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66" r:id="rId2"/>
    <p:sldId id="268" r:id="rId3"/>
    <p:sldId id="256" r:id="rId4"/>
    <p:sldId id="267" r:id="rId5"/>
    <p:sldId id="269" r:id="rId6"/>
    <p:sldId id="270" r:id="rId7"/>
    <p:sldId id="271" r:id="rId8"/>
    <p:sldId id="274" r:id="rId9"/>
    <p:sldId id="272" r:id="rId10"/>
    <p:sldId id="27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99257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594FA3-BE08-42DC-922A-8CF79994844F}"/>
              </a:ext>
            </a:extLst>
          </p:cNvPr>
          <p:cNvSpPr txBox="1"/>
          <p:nvPr/>
        </p:nvSpPr>
        <p:spPr>
          <a:xfrm>
            <a:off x="684861" y="1843576"/>
            <a:ext cx="99975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indicateur quantifie un critère à un moment donné où l'évolution de ce même critère sur une période.</a:t>
            </a:r>
          </a:p>
          <a:p>
            <a:pPr marL="342900" lvl="0" indent="-342900"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 critère à un instant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donnée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</a:p>
          <a:p>
            <a:pPr lvl="0" algn="ctr">
              <a:spcAft>
                <a:spcPts val="600"/>
              </a:spcAft>
            </a:pPr>
            <a:r>
              <a:rPr lang="fr-FR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accidents du travail en N = 8 </a:t>
            </a:r>
            <a:endParaRPr lang="fr-FR" sz="24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>
              <a:spcAft>
                <a:spcPts val="600"/>
              </a:spcAft>
            </a:pPr>
            <a:r>
              <a:rPr lang="fr-FR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accidents du travail en N+1 = 10</a:t>
            </a:r>
          </a:p>
          <a:p>
            <a:pPr marL="342900" lvl="0" indent="-342900" algn="just"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-"/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Évolution du critère sur une période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</a:t>
            </a:r>
          </a:p>
          <a:p>
            <a:pPr lvl="0" algn="ctr">
              <a:spcBef>
                <a:spcPts val="1200"/>
              </a:spcBef>
              <a:spcAft>
                <a:spcPts val="1200"/>
              </a:spcAft>
            </a:pPr>
            <a:r>
              <a:rPr lang="fr-FR" sz="24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évolution des accidents du travail = [(10-8)/8]x100 = 20 %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2FF8AE6-D3A6-9DAD-F799-6FC72AD2E968}"/>
              </a:ext>
            </a:extLst>
          </p:cNvPr>
          <p:cNvSpPr txBox="1"/>
          <p:nvPr/>
        </p:nvSpPr>
        <p:spPr>
          <a:xfrm>
            <a:off x="89857" y="963386"/>
            <a:ext cx="69219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2.1. Les indicateurs </a:t>
            </a:r>
            <a:r>
              <a:rPr lang="fr-F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(ou ratios ou KPI)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8A322D-9CDD-A7D8-61CB-7954FC7704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7" t="25114" r="4238" b="6778"/>
          <a:stretch/>
        </p:blipFill>
        <p:spPr bwMode="auto">
          <a:xfrm>
            <a:off x="8292517" y="2955549"/>
            <a:ext cx="3531599" cy="141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4753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2BA52-DD76-762C-457C-6CBCE34F7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435CF6-A4CE-5264-7DE2-23AEA32175F5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8F7DD73-29E8-76DB-CEE7-F4BF9544DF76}"/>
              </a:ext>
            </a:extLst>
          </p:cNvPr>
          <p:cNvSpPr txBox="1"/>
          <p:nvPr/>
        </p:nvSpPr>
        <p:spPr>
          <a:xfrm>
            <a:off x="89858" y="1115705"/>
            <a:ext cx="10182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 Les indicateurs pertinents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52BE386-F7BE-ADDE-AAE9-12DFBF393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28963"/>
              </p:ext>
            </p:extLst>
          </p:nvPr>
        </p:nvGraphicFramePr>
        <p:xfrm>
          <a:off x="682669" y="2648519"/>
          <a:ext cx="10663767" cy="2482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879">
                  <a:extLst>
                    <a:ext uri="{9D8B030D-6E8A-4147-A177-3AD203B41FA5}">
                      <a16:colId xmlns:a16="http://schemas.microsoft.com/office/drawing/2014/main" val="2560392253"/>
                    </a:ext>
                  </a:extLst>
                </a:gridCol>
                <a:gridCol w="9051888">
                  <a:extLst>
                    <a:ext uri="{9D8B030D-6E8A-4147-A177-3AD203B41FA5}">
                      <a16:colId xmlns:a16="http://schemas.microsoft.com/office/drawing/2014/main" val="2763398169"/>
                    </a:ext>
                  </a:extLst>
                </a:gridCol>
              </a:tblGrid>
              <a:tr h="62974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Catégories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703775657"/>
                  </a:ext>
                </a:extLst>
              </a:tr>
              <a:tr h="185277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Equité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Écart de rémunération entre les femmes et les hommes </a:t>
                      </a:r>
                    </a:p>
                    <a:p>
                      <a:pPr marL="285750" lvl="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Écart de taux d’augmentation individuel Homme/femme</a:t>
                      </a:r>
                    </a:p>
                    <a:p>
                      <a:pPr marL="285750" lvl="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Pourcentage de salariées augmentées à leur retour de congés maternité 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Nombre de femmes et d’hommes parmi les 10 plus hautes rémunérations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5121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936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A86ACD3-F653-4716-A7AF-F350F97F8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806886"/>
              </p:ext>
            </p:extLst>
          </p:nvPr>
        </p:nvGraphicFramePr>
        <p:xfrm>
          <a:off x="589377" y="1895329"/>
          <a:ext cx="10850966" cy="4560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8107">
                  <a:extLst>
                    <a:ext uri="{9D8B030D-6E8A-4147-A177-3AD203B41FA5}">
                      <a16:colId xmlns:a16="http://schemas.microsoft.com/office/drawing/2014/main" val="813931539"/>
                    </a:ext>
                  </a:extLst>
                </a:gridCol>
                <a:gridCol w="8252859">
                  <a:extLst>
                    <a:ext uri="{9D8B030D-6E8A-4147-A177-3AD203B41FA5}">
                      <a16:colId xmlns:a16="http://schemas.microsoft.com/office/drawing/2014/main" val="2613121246"/>
                    </a:ext>
                  </a:extLst>
                </a:gridCol>
              </a:tblGrid>
              <a:tr h="551749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d’indicateurs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3866244388"/>
                  </a:ext>
                </a:extLst>
              </a:tr>
              <a:tr h="176856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indicateur est une donnée numérique qui évalue un critère de performance.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d'arrêts du travail ou d'accidents du travail ou de maladies professionnelles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cadres, d’agents de maîtrise, d’employés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salariés femmes cadre, nombre de d'hommes cadre 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Salaire moyen des hommes et salaire moyen des femmes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1608508474"/>
                  </a:ext>
                </a:extLst>
              </a:tr>
              <a:tr h="22401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indicateur peut être statique ou dynamique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Statique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Masse salariale de l'année N 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démissions sur l’année N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Dynamique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de la masse salariale de N à N+1</a:t>
                      </a: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du turnover de N à N+1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3758459486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30E9511D-0631-473D-929C-DFB31D34C2AE}"/>
              </a:ext>
            </a:extLst>
          </p:cNvPr>
          <p:cNvSpPr txBox="1"/>
          <p:nvPr/>
        </p:nvSpPr>
        <p:spPr>
          <a:xfrm>
            <a:off x="134408" y="1134017"/>
            <a:ext cx="612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2.1. Les indicateurs (ou ratios)</a:t>
            </a:r>
          </a:p>
        </p:txBody>
      </p:sp>
    </p:spTree>
    <p:extLst>
      <p:ext uri="{BB962C8B-B14F-4D97-AF65-F5344CB8AC3E}">
        <p14:creationId xmlns:p14="http://schemas.microsoft.com/office/powerpoint/2010/main" val="27463527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A86ACD3-F653-4716-A7AF-F350F97F8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58741"/>
              </p:ext>
            </p:extLst>
          </p:nvPr>
        </p:nvGraphicFramePr>
        <p:xfrm>
          <a:off x="562732" y="2265836"/>
          <a:ext cx="10977776" cy="3575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7196">
                  <a:extLst>
                    <a:ext uri="{9D8B030D-6E8A-4147-A177-3AD203B41FA5}">
                      <a16:colId xmlns:a16="http://schemas.microsoft.com/office/drawing/2014/main" val="813931539"/>
                    </a:ext>
                  </a:extLst>
                </a:gridCol>
                <a:gridCol w="7640580">
                  <a:extLst>
                    <a:ext uri="{9D8B030D-6E8A-4147-A177-3AD203B41FA5}">
                      <a16:colId xmlns:a16="http://schemas.microsoft.com/office/drawing/2014/main" val="2613121246"/>
                    </a:ext>
                  </a:extLst>
                </a:gridCol>
              </a:tblGrid>
              <a:tr h="53073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d’indicateurs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3866244388"/>
                  </a:ext>
                </a:extLst>
              </a:tr>
              <a:tr h="14850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indicateur peut être exprimé en valeur absolue (quantité) ou en valeur relative (pourcentage)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marL="18034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 absolue 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salariés = 90 ; nombre de femmes = 22</a:t>
                      </a:r>
                    </a:p>
                    <a:p>
                      <a:pPr marL="180340" indent="-18034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 relative  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Pourcentage de femmes : 22/90x100 </a:t>
                      </a: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24,44 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3071473531"/>
                  </a:ext>
                </a:extLst>
              </a:tr>
              <a:tr h="156011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indicateur peut être individuel ou collectif lorsqu’il concerne un ensemble de personnes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formations suivies par un salarié 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Collectif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formations suivies par les salariés sur l'année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1782407110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73FA7489-72F3-43C0-AB42-26CE990DF88A}"/>
              </a:ext>
            </a:extLst>
          </p:cNvPr>
          <p:cNvSpPr txBox="1"/>
          <p:nvPr/>
        </p:nvSpPr>
        <p:spPr>
          <a:xfrm>
            <a:off x="134408" y="1134017"/>
            <a:ext cx="612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2.1. Les indicateurs (ou ratios)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A86ACD3-F653-4716-A7AF-F350F97F8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847880"/>
              </p:ext>
            </p:extLst>
          </p:nvPr>
        </p:nvGraphicFramePr>
        <p:xfrm>
          <a:off x="554566" y="1875367"/>
          <a:ext cx="11206957" cy="4554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3043">
                  <a:extLst>
                    <a:ext uri="{9D8B030D-6E8A-4147-A177-3AD203B41FA5}">
                      <a16:colId xmlns:a16="http://schemas.microsoft.com/office/drawing/2014/main" val="813931539"/>
                    </a:ext>
                  </a:extLst>
                </a:gridCol>
                <a:gridCol w="7973914">
                  <a:extLst>
                    <a:ext uri="{9D8B030D-6E8A-4147-A177-3AD203B41FA5}">
                      <a16:colId xmlns:a16="http://schemas.microsoft.com/office/drawing/2014/main" val="2613121246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 d’indicateurs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3866244388"/>
                  </a:ext>
                </a:extLst>
              </a:tr>
              <a:tr h="191060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indicateur est quantitatif lorsqu’il quantifie une valeur, qualitatif lorsqu’il évalue une qualité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Quantitatif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d'accidents du travail au cours de l'année </a:t>
                      </a:r>
                    </a:p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Qualitatif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Motivation du personnel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satisfaction d’une formation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3061557145"/>
                  </a:ext>
                </a:extLst>
              </a:tr>
              <a:tr h="213639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indicateur peut être simple et représenter une variable ou synthétique et prend en compte plusieurs variables</a:t>
                      </a:r>
                      <a:endParaRPr lang="fr-FR" sz="18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</a:t>
                      </a:r>
                    </a:p>
                    <a:p>
                      <a:pPr marL="180340" indent="-18034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Nombre d’accidents du travail (année N)</a:t>
                      </a:r>
                    </a:p>
                    <a:p>
                      <a:pPr marL="180340" indent="-18034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Nombre de maladie professionnelles</a:t>
                      </a:r>
                    </a:p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Synthétique</a:t>
                      </a:r>
                    </a:p>
                    <a:p>
                      <a:pPr marL="266700" lvl="0" indent="-266700" algn="l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177800" algn="l"/>
                        </a:tabLs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Indice de sécurité du travail : (Nombre d’accidents du travail + nombre de maladies professionnelles) / 2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978" marR="39978" marT="0" marB="0" anchor="ctr"/>
                </a:tc>
                <a:extLst>
                  <a:ext uri="{0D108BD9-81ED-4DB2-BD59-A6C34878D82A}">
                    <a16:rowId xmlns:a16="http://schemas.microsoft.com/office/drawing/2014/main" val="654936635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6A91F9D9-FA13-44B8-8FC3-5A17486F1DCE}"/>
              </a:ext>
            </a:extLst>
          </p:cNvPr>
          <p:cNvSpPr txBox="1"/>
          <p:nvPr/>
        </p:nvSpPr>
        <p:spPr>
          <a:xfrm>
            <a:off x="134408" y="1134017"/>
            <a:ext cx="612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2.1. Les indicateurs (ou ratios)</a:t>
            </a:r>
          </a:p>
        </p:txBody>
      </p:sp>
    </p:spTree>
    <p:extLst>
      <p:ext uri="{BB962C8B-B14F-4D97-AF65-F5344CB8AC3E}">
        <p14:creationId xmlns:p14="http://schemas.microsoft.com/office/powerpoint/2010/main" val="38965338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594FA3-BE08-42DC-922A-8CF79994844F}"/>
              </a:ext>
            </a:extLst>
          </p:cNvPr>
          <p:cNvSpPr txBox="1"/>
          <p:nvPr/>
        </p:nvSpPr>
        <p:spPr>
          <a:xfrm>
            <a:off x="89858" y="1115705"/>
            <a:ext cx="10182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 Les indicateurs pertinents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8A11FF-0D07-4235-A3D3-140B0E1E3FCB}"/>
              </a:ext>
            </a:extLst>
          </p:cNvPr>
          <p:cNvSpPr txBox="1"/>
          <p:nvPr/>
        </p:nvSpPr>
        <p:spPr>
          <a:xfrm>
            <a:off x="910166" y="2174610"/>
            <a:ext cx="10303933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existe de nombreux indicateurs et chaque entreprise utilise les plus adaptés à ses objectifs.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de regrouper les indicateurs en huit catégories qui concernent </a:t>
            </a: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l'emploi, les salaires, la sécurité, la formation, les embauches, les départs, les promotions, le climat social, l’équité professionnelle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tableaux suivants listent les indicateurs les plus courants par catégorie (cette liste n'est pas exhaustive).</a:t>
            </a:r>
          </a:p>
        </p:txBody>
      </p:sp>
    </p:spTree>
    <p:extLst>
      <p:ext uri="{BB962C8B-B14F-4D97-AF65-F5344CB8AC3E}">
        <p14:creationId xmlns:p14="http://schemas.microsoft.com/office/powerpoint/2010/main" val="26827614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594FA3-BE08-42DC-922A-8CF79994844F}"/>
              </a:ext>
            </a:extLst>
          </p:cNvPr>
          <p:cNvSpPr txBox="1"/>
          <p:nvPr/>
        </p:nvSpPr>
        <p:spPr>
          <a:xfrm>
            <a:off x="89858" y="1115705"/>
            <a:ext cx="10182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 Les indicateurs pertinents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8314766-58AE-42B0-B3F7-3015C5C2A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6310"/>
              </p:ext>
            </p:extLst>
          </p:nvPr>
        </p:nvGraphicFramePr>
        <p:xfrm>
          <a:off x="634999" y="1708116"/>
          <a:ext cx="11099801" cy="4700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6634">
                  <a:extLst>
                    <a:ext uri="{9D8B030D-6E8A-4147-A177-3AD203B41FA5}">
                      <a16:colId xmlns:a16="http://schemas.microsoft.com/office/drawing/2014/main" val="2560392253"/>
                    </a:ext>
                  </a:extLst>
                </a:gridCol>
                <a:gridCol w="9673167">
                  <a:extLst>
                    <a:ext uri="{9D8B030D-6E8A-4147-A177-3AD203B41FA5}">
                      <a16:colId xmlns:a16="http://schemas.microsoft.com/office/drawing/2014/main" val="2763398169"/>
                    </a:ext>
                  </a:extLst>
                </a:gridCol>
              </a:tblGrid>
              <a:tr h="65259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Catégories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703775657"/>
                  </a:ext>
                </a:extLst>
              </a:tr>
              <a:tr h="171758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Emploi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salariés total ; par catégorie (cadre, Etam, employé) ; par genre (homme, femme)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salariés par type de contrat : CDI, CDD, CTT (travailleur temporaire ou intérim)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Pourcentage de CDI ; de CDD ; de CTT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de l’effectif total ; par catégorie ; par sexe ; par âge…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Pyramide des âges du personnel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Ancienneté moyenne du personnel ; par catégorie ; par genre…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/>
                </a:tc>
                <a:extLst>
                  <a:ext uri="{0D108BD9-81ED-4DB2-BD59-A6C34878D82A}">
                    <a16:rowId xmlns:a16="http://schemas.microsoft.com/office/drawing/2014/main" val="241721659"/>
                  </a:ext>
                </a:extLst>
              </a:tr>
              <a:tr h="142719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Financier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Salaire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Masse salariale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Montants des primes ; pourcentage des primes dans la masse salariale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 des heures supplémentaires ; pourcentage des heures sup. dans la masse salariale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Salaire moyen ; par catégorie (Cadre, Etam, Employé) ; par genre (homme, femme)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des salaires, des primes, des heures supplémentaires…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/>
                </a:tc>
                <a:extLst>
                  <a:ext uri="{0D108BD9-81ED-4DB2-BD59-A6C34878D82A}">
                    <a16:rowId xmlns:a16="http://schemas.microsoft.com/office/drawing/2014/main" val="319414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2198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594FA3-BE08-42DC-922A-8CF79994844F}"/>
              </a:ext>
            </a:extLst>
          </p:cNvPr>
          <p:cNvSpPr txBox="1"/>
          <p:nvPr/>
        </p:nvSpPr>
        <p:spPr>
          <a:xfrm>
            <a:off x="89858" y="1115705"/>
            <a:ext cx="10182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 Les indicateurs pertinents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FA52BF9-D408-433B-8027-8667E5062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87927"/>
              </p:ext>
            </p:extLst>
          </p:nvPr>
        </p:nvGraphicFramePr>
        <p:xfrm>
          <a:off x="507999" y="2195312"/>
          <a:ext cx="11074401" cy="3794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501">
                  <a:extLst>
                    <a:ext uri="{9D8B030D-6E8A-4147-A177-3AD203B41FA5}">
                      <a16:colId xmlns:a16="http://schemas.microsoft.com/office/drawing/2014/main" val="2560392253"/>
                    </a:ext>
                  </a:extLst>
                </a:gridCol>
                <a:gridCol w="9486900">
                  <a:extLst>
                    <a:ext uri="{9D8B030D-6E8A-4147-A177-3AD203B41FA5}">
                      <a16:colId xmlns:a16="http://schemas.microsoft.com/office/drawing/2014/main" val="2763398169"/>
                    </a:ext>
                  </a:extLst>
                </a:gridCol>
              </a:tblGrid>
              <a:tr h="55279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Catégories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703775657"/>
                  </a:ext>
                </a:extLst>
              </a:tr>
              <a:tr h="100652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Santé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Sécurité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d'accidents du travail ; nombre de jours d’ITT (interruption temporaire de travail)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maladies professionnelles ; nombre de jours d'arrêt maladie professionnelle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d’arrêts maladie ; nombre de jours d'arrêt maladie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d’accident du travail = (nombre accidents / heures travaillées) x 1 000 000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gravité accident du travail = (nombre de journées ITT perdues / heures travaillées) x 1 000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reclassement pour inaptitude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salariés handicapés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d’insertion de salariés handicapés = (nombre de salariés handicapés / effectif total x 100)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/>
                </a:tc>
                <a:extLst>
                  <a:ext uri="{0D108BD9-81ED-4DB2-BD59-A6C34878D82A}">
                    <a16:rowId xmlns:a16="http://schemas.microsoft.com/office/drawing/2014/main" val="337919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5197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594FA3-BE08-42DC-922A-8CF79994844F}"/>
              </a:ext>
            </a:extLst>
          </p:cNvPr>
          <p:cNvSpPr txBox="1"/>
          <p:nvPr/>
        </p:nvSpPr>
        <p:spPr>
          <a:xfrm>
            <a:off x="89858" y="1115705"/>
            <a:ext cx="10182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 Les indicateurs pertinents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FA52BF9-D408-433B-8027-8667E5062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230893"/>
              </p:ext>
            </p:extLst>
          </p:nvPr>
        </p:nvGraphicFramePr>
        <p:xfrm>
          <a:off x="652334" y="2054809"/>
          <a:ext cx="10663767" cy="396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879">
                  <a:extLst>
                    <a:ext uri="{9D8B030D-6E8A-4147-A177-3AD203B41FA5}">
                      <a16:colId xmlns:a16="http://schemas.microsoft.com/office/drawing/2014/main" val="2560392253"/>
                    </a:ext>
                  </a:extLst>
                </a:gridCol>
                <a:gridCol w="9051888">
                  <a:extLst>
                    <a:ext uri="{9D8B030D-6E8A-4147-A177-3AD203B41FA5}">
                      <a16:colId xmlns:a16="http://schemas.microsoft.com/office/drawing/2014/main" val="2763398169"/>
                    </a:ext>
                  </a:extLst>
                </a:gridCol>
              </a:tblGrid>
              <a:tr h="5388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Catégories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703775657"/>
                  </a:ext>
                </a:extLst>
              </a:tr>
              <a:tr h="174434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Formation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d’actions de formations suivies au cours de la période 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formations suivies par catégorie (cadres ; Etam ; employés), par genre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de formation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formation total ; par catégorie ; par genre = (Nombre de personnes formées / Effectif) x 100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/>
                </a:tc>
                <a:extLst>
                  <a:ext uri="{0D108BD9-81ED-4DB2-BD59-A6C34878D82A}">
                    <a16:rowId xmlns:a16="http://schemas.microsoft.com/office/drawing/2014/main" val="581925985"/>
                  </a:ext>
                </a:extLst>
              </a:tr>
              <a:tr h="167712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Embauche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Promotion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d'embauches sur la période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stages sur la période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promotion interne = (Nombre de personnes promues / Effectif) x 100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ruptures pendant la période d'essai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CDI embauchés sur la période ; de CDD, de CTT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591929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2594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AEE841-F70D-46EC-B321-B6DF7FC5EA31}"/>
              </a:ext>
            </a:extLst>
          </p:cNvPr>
          <p:cNvSpPr/>
          <p:nvPr/>
        </p:nvSpPr>
        <p:spPr>
          <a:xfrm>
            <a:off x="89858" y="31732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Choisir les indicateurs clés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C594FA3-BE08-42DC-922A-8CF79994844F}"/>
              </a:ext>
            </a:extLst>
          </p:cNvPr>
          <p:cNvSpPr txBox="1"/>
          <p:nvPr/>
        </p:nvSpPr>
        <p:spPr>
          <a:xfrm>
            <a:off x="89858" y="1115705"/>
            <a:ext cx="101822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2.2. Les indicateurs pertinents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634AED07-41B7-4E20-BB90-F0598231D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497806"/>
              </p:ext>
            </p:extLst>
          </p:nvPr>
        </p:nvGraphicFramePr>
        <p:xfrm>
          <a:off x="682669" y="2020140"/>
          <a:ext cx="10663767" cy="4119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879">
                  <a:extLst>
                    <a:ext uri="{9D8B030D-6E8A-4147-A177-3AD203B41FA5}">
                      <a16:colId xmlns:a16="http://schemas.microsoft.com/office/drawing/2014/main" val="2560392253"/>
                    </a:ext>
                  </a:extLst>
                </a:gridCol>
                <a:gridCol w="9051888">
                  <a:extLst>
                    <a:ext uri="{9D8B030D-6E8A-4147-A177-3AD203B41FA5}">
                      <a16:colId xmlns:a16="http://schemas.microsoft.com/office/drawing/2014/main" val="2763398169"/>
                    </a:ext>
                  </a:extLst>
                </a:gridCol>
              </a:tblGrid>
              <a:tr h="52804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Catégories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703775657"/>
                  </a:ext>
                </a:extLst>
              </a:tr>
              <a:tr h="129644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Départ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Intégration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départs ; de démissions ; de licenciements, de retraites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de départ = Nombre de départs sur l’année /effectif moyen 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Turnover [(entrées + sorties)] / 2 / effectif x 100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605250686"/>
                  </a:ext>
                </a:extLst>
              </a:tr>
              <a:tr h="229496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 social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jours d’absences du personnel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d’absentéisme = (nombre de jours d'absence / Nombre de jours théoriques travaillés) x 100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jours d'arrêts de travail pour grève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procès en cours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CSE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340" marR="31340" marT="0" marB="0" anchor="ctr"/>
                </a:tc>
                <a:extLst>
                  <a:ext uri="{0D108BD9-81ED-4DB2-BD59-A6C34878D82A}">
                    <a16:rowId xmlns:a16="http://schemas.microsoft.com/office/drawing/2014/main" val="35121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1354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130</TotalTime>
  <Words>1106</Words>
  <Application>Microsoft Office PowerPoint</Application>
  <PresentationFormat>Grand écran</PresentationFormat>
  <Paragraphs>143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23</cp:revision>
  <dcterms:created xsi:type="dcterms:W3CDTF">2014-06-17T06:47:14Z</dcterms:created>
  <dcterms:modified xsi:type="dcterms:W3CDTF">2024-12-16T22:41:28Z</dcterms:modified>
</cp:coreProperties>
</file>