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27671E-A795-4270-849C-69E22877FC4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06C961-A395-4064-91BA-872AE469B679}">
      <dgm:prSet phldrT="[Texte]" custT="1"/>
      <dgm:spPr/>
      <dgm:t>
        <a:bodyPr/>
        <a:lstStyle/>
        <a:p>
          <a:pPr algn="l"/>
          <a:r>
            <a:rPr lang="fr-FR" sz="22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RH : éléments clés de la performance globale d’une société</a:t>
          </a:r>
          <a:endParaRPr lang="fr-FR" sz="2200" b="1" dirty="0">
            <a:solidFill>
              <a:srgbClr val="FF0000"/>
            </a:solidFill>
          </a:endParaRPr>
        </a:p>
      </dgm:t>
    </dgm:pt>
    <dgm:pt modelId="{08B57FEE-6481-47F1-B953-B0371AEAD9B7}" type="parTrans" cxnId="{43EA1BB4-5101-414D-BAA1-B6AF7EED6F8E}">
      <dgm:prSet/>
      <dgm:spPr/>
      <dgm:t>
        <a:bodyPr/>
        <a:lstStyle/>
        <a:p>
          <a:endParaRPr lang="fr-FR"/>
        </a:p>
      </dgm:t>
    </dgm:pt>
    <dgm:pt modelId="{167C73FA-25FF-4DC5-944A-FFB9B5671D38}" type="sibTrans" cxnId="{43EA1BB4-5101-414D-BAA1-B6AF7EED6F8E}">
      <dgm:prSet/>
      <dgm:spPr/>
      <dgm:t>
        <a:bodyPr/>
        <a:lstStyle/>
        <a:p>
          <a:endParaRPr lang="fr-FR"/>
        </a:p>
      </dgm:t>
    </dgm:pt>
    <dgm:pt modelId="{2F08F902-438B-4E0F-9872-36CE3D7343F0}">
      <dgm:prSet custT="1"/>
      <dgm:spPr/>
      <dgm:t>
        <a:bodyPr/>
        <a:lstStyle/>
        <a:p>
          <a:pPr algn="l"/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nombre de salariés, la compétence et la politique de rémunération ont un impact direct sur la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masse salariale 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et sur les coûts. </a:t>
          </a:r>
        </a:p>
      </dgm:t>
    </dgm:pt>
    <dgm:pt modelId="{D35F0C30-62FE-4357-8604-FDB0B74386AD}" type="parTrans" cxnId="{AB1A52C8-2EE4-4FF5-AD46-DDE290258CB1}">
      <dgm:prSet/>
      <dgm:spPr/>
      <dgm:t>
        <a:bodyPr/>
        <a:lstStyle/>
        <a:p>
          <a:endParaRPr lang="fr-FR"/>
        </a:p>
      </dgm:t>
    </dgm:pt>
    <dgm:pt modelId="{931C82EF-169A-4620-993D-3E25A7489A53}" type="sibTrans" cxnId="{AB1A52C8-2EE4-4FF5-AD46-DDE290258CB1}">
      <dgm:prSet/>
      <dgm:spPr/>
      <dgm:t>
        <a:bodyPr/>
        <a:lstStyle/>
        <a:p>
          <a:endParaRPr lang="fr-FR"/>
        </a:p>
      </dgm:t>
    </dgm:pt>
    <dgm:pt modelId="{BB737036-94D8-4E3A-90A5-ADD8FFFBE9D7}">
      <dgm:prSet custT="1"/>
      <dgm:spPr/>
      <dgm:t>
        <a:bodyPr/>
        <a:lstStyle/>
        <a:p>
          <a:pPr algn="l"/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respect du droit social, la qualité du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dialogue social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interpersonnel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, la prise en compte des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besoins </a:t>
          </a:r>
          <a:r>
            <a:rPr lang="fr-FR" sz="1800" b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et des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attentes du personnel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, la politique de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formation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impactent </a:t>
          </a:r>
          <a:r>
            <a:rPr lang="fr-FR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l'ambiance </a:t>
          </a:r>
          <a:r>
            <a:rPr lang="fr-FR" sz="1800" b="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 travail</a:t>
          </a:r>
          <a:r>
            <a:rPr lang="fr-FR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l’investissement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la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productivité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des salariés et ils réduisent les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conflits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potentiels. </a:t>
          </a:r>
        </a:p>
      </dgm:t>
    </dgm:pt>
    <dgm:pt modelId="{1A472142-BF26-4101-B306-D2B4A4C8E97D}" type="parTrans" cxnId="{B3306815-4A82-40B4-AA7D-FD288B0AB445}">
      <dgm:prSet/>
      <dgm:spPr/>
      <dgm:t>
        <a:bodyPr/>
        <a:lstStyle/>
        <a:p>
          <a:endParaRPr lang="fr-FR"/>
        </a:p>
      </dgm:t>
    </dgm:pt>
    <dgm:pt modelId="{24087551-4D76-4367-A4F3-556DC1B6EBB9}" type="sibTrans" cxnId="{B3306815-4A82-40B4-AA7D-FD288B0AB445}">
      <dgm:prSet/>
      <dgm:spPr/>
      <dgm:t>
        <a:bodyPr/>
        <a:lstStyle/>
        <a:p>
          <a:endParaRPr lang="fr-FR"/>
        </a:p>
      </dgm:t>
    </dgm:pt>
    <dgm:pt modelId="{C8BD8EE1-D534-4A9A-B3F6-3833BB1E84F7}">
      <dgm:prSet custT="1"/>
      <dgm:spPr/>
      <dgm:t>
        <a:bodyPr/>
        <a:lstStyle/>
        <a:p>
          <a:pPr algn="l"/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satisfaction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au travail, le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sentiment d’appartenance 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 l’entreprise et de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faire partie d’un collectif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, la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reconnaissance professionnelle 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ont un effet important sur l'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absentéisme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le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turnover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de l'entreprise. </a:t>
          </a:r>
        </a:p>
      </dgm:t>
    </dgm:pt>
    <dgm:pt modelId="{DF0C6811-FBD8-4444-AF40-592DDEAD1926}" type="parTrans" cxnId="{B7518B7C-7051-420A-A1C0-1BF32B65A31F}">
      <dgm:prSet/>
      <dgm:spPr/>
      <dgm:t>
        <a:bodyPr/>
        <a:lstStyle/>
        <a:p>
          <a:endParaRPr lang="fr-FR"/>
        </a:p>
      </dgm:t>
    </dgm:pt>
    <dgm:pt modelId="{0500592D-70B3-421E-B1D4-D137C1162881}" type="sibTrans" cxnId="{B7518B7C-7051-420A-A1C0-1BF32B65A31F}">
      <dgm:prSet/>
      <dgm:spPr/>
      <dgm:t>
        <a:bodyPr/>
        <a:lstStyle/>
        <a:p>
          <a:endParaRPr lang="fr-FR"/>
        </a:p>
      </dgm:t>
    </dgm:pt>
    <dgm:pt modelId="{5D75267A-9781-44C3-872A-6A1BE9A30189}">
      <dgm:prSet custT="1"/>
      <dgm:spPr/>
      <dgm:t>
        <a:bodyPr/>
        <a:lstStyle/>
        <a:p>
          <a:pPr algn="l"/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L’attention portée à la sécurité du travail rassure les salariés et réduit les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accidents du travail</a:t>
          </a:r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ou les </a:t>
          </a:r>
          <a:r>
            <a:rPr lang="fr-F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maladies professionnelles</a:t>
          </a:r>
          <a:endParaRPr lang="fr-FR" sz="18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C46679-C2D4-4C1F-8349-0342B6FD69D2}" type="parTrans" cxnId="{47611B6A-2497-4CF5-BD4E-88F101B61E26}">
      <dgm:prSet/>
      <dgm:spPr/>
      <dgm:t>
        <a:bodyPr/>
        <a:lstStyle/>
        <a:p>
          <a:endParaRPr lang="fr-FR"/>
        </a:p>
      </dgm:t>
    </dgm:pt>
    <dgm:pt modelId="{08A13B71-C11E-44C8-B3EA-BD64B919E662}" type="sibTrans" cxnId="{47611B6A-2497-4CF5-BD4E-88F101B61E26}">
      <dgm:prSet/>
      <dgm:spPr/>
      <dgm:t>
        <a:bodyPr/>
        <a:lstStyle/>
        <a:p>
          <a:endParaRPr lang="fr-FR"/>
        </a:p>
      </dgm:t>
    </dgm:pt>
    <dgm:pt modelId="{C2E5509D-29B2-418B-8365-8F518A54EC31}">
      <dgm:prSet custT="1"/>
      <dgm:spPr/>
      <dgm:t>
        <a:bodyPr/>
        <a:lstStyle/>
        <a:p>
          <a:pPr algn="l"/>
          <a:r>
            <a: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Depuis 2020 la loi impose le calcul et la publication d’un index d’équité professionnelle</a:t>
          </a:r>
        </a:p>
      </dgm:t>
    </dgm:pt>
    <dgm:pt modelId="{F3976B49-5F6D-4CDE-81CC-A9A247E0F084}" type="parTrans" cxnId="{24F8DFE2-E2E0-4447-B2E3-2933700CE4C5}">
      <dgm:prSet/>
      <dgm:spPr/>
      <dgm:t>
        <a:bodyPr/>
        <a:lstStyle/>
        <a:p>
          <a:endParaRPr lang="fr-FR"/>
        </a:p>
      </dgm:t>
    </dgm:pt>
    <dgm:pt modelId="{1AC3207A-8017-4C3D-942B-BFF196797DEA}" type="sibTrans" cxnId="{24F8DFE2-E2E0-4447-B2E3-2933700CE4C5}">
      <dgm:prSet/>
      <dgm:spPr/>
      <dgm:t>
        <a:bodyPr/>
        <a:lstStyle/>
        <a:p>
          <a:endParaRPr lang="fr-FR"/>
        </a:p>
      </dgm:t>
    </dgm:pt>
    <dgm:pt modelId="{2DA23D72-B683-4FEB-B0B6-0A737E8F2E98}" type="pres">
      <dgm:prSet presAssocID="{3127671E-A795-4270-849C-69E22877FC4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81ACBA5-B299-48F7-A251-713633C1A862}" type="pres">
      <dgm:prSet presAssocID="{0D06C961-A395-4064-91BA-872AE469B679}" presName="root" presStyleCnt="0"/>
      <dgm:spPr/>
    </dgm:pt>
    <dgm:pt modelId="{9CF41AAC-968F-4BE3-9E9D-405D8A1FF17F}" type="pres">
      <dgm:prSet presAssocID="{0D06C961-A395-4064-91BA-872AE469B679}" presName="rootComposite" presStyleCnt="0"/>
      <dgm:spPr/>
    </dgm:pt>
    <dgm:pt modelId="{B68CB747-CED1-44B2-838D-1F9E7D3C1FBD}" type="pres">
      <dgm:prSet presAssocID="{0D06C961-A395-4064-91BA-872AE469B679}" presName="rootText" presStyleLbl="node1" presStyleIdx="0" presStyleCnt="1" custScaleX="556302" custScaleY="60624" custLinFactNeighborX="-539" custLinFactNeighborY="2323"/>
      <dgm:spPr/>
    </dgm:pt>
    <dgm:pt modelId="{4DBA01D0-3F72-4AE5-96A1-9BA3F0AAD304}" type="pres">
      <dgm:prSet presAssocID="{0D06C961-A395-4064-91BA-872AE469B679}" presName="rootConnector" presStyleLbl="node1" presStyleIdx="0" presStyleCnt="1"/>
      <dgm:spPr/>
    </dgm:pt>
    <dgm:pt modelId="{F1145C78-0818-4732-AA76-842539B0D57A}" type="pres">
      <dgm:prSet presAssocID="{0D06C961-A395-4064-91BA-872AE469B679}" presName="childShape" presStyleCnt="0"/>
      <dgm:spPr/>
    </dgm:pt>
    <dgm:pt modelId="{74EFEDC4-0F64-4D5C-A4A4-4223F9566529}" type="pres">
      <dgm:prSet presAssocID="{D35F0C30-62FE-4357-8604-FDB0B74386AD}" presName="Name13" presStyleLbl="parChTrans1D2" presStyleIdx="0" presStyleCnt="5"/>
      <dgm:spPr/>
    </dgm:pt>
    <dgm:pt modelId="{426D1C39-B627-4DD3-B215-41B3AE10DA89}" type="pres">
      <dgm:prSet presAssocID="{2F08F902-438B-4E0F-9872-36CE3D7343F0}" presName="childText" presStyleLbl="bgAcc1" presStyleIdx="0" presStyleCnt="5" custScaleX="715107" custScaleY="73195">
        <dgm:presLayoutVars>
          <dgm:bulletEnabled val="1"/>
        </dgm:presLayoutVars>
      </dgm:prSet>
      <dgm:spPr/>
    </dgm:pt>
    <dgm:pt modelId="{A3780A17-99F4-4359-92ED-5F9E5BBA4197}" type="pres">
      <dgm:prSet presAssocID="{1A472142-BF26-4101-B306-D2B4A4C8E97D}" presName="Name13" presStyleLbl="parChTrans1D2" presStyleIdx="1" presStyleCnt="5"/>
      <dgm:spPr/>
    </dgm:pt>
    <dgm:pt modelId="{0EFACCE3-8623-4310-800A-798077A1A1A6}" type="pres">
      <dgm:prSet presAssocID="{BB737036-94D8-4E3A-90A5-ADD8FFFBE9D7}" presName="childText" presStyleLbl="bgAcc1" presStyleIdx="1" presStyleCnt="5" custScaleX="715107" custScaleY="126204">
        <dgm:presLayoutVars>
          <dgm:bulletEnabled val="1"/>
        </dgm:presLayoutVars>
      </dgm:prSet>
      <dgm:spPr/>
    </dgm:pt>
    <dgm:pt modelId="{5A8804D8-3168-44FE-AEC7-2F9EC3B5B142}" type="pres">
      <dgm:prSet presAssocID="{DF0C6811-FBD8-4444-AF40-592DDEAD1926}" presName="Name13" presStyleLbl="parChTrans1D2" presStyleIdx="2" presStyleCnt="5"/>
      <dgm:spPr/>
    </dgm:pt>
    <dgm:pt modelId="{BE333223-A605-44EF-BF74-940EAFE28E21}" type="pres">
      <dgm:prSet presAssocID="{C8BD8EE1-D534-4A9A-B3F6-3833BB1E84F7}" presName="childText" presStyleLbl="bgAcc1" presStyleIdx="2" presStyleCnt="5" custScaleX="715107">
        <dgm:presLayoutVars>
          <dgm:bulletEnabled val="1"/>
        </dgm:presLayoutVars>
      </dgm:prSet>
      <dgm:spPr/>
    </dgm:pt>
    <dgm:pt modelId="{EE658D37-75E4-4E2C-916E-37C5EF0C3424}" type="pres">
      <dgm:prSet presAssocID="{F9C46679-C2D4-4C1F-8349-0342B6FD69D2}" presName="Name13" presStyleLbl="parChTrans1D2" presStyleIdx="3" presStyleCnt="5"/>
      <dgm:spPr/>
    </dgm:pt>
    <dgm:pt modelId="{A2D48716-C630-46D3-B2E9-C507E2FC33B8}" type="pres">
      <dgm:prSet presAssocID="{5D75267A-9781-44C3-872A-6A1BE9A30189}" presName="childText" presStyleLbl="bgAcc1" presStyleIdx="3" presStyleCnt="5" custScaleX="715107" custScaleY="82855">
        <dgm:presLayoutVars>
          <dgm:bulletEnabled val="1"/>
        </dgm:presLayoutVars>
      </dgm:prSet>
      <dgm:spPr/>
    </dgm:pt>
    <dgm:pt modelId="{2B3F2F76-64E1-4A47-90B9-285BB8DE469F}" type="pres">
      <dgm:prSet presAssocID="{F3976B49-5F6D-4CDE-81CC-A9A247E0F084}" presName="Name13" presStyleLbl="parChTrans1D2" presStyleIdx="4" presStyleCnt="5"/>
      <dgm:spPr/>
    </dgm:pt>
    <dgm:pt modelId="{A754D7C7-0155-464E-8B8C-A3127B7062E7}" type="pres">
      <dgm:prSet presAssocID="{C2E5509D-29B2-418B-8365-8F518A54EC31}" presName="childText" presStyleLbl="bgAcc1" presStyleIdx="4" presStyleCnt="5" custScaleX="720480" custScaleY="52385">
        <dgm:presLayoutVars>
          <dgm:bulletEnabled val="1"/>
        </dgm:presLayoutVars>
      </dgm:prSet>
      <dgm:spPr/>
    </dgm:pt>
  </dgm:ptLst>
  <dgm:cxnLst>
    <dgm:cxn modelId="{B3306815-4A82-40B4-AA7D-FD288B0AB445}" srcId="{0D06C961-A395-4064-91BA-872AE469B679}" destId="{BB737036-94D8-4E3A-90A5-ADD8FFFBE9D7}" srcOrd="1" destOrd="0" parTransId="{1A472142-BF26-4101-B306-D2B4A4C8E97D}" sibTransId="{24087551-4D76-4367-A4F3-556DC1B6EBB9}"/>
    <dgm:cxn modelId="{252AE034-6388-4AAC-A380-28AC7BC1AEB6}" type="presOf" srcId="{F3976B49-5F6D-4CDE-81CC-A9A247E0F084}" destId="{2B3F2F76-64E1-4A47-90B9-285BB8DE469F}" srcOrd="0" destOrd="0" presId="urn:microsoft.com/office/officeart/2005/8/layout/hierarchy3"/>
    <dgm:cxn modelId="{F6A3FF3B-635E-45F3-A56F-AA9709ADD329}" type="presOf" srcId="{BB737036-94D8-4E3A-90A5-ADD8FFFBE9D7}" destId="{0EFACCE3-8623-4310-800A-798077A1A1A6}" srcOrd="0" destOrd="0" presId="urn:microsoft.com/office/officeart/2005/8/layout/hierarchy3"/>
    <dgm:cxn modelId="{ABFB0F3C-A9A6-4F2A-964C-EF676B97FC65}" type="presOf" srcId="{DF0C6811-FBD8-4444-AF40-592DDEAD1926}" destId="{5A8804D8-3168-44FE-AEC7-2F9EC3B5B142}" srcOrd="0" destOrd="0" presId="urn:microsoft.com/office/officeart/2005/8/layout/hierarchy3"/>
    <dgm:cxn modelId="{47611B6A-2497-4CF5-BD4E-88F101B61E26}" srcId="{0D06C961-A395-4064-91BA-872AE469B679}" destId="{5D75267A-9781-44C3-872A-6A1BE9A30189}" srcOrd="3" destOrd="0" parTransId="{F9C46679-C2D4-4C1F-8349-0342B6FD69D2}" sibTransId="{08A13B71-C11E-44C8-B3EA-BD64B919E662}"/>
    <dgm:cxn modelId="{BCFB4874-1C34-4AE8-8A2B-02F23A198BBA}" type="presOf" srcId="{2F08F902-438B-4E0F-9872-36CE3D7343F0}" destId="{426D1C39-B627-4DD3-B215-41B3AE10DA89}" srcOrd="0" destOrd="0" presId="urn:microsoft.com/office/officeart/2005/8/layout/hierarchy3"/>
    <dgm:cxn modelId="{D899C674-FE75-473D-AF0D-02122EA7F4AF}" type="presOf" srcId="{C8BD8EE1-D534-4A9A-B3F6-3833BB1E84F7}" destId="{BE333223-A605-44EF-BF74-940EAFE28E21}" srcOrd="0" destOrd="0" presId="urn:microsoft.com/office/officeart/2005/8/layout/hierarchy3"/>
    <dgm:cxn modelId="{B7518B7C-7051-420A-A1C0-1BF32B65A31F}" srcId="{0D06C961-A395-4064-91BA-872AE469B679}" destId="{C8BD8EE1-D534-4A9A-B3F6-3833BB1E84F7}" srcOrd="2" destOrd="0" parTransId="{DF0C6811-FBD8-4444-AF40-592DDEAD1926}" sibTransId="{0500592D-70B3-421E-B1D4-D137C1162881}"/>
    <dgm:cxn modelId="{BE7D72A1-2D39-48DB-BF0D-1B8DE161417D}" type="presOf" srcId="{F9C46679-C2D4-4C1F-8349-0342B6FD69D2}" destId="{EE658D37-75E4-4E2C-916E-37C5EF0C3424}" srcOrd="0" destOrd="0" presId="urn:microsoft.com/office/officeart/2005/8/layout/hierarchy3"/>
    <dgm:cxn modelId="{D5328EB0-9B84-44AE-AF7D-2413C9563A8F}" type="presOf" srcId="{5D75267A-9781-44C3-872A-6A1BE9A30189}" destId="{A2D48716-C630-46D3-B2E9-C507E2FC33B8}" srcOrd="0" destOrd="0" presId="urn:microsoft.com/office/officeart/2005/8/layout/hierarchy3"/>
    <dgm:cxn modelId="{43EA1BB4-5101-414D-BAA1-B6AF7EED6F8E}" srcId="{3127671E-A795-4270-849C-69E22877FC40}" destId="{0D06C961-A395-4064-91BA-872AE469B679}" srcOrd="0" destOrd="0" parTransId="{08B57FEE-6481-47F1-B953-B0371AEAD9B7}" sibTransId="{167C73FA-25FF-4DC5-944A-FFB9B5671D38}"/>
    <dgm:cxn modelId="{E4A939B5-40DB-4442-B4C9-C5DB2E1BB681}" type="presOf" srcId="{3127671E-A795-4270-849C-69E22877FC40}" destId="{2DA23D72-B683-4FEB-B0B6-0A737E8F2E98}" srcOrd="0" destOrd="0" presId="urn:microsoft.com/office/officeart/2005/8/layout/hierarchy3"/>
    <dgm:cxn modelId="{AB1A52C8-2EE4-4FF5-AD46-DDE290258CB1}" srcId="{0D06C961-A395-4064-91BA-872AE469B679}" destId="{2F08F902-438B-4E0F-9872-36CE3D7343F0}" srcOrd="0" destOrd="0" parTransId="{D35F0C30-62FE-4357-8604-FDB0B74386AD}" sibTransId="{931C82EF-169A-4620-993D-3E25A7489A53}"/>
    <dgm:cxn modelId="{A737D0CC-AC11-4EB8-8724-7B863EB99EFC}" type="presOf" srcId="{1A472142-BF26-4101-B306-D2B4A4C8E97D}" destId="{A3780A17-99F4-4359-92ED-5F9E5BBA4197}" srcOrd="0" destOrd="0" presId="urn:microsoft.com/office/officeart/2005/8/layout/hierarchy3"/>
    <dgm:cxn modelId="{145615DB-0513-49B0-B345-A8A7D527C2F8}" type="presOf" srcId="{0D06C961-A395-4064-91BA-872AE469B679}" destId="{4DBA01D0-3F72-4AE5-96A1-9BA3F0AAD304}" srcOrd="1" destOrd="0" presId="urn:microsoft.com/office/officeart/2005/8/layout/hierarchy3"/>
    <dgm:cxn modelId="{24F8DFE2-E2E0-4447-B2E3-2933700CE4C5}" srcId="{0D06C961-A395-4064-91BA-872AE469B679}" destId="{C2E5509D-29B2-418B-8365-8F518A54EC31}" srcOrd="4" destOrd="0" parTransId="{F3976B49-5F6D-4CDE-81CC-A9A247E0F084}" sibTransId="{1AC3207A-8017-4C3D-942B-BFF196797DEA}"/>
    <dgm:cxn modelId="{E4DF1FEB-32B1-4290-B294-EB65A0747FF6}" type="presOf" srcId="{D35F0C30-62FE-4357-8604-FDB0B74386AD}" destId="{74EFEDC4-0F64-4D5C-A4A4-4223F9566529}" srcOrd="0" destOrd="0" presId="urn:microsoft.com/office/officeart/2005/8/layout/hierarchy3"/>
    <dgm:cxn modelId="{444FBBED-1671-4402-AD9E-1A844F7866B2}" type="presOf" srcId="{C2E5509D-29B2-418B-8365-8F518A54EC31}" destId="{A754D7C7-0155-464E-8B8C-A3127B7062E7}" srcOrd="0" destOrd="0" presId="urn:microsoft.com/office/officeart/2005/8/layout/hierarchy3"/>
    <dgm:cxn modelId="{4240A0EF-2E54-4D7D-B1CF-4BF4FB5F0CFE}" type="presOf" srcId="{0D06C961-A395-4064-91BA-872AE469B679}" destId="{B68CB747-CED1-44B2-838D-1F9E7D3C1FBD}" srcOrd="0" destOrd="0" presId="urn:microsoft.com/office/officeart/2005/8/layout/hierarchy3"/>
    <dgm:cxn modelId="{EF2901F4-BC31-474E-8C37-6D9A596FBD65}" type="presParOf" srcId="{2DA23D72-B683-4FEB-B0B6-0A737E8F2E98}" destId="{781ACBA5-B299-48F7-A251-713633C1A862}" srcOrd="0" destOrd="0" presId="urn:microsoft.com/office/officeart/2005/8/layout/hierarchy3"/>
    <dgm:cxn modelId="{2FA10312-AD94-45AF-B2B5-E956E51CA66D}" type="presParOf" srcId="{781ACBA5-B299-48F7-A251-713633C1A862}" destId="{9CF41AAC-968F-4BE3-9E9D-405D8A1FF17F}" srcOrd="0" destOrd="0" presId="urn:microsoft.com/office/officeart/2005/8/layout/hierarchy3"/>
    <dgm:cxn modelId="{B87FF670-80E5-4697-BD54-AFB38E4EB23D}" type="presParOf" srcId="{9CF41AAC-968F-4BE3-9E9D-405D8A1FF17F}" destId="{B68CB747-CED1-44B2-838D-1F9E7D3C1FBD}" srcOrd="0" destOrd="0" presId="urn:microsoft.com/office/officeart/2005/8/layout/hierarchy3"/>
    <dgm:cxn modelId="{9F90FC72-38C3-462A-BD36-DEC9722D3BA5}" type="presParOf" srcId="{9CF41AAC-968F-4BE3-9E9D-405D8A1FF17F}" destId="{4DBA01D0-3F72-4AE5-96A1-9BA3F0AAD304}" srcOrd="1" destOrd="0" presId="urn:microsoft.com/office/officeart/2005/8/layout/hierarchy3"/>
    <dgm:cxn modelId="{0A72DBF6-2428-4DBC-9B7E-B57C9B639058}" type="presParOf" srcId="{781ACBA5-B299-48F7-A251-713633C1A862}" destId="{F1145C78-0818-4732-AA76-842539B0D57A}" srcOrd="1" destOrd="0" presId="urn:microsoft.com/office/officeart/2005/8/layout/hierarchy3"/>
    <dgm:cxn modelId="{0B7BAAC3-A72F-4A64-A80E-3C6F0185B198}" type="presParOf" srcId="{F1145C78-0818-4732-AA76-842539B0D57A}" destId="{74EFEDC4-0F64-4D5C-A4A4-4223F9566529}" srcOrd="0" destOrd="0" presId="urn:microsoft.com/office/officeart/2005/8/layout/hierarchy3"/>
    <dgm:cxn modelId="{66F7873B-1182-4B5C-959C-E4702D6EEE40}" type="presParOf" srcId="{F1145C78-0818-4732-AA76-842539B0D57A}" destId="{426D1C39-B627-4DD3-B215-41B3AE10DA89}" srcOrd="1" destOrd="0" presId="urn:microsoft.com/office/officeart/2005/8/layout/hierarchy3"/>
    <dgm:cxn modelId="{72B3054B-4ADB-423E-BCB3-712090D0E736}" type="presParOf" srcId="{F1145C78-0818-4732-AA76-842539B0D57A}" destId="{A3780A17-99F4-4359-92ED-5F9E5BBA4197}" srcOrd="2" destOrd="0" presId="urn:microsoft.com/office/officeart/2005/8/layout/hierarchy3"/>
    <dgm:cxn modelId="{649662DF-C938-478E-99F9-11DD05E676F3}" type="presParOf" srcId="{F1145C78-0818-4732-AA76-842539B0D57A}" destId="{0EFACCE3-8623-4310-800A-798077A1A1A6}" srcOrd="3" destOrd="0" presId="urn:microsoft.com/office/officeart/2005/8/layout/hierarchy3"/>
    <dgm:cxn modelId="{75211C4A-3DC3-44E5-A69D-8964A0107506}" type="presParOf" srcId="{F1145C78-0818-4732-AA76-842539B0D57A}" destId="{5A8804D8-3168-44FE-AEC7-2F9EC3B5B142}" srcOrd="4" destOrd="0" presId="urn:microsoft.com/office/officeart/2005/8/layout/hierarchy3"/>
    <dgm:cxn modelId="{873E2A5B-75B6-4AA5-943A-6C26477F0673}" type="presParOf" srcId="{F1145C78-0818-4732-AA76-842539B0D57A}" destId="{BE333223-A605-44EF-BF74-940EAFE28E21}" srcOrd="5" destOrd="0" presId="urn:microsoft.com/office/officeart/2005/8/layout/hierarchy3"/>
    <dgm:cxn modelId="{01BC780C-F6D4-493D-96EB-941DD9164509}" type="presParOf" srcId="{F1145C78-0818-4732-AA76-842539B0D57A}" destId="{EE658D37-75E4-4E2C-916E-37C5EF0C3424}" srcOrd="6" destOrd="0" presId="urn:microsoft.com/office/officeart/2005/8/layout/hierarchy3"/>
    <dgm:cxn modelId="{2EFAB050-DA33-4539-B17E-CA073056C8E3}" type="presParOf" srcId="{F1145C78-0818-4732-AA76-842539B0D57A}" destId="{A2D48716-C630-46D3-B2E9-C507E2FC33B8}" srcOrd="7" destOrd="0" presId="urn:microsoft.com/office/officeart/2005/8/layout/hierarchy3"/>
    <dgm:cxn modelId="{562D85B9-EE51-4E2F-88C0-C8AF1ACF79A5}" type="presParOf" srcId="{F1145C78-0818-4732-AA76-842539B0D57A}" destId="{2B3F2F76-64E1-4A47-90B9-285BB8DE469F}" srcOrd="8" destOrd="0" presId="urn:microsoft.com/office/officeart/2005/8/layout/hierarchy3"/>
    <dgm:cxn modelId="{A78699CF-08BD-4DFC-A2B2-BFB10E56EE5B}" type="presParOf" srcId="{F1145C78-0818-4732-AA76-842539B0D57A}" destId="{A754D7C7-0155-464E-8B8C-A3127B7062E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CB747-CED1-44B2-838D-1F9E7D3C1FBD}">
      <dsp:nvSpPr>
        <dsp:cNvPr id="0" name=""/>
        <dsp:cNvSpPr/>
      </dsp:nvSpPr>
      <dsp:spPr>
        <a:xfrm>
          <a:off x="0" y="130764"/>
          <a:ext cx="9320491" cy="507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Les RH : éléments clés de la performance globale d’une société</a:t>
          </a:r>
          <a:endParaRPr lang="fr-FR" sz="2200" b="1" kern="1200" dirty="0">
            <a:solidFill>
              <a:srgbClr val="FF0000"/>
            </a:solidFill>
          </a:endParaRPr>
        </a:p>
      </dsp:txBody>
      <dsp:txXfrm>
        <a:off x="14875" y="145639"/>
        <a:ext cx="9290741" cy="478108"/>
      </dsp:txXfrm>
    </dsp:sp>
    <dsp:sp modelId="{74EFEDC4-0F64-4D5C-A4A4-4223F9566529}">
      <dsp:nvSpPr>
        <dsp:cNvPr id="0" name=""/>
        <dsp:cNvSpPr/>
      </dsp:nvSpPr>
      <dsp:spPr>
        <a:xfrm>
          <a:off x="932049" y="638622"/>
          <a:ext cx="938407" cy="49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553"/>
              </a:lnTo>
              <a:lnTo>
                <a:pt x="938407" y="4965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D1C39-B627-4DD3-B215-41B3AE10DA89}">
      <dsp:nvSpPr>
        <dsp:cNvPr id="0" name=""/>
        <dsp:cNvSpPr/>
      </dsp:nvSpPr>
      <dsp:spPr>
        <a:xfrm>
          <a:off x="1870456" y="828592"/>
          <a:ext cx="9584935" cy="6131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nombre de salariés, la compétence et la politique de rémunération ont un impact direct sur la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masse salariale 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et sur les coûts. </a:t>
          </a:r>
        </a:p>
      </dsp:txBody>
      <dsp:txXfrm>
        <a:off x="1888415" y="846551"/>
        <a:ext cx="9549017" cy="577250"/>
      </dsp:txXfrm>
    </dsp:sp>
    <dsp:sp modelId="{A3780A17-99F4-4359-92ED-5F9E5BBA4197}">
      <dsp:nvSpPr>
        <dsp:cNvPr id="0" name=""/>
        <dsp:cNvSpPr/>
      </dsp:nvSpPr>
      <dsp:spPr>
        <a:xfrm>
          <a:off x="932049" y="638622"/>
          <a:ext cx="938407" cy="1541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1184"/>
              </a:lnTo>
              <a:lnTo>
                <a:pt x="938407" y="154118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ACCE3-8623-4310-800A-798077A1A1A6}">
      <dsp:nvSpPr>
        <dsp:cNvPr id="0" name=""/>
        <dsp:cNvSpPr/>
      </dsp:nvSpPr>
      <dsp:spPr>
        <a:xfrm>
          <a:off x="1870456" y="1651190"/>
          <a:ext cx="9584935" cy="10572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respect du droit social, la qualité du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dialogue social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interpersonnel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, la prise en compte des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besoins </a:t>
          </a:r>
          <a:r>
            <a:rPr lang="fr-FR" sz="1800" b="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et des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attentes du personnel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, la politique de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formation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impactent </a:t>
          </a:r>
          <a:r>
            <a:rPr lang="fr-FR" sz="1800" b="1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l'ambiance </a:t>
          </a:r>
          <a:r>
            <a:rPr lang="fr-FR" sz="1800" b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 travail</a:t>
          </a:r>
          <a:r>
            <a:rPr lang="fr-FR" sz="1800" b="1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l’investissement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la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productivité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des salariés et ils réduisent les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conflits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potentiels. </a:t>
          </a:r>
        </a:p>
      </dsp:txBody>
      <dsp:txXfrm>
        <a:off x="1901421" y="1682155"/>
        <a:ext cx="9523005" cy="995304"/>
      </dsp:txXfrm>
    </dsp:sp>
    <dsp:sp modelId="{5A8804D8-3168-44FE-AEC7-2F9EC3B5B142}">
      <dsp:nvSpPr>
        <dsp:cNvPr id="0" name=""/>
        <dsp:cNvSpPr/>
      </dsp:nvSpPr>
      <dsp:spPr>
        <a:xfrm>
          <a:off x="932049" y="638622"/>
          <a:ext cx="938407" cy="26980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8090"/>
              </a:lnTo>
              <a:lnTo>
                <a:pt x="938407" y="269809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33223-A605-44EF-BF74-940EAFE28E21}">
      <dsp:nvSpPr>
        <dsp:cNvPr id="0" name=""/>
        <dsp:cNvSpPr/>
      </dsp:nvSpPr>
      <dsp:spPr>
        <a:xfrm>
          <a:off x="1870456" y="2917854"/>
          <a:ext cx="9584935" cy="837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satisfaction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au travail, le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sentiment d’appartenance 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à l’entreprise et de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faire partie d’un collectif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, la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reconnaissance professionnelle 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ont un effet important sur l'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absentéisme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et le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turnover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de l'entreprise. </a:t>
          </a:r>
        </a:p>
      </dsp:txBody>
      <dsp:txXfrm>
        <a:off x="1894992" y="2942390"/>
        <a:ext cx="9535863" cy="788646"/>
      </dsp:txXfrm>
    </dsp:sp>
    <dsp:sp modelId="{EE658D37-75E4-4E2C-916E-37C5EF0C3424}">
      <dsp:nvSpPr>
        <dsp:cNvPr id="0" name=""/>
        <dsp:cNvSpPr/>
      </dsp:nvSpPr>
      <dsp:spPr>
        <a:xfrm>
          <a:off x="932049" y="638622"/>
          <a:ext cx="938407" cy="3673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3425"/>
              </a:lnTo>
              <a:lnTo>
                <a:pt x="938407" y="367342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48716-C630-46D3-B2E9-C507E2FC33B8}">
      <dsp:nvSpPr>
        <dsp:cNvPr id="0" name=""/>
        <dsp:cNvSpPr/>
      </dsp:nvSpPr>
      <dsp:spPr>
        <a:xfrm>
          <a:off x="1870456" y="3965002"/>
          <a:ext cx="9584935" cy="694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L’attention portée à la sécurité du travail rassure les salariés et réduit les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accidents du travail</a:t>
          </a: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ou les </a:t>
          </a:r>
          <a:r>
            <a:rPr lang="fr-FR" sz="1800" b="1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maladies professionnelles</a:t>
          </a:r>
          <a:endParaRPr lang="fr-FR" sz="18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90785" y="3985331"/>
        <a:ext cx="9544277" cy="653433"/>
      </dsp:txXfrm>
    </dsp:sp>
    <dsp:sp modelId="{2B3F2F76-64E1-4A47-90B9-285BB8DE469F}">
      <dsp:nvSpPr>
        <dsp:cNvPr id="0" name=""/>
        <dsp:cNvSpPr/>
      </dsp:nvSpPr>
      <dsp:spPr>
        <a:xfrm>
          <a:off x="932049" y="638622"/>
          <a:ext cx="938407" cy="4449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9320"/>
              </a:lnTo>
              <a:lnTo>
                <a:pt x="938407" y="44493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4D7C7-0155-464E-8B8C-A3127B7062E7}">
      <dsp:nvSpPr>
        <dsp:cNvPr id="0" name=""/>
        <dsp:cNvSpPr/>
      </dsp:nvSpPr>
      <dsp:spPr>
        <a:xfrm>
          <a:off x="1870456" y="4868524"/>
          <a:ext cx="9656952" cy="4388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Depuis 2020 la loi impose le calcul et la publication d’un index d’équité professionnelle</a:t>
          </a:r>
        </a:p>
      </dsp:txBody>
      <dsp:txXfrm>
        <a:off x="1883309" y="4881377"/>
        <a:ext cx="9631246" cy="413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3919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Évaluer la performance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908D40CB-E726-F7C4-3C9A-7923CEF87B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0902283"/>
              </p:ext>
            </p:extLst>
          </p:nvPr>
        </p:nvGraphicFramePr>
        <p:xfrm>
          <a:off x="285538" y="1213702"/>
          <a:ext cx="1153376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1920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8CB747-CED1-44B2-838D-1F9E7D3C1F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B68CB747-CED1-44B2-838D-1F9E7D3C1F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4EFEDC4-0F64-4D5C-A4A4-4223F95665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74EFEDC4-0F64-4D5C-A4A4-4223F95665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26D1C39-B627-4DD3-B215-41B3AE10D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426D1C39-B627-4DD3-B215-41B3AE10DA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3780A17-99F4-4359-92ED-5F9E5BBA41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A3780A17-99F4-4359-92ED-5F9E5BBA41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FACCE3-8623-4310-800A-798077A1A1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0EFACCE3-8623-4310-800A-798077A1A1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8804D8-3168-44FE-AEC7-2F9EC3B5B1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5A8804D8-3168-44FE-AEC7-2F9EC3B5B1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E333223-A605-44EF-BF74-940EAFE28E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BE333223-A605-44EF-BF74-940EAFE28E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E658D37-75E4-4E2C-916E-37C5EF0C34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EE658D37-75E4-4E2C-916E-37C5EF0C34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2D48716-C630-46D3-B2E9-C507E2FC33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A2D48716-C630-46D3-B2E9-C507E2FC33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B3F2F76-64E1-4A47-90B9-285BB8DE46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">
                                            <p:graphicEl>
                                              <a:dgm id="{2B3F2F76-64E1-4A47-90B9-285BB8DE46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754D7C7-0155-464E-8B8C-A3127B7062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A754D7C7-0155-464E-8B8C-A3127B7062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3919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9 - Préparer à suivre les tableaux de bord sociaux 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Évaluer la performance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A85C045-7C51-44BC-A6C6-20901C98353A}"/>
              </a:ext>
            </a:extLst>
          </p:cNvPr>
          <p:cNvSpPr txBox="1"/>
          <p:nvPr/>
        </p:nvSpPr>
        <p:spPr>
          <a:xfrm>
            <a:off x="758643" y="1364049"/>
            <a:ext cx="105918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peut difficilement avancer, créer, réaliser de nouveaux projets, lancer de nouveaux produits, attaquer de nouveaux marchés, </a:t>
            </a:r>
          </a:p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s'il n'y a pas des hommes et des femmes prêts à s’investir pour les porter. </a:t>
            </a:r>
          </a:p>
          <a:p>
            <a:pPr algn="ctr">
              <a:spcBef>
                <a:spcPts val="12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Tous ces éléments doivent être évalués, quantifiés </a:t>
            </a:r>
          </a:p>
          <a:p>
            <a:pPr algn="ctr">
              <a:spcBef>
                <a:spcPts val="12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avoir une image précise de la performance sociale de l'entreprise et de son évolution et de sa capaciter à avancer.  </a:t>
            </a:r>
          </a:p>
        </p:txBody>
      </p:sp>
      <p:pic>
        <p:nvPicPr>
          <p:cNvPr id="7" name="Image 6" descr="Une image contenant capture d’écran, texte, diagramme, Tracé&#10;&#10;Description générée automatiquement">
            <a:extLst>
              <a:ext uri="{FF2B5EF4-FFF2-40B4-BE49-F238E27FC236}">
                <a16:creationId xmlns:a16="http://schemas.microsoft.com/office/drawing/2014/main" id="{7FD57356-97F7-F5C9-51FC-2F32E47218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57" y="4667341"/>
            <a:ext cx="7943286" cy="173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865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149</TotalTime>
  <Words>252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Rockwell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21</cp:revision>
  <dcterms:created xsi:type="dcterms:W3CDTF">2014-06-17T06:47:14Z</dcterms:created>
  <dcterms:modified xsi:type="dcterms:W3CDTF">2024-12-16T22:33:04Z</dcterms:modified>
</cp:coreProperties>
</file>