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7" r:id="rId2"/>
    <p:sldId id="256"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8"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41B0C-261C-40F5-AF7A-2970A58D5D22}" type="doc">
      <dgm:prSet loTypeId="urn:microsoft.com/office/officeart/2005/8/layout/radial5" loCatId="cycle" qsTypeId="urn:microsoft.com/office/officeart/2005/8/quickstyle/simple3" qsCatId="simple" csTypeId="urn:microsoft.com/office/officeart/2005/8/colors/accent1_2" csCatId="accent1" phldr="1"/>
      <dgm:spPr/>
      <dgm:t>
        <a:bodyPr/>
        <a:lstStyle/>
        <a:p>
          <a:endParaRPr lang="fr-FR"/>
        </a:p>
      </dgm:t>
    </dgm:pt>
    <dgm:pt modelId="{2031F3C8-8EC4-49A2-908F-FE321B6ADBAC}">
      <dgm:prSet phldrT="[Texte]" custT="1"/>
      <dgm:spPr/>
      <dgm:t>
        <a:bodyPr/>
        <a:lstStyle/>
        <a:p>
          <a:r>
            <a:rPr lang="fr-FR" sz="1800" b="1">
              <a:latin typeface="Arial Narrow" panose="020B0606020202030204" pitchFamily="34" charset="0"/>
            </a:rPr>
            <a:t>Tableau de bord social</a:t>
          </a:r>
        </a:p>
      </dgm:t>
    </dgm:pt>
    <dgm:pt modelId="{5FB5C7BE-AC23-4A31-98E9-C248C00D24E3}" type="parTrans" cxnId="{A00A7C4B-3FAC-4E40-9898-5B1928E54B9E}">
      <dgm:prSet/>
      <dgm:spPr/>
      <dgm:t>
        <a:bodyPr/>
        <a:lstStyle/>
        <a:p>
          <a:endParaRPr lang="fr-FR" sz="1800" b="1">
            <a:latin typeface="Arial Narrow" panose="020B0606020202030204" pitchFamily="34" charset="0"/>
          </a:endParaRPr>
        </a:p>
      </dgm:t>
    </dgm:pt>
    <dgm:pt modelId="{6D103F01-E806-40CC-9DC0-B3D105063EE5}" type="sibTrans" cxnId="{A00A7C4B-3FAC-4E40-9898-5B1928E54B9E}">
      <dgm:prSet/>
      <dgm:spPr/>
      <dgm:t>
        <a:bodyPr/>
        <a:lstStyle/>
        <a:p>
          <a:endParaRPr lang="fr-FR" sz="1800" b="1">
            <a:latin typeface="Arial Narrow" panose="020B0606020202030204" pitchFamily="34" charset="0"/>
          </a:endParaRPr>
        </a:p>
      </dgm:t>
    </dgm:pt>
    <dgm:pt modelId="{CF0A3F92-25D2-470E-8AB2-2E51722FB701}">
      <dgm:prSet phldrT="[Texte]" custT="1"/>
      <dgm:spPr/>
      <dgm:t>
        <a:bodyPr/>
        <a:lstStyle/>
        <a:p>
          <a:r>
            <a:rPr lang="fr-FR" sz="1800" b="1">
              <a:latin typeface="Arial Narrow" panose="020B0606020202030204" pitchFamily="34" charset="0"/>
            </a:rPr>
            <a:t>Santé et sécurité</a:t>
          </a:r>
        </a:p>
      </dgm:t>
    </dgm:pt>
    <dgm:pt modelId="{E82EE73A-FF3B-4118-8D80-8A91E2DBB3E0}" type="parTrans" cxnId="{D78719E2-7FDD-4F9E-A4EE-294E1717ACF2}">
      <dgm:prSet custT="1"/>
      <dgm:spPr/>
      <dgm:t>
        <a:bodyPr/>
        <a:lstStyle/>
        <a:p>
          <a:endParaRPr lang="fr-FR" sz="1800" b="1">
            <a:latin typeface="Arial Narrow" panose="020B0606020202030204" pitchFamily="34" charset="0"/>
          </a:endParaRPr>
        </a:p>
      </dgm:t>
    </dgm:pt>
    <dgm:pt modelId="{CBB7C072-7902-46B5-A12E-A8D4242EC4D1}" type="sibTrans" cxnId="{D78719E2-7FDD-4F9E-A4EE-294E1717ACF2}">
      <dgm:prSet/>
      <dgm:spPr/>
      <dgm:t>
        <a:bodyPr/>
        <a:lstStyle/>
        <a:p>
          <a:endParaRPr lang="fr-FR" sz="1800" b="1">
            <a:latin typeface="Arial Narrow" panose="020B0606020202030204" pitchFamily="34" charset="0"/>
          </a:endParaRPr>
        </a:p>
      </dgm:t>
    </dgm:pt>
    <dgm:pt modelId="{38731BF8-B400-4ED5-B1D8-045EC45ABD62}">
      <dgm:prSet phldrT="[Texte]" custT="1"/>
      <dgm:spPr/>
      <dgm:t>
        <a:bodyPr/>
        <a:lstStyle/>
        <a:p>
          <a:r>
            <a:rPr lang="fr-FR" sz="1800" b="1" dirty="0">
              <a:latin typeface="Arial Narrow" panose="020B0606020202030204" pitchFamily="34" charset="0"/>
            </a:rPr>
            <a:t>Équité salariale</a:t>
          </a:r>
        </a:p>
      </dgm:t>
    </dgm:pt>
    <dgm:pt modelId="{8ECE9DFF-0E4B-48DE-BB66-75159B8606D0}" type="parTrans" cxnId="{51B6AFA2-8994-4164-BBDC-50B0A8781190}">
      <dgm:prSet custT="1"/>
      <dgm:spPr/>
      <dgm:t>
        <a:bodyPr/>
        <a:lstStyle/>
        <a:p>
          <a:endParaRPr lang="fr-FR" sz="1800" b="1">
            <a:latin typeface="Arial Narrow" panose="020B0606020202030204" pitchFamily="34" charset="0"/>
          </a:endParaRPr>
        </a:p>
      </dgm:t>
    </dgm:pt>
    <dgm:pt modelId="{9FC1ADB6-F30F-4881-8DD0-F4C1525705D2}" type="sibTrans" cxnId="{51B6AFA2-8994-4164-BBDC-50B0A8781190}">
      <dgm:prSet/>
      <dgm:spPr/>
      <dgm:t>
        <a:bodyPr/>
        <a:lstStyle/>
        <a:p>
          <a:endParaRPr lang="fr-FR" sz="1800" b="1">
            <a:latin typeface="Arial Narrow" panose="020B0606020202030204" pitchFamily="34" charset="0"/>
          </a:endParaRPr>
        </a:p>
      </dgm:t>
    </dgm:pt>
    <dgm:pt modelId="{8351785B-DAB8-4BF3-B8C8-6ED65847EAF1}">
      <dgm:prSet phldrT="[Texte]" custT="1"/>
      <dgm:spPr/>
      <dgm:t>
        <a:bodyPr/>
        <a:lstStyle/>
        <a:p>
          <a:r>
            <a:rPr lang="fr-FR" sz="1800" b="1">
              <a:latin typeface="Arial Narrow" panose="020B0606020202030204" pitchFamily="34" charset="0"/>
            </a:rPr>
            <a:t>Embauche, départ, promotion</a:t>
          </a:r>
        </a:p>
      </dgm:t>
    </dgm:pt>
    <dgm:pt modelId="{F68AA0D8-7A59-4BE1-880A-38D0B4675895}" type="parTrans" cxnId="{A1672045-E509-4F9E-98DC-E1933379A442}">
      <dgm:prSet custT="1"/>
      <dgm:spPr/>
      <dgm:t>
        <a:bodyPr/>
        <a:lstStyle/>
        <a:p>
          <a:endParaRPr lang="fr-FR" sz="1800" b="1">
            <a:latin typeface="Arial Narrow" panose="020B0606020202030204" pitchFamily="34" charset="0"/>
          </a:endParaRPr>
        </a:p>
      </dgm:t>
    </dgm:pt>
    <dgm:pt modelId="{ACF965FC-D9D6-4160-8DAA-B622714AA64B}" type="sibTrans" cxnId="{A1672045-E509-4F9E-98DC-E1933379A442}">
      <dgm:prSet/>
      <dgm:spPr/>
      <dgm:t>
        <a:bodyPr/>
        <a:lstStyle/>
        <a:p>
          <a:endParaRPr lang="fr-FR" sz="1800" b="1">
            <a:latin typeface="Arial Narrow" panose="020B0606020202030204" pitchFamily="34" charset="0"/>
          </a:endParaRPr>
        </a:p>
      </dgm:t>
    </dgm:pt>
    <dgm:pt modelId="{B1B64876-DA7C-4C3A-8066-57792F6F0309}">
      <dgm:prSet phldrT="[Texte]" custT="1"/>
      <dgm:spPr/>
      <dgm:t>
        <a:bodyPr/>
        <a:lstStyle/>
        <a:p>
          <a:r>
            <a:rPr lang="fr-FR" sz="1800" b="1">
              <a:latin typeface="Arial Narrow" panose="020B0606020202030204" pitchFamily="34" charset="0"/>
            </a:rPr>
            <a:t>Absentéisme</a:t>
          </a:r>
        </a:p>
      </dgm:t>
    </dgm:pt>
    <dgm:pt modelId="{7335B727-166D-4FA1-91F2-1CE855B4EAD7}" type="parTrans" cxnId="{FDCA884B-76E5-4BCC-886F-7141FA46A7D0}">
      <dgm:prSet custT="1"/>
      <dgm:spPr/>
      <dgm:t>
        <a:bodyPr/>
        <a:lstStyle/>
        <a:p>
          <a:endParaRPr lang="fr-FR" sz="1800" b="1">
            <a:latin typeface="Arial Narrow" panose="020B0606020202030204" pitchFamily="34" charset="0"/>
          </a:endParaRPr>
        </a:p>
      </dgm:t>
    </dgm:pt>
    <dgm:pt modelId="{D2B2242E-2AB8-41AE-A9EF-C0A29F72BF45}" type="sibTrans" cxnId="{FDCA884B-76E5-4BCC-886F-7141FA46A7D0}">
      <dgm:prSet/>
      <dgm:spPr/>
      <dgm:t>
        <a:bodyPr/>
        <a:lstStyle/>
        <a:p>
          <a:endParaRPr lang="fr-FR" sz="1800" b="1">
            <a:latin typeface="Arial Narrow" panose="020B0606020202030204" pitchFamily="34" charset="0"/>
          </a:endParaRPr>
        </a:p>
      </dgm:t>
    </dgm:pt>
    <dgm:pt modelId="{4CAB1238-F16F-4B11-9FC2-AF6672F8F28D}">
      <dgm:prSet phldrT="[Texte]" custT="1"/>
      <dgm:spPr/>
      <dgm:t>
        <a:bodyPr/>
        <a:lstStyle/>
        <a:p>
          <a:r>
            <a:rPr lang="fr-FR" sz="1800" b="1">
              <a:latin typeface="Arial Narrow" panose="020B0606020202030204" pitchFamily="34" charset="0"/>
            </a:rPr>
            <a:t>Formation</a:t>
          </a:r>
        </a:p>
      </dgm:t>
    </dgm:pt>
    <dgm:pt modelId="{40EA7CBD-92D7-44C6-90FA-7A1514A282D0}" type="parTrans" cxnId="{9AC3EFE2-2186-4624-8C55-847BBAA334A5}">
      <dgm:prSet custT="1"/>
      <dgm:spPr/>
      <dgm:t>
        <a:bodyPr/>
        <a:lstStyle/>
        <a:p>
          <a:endParaRPr lang="fr-FR" sz="1800">
            <a:latin typeface="Arial Narrow" panose="020B0606020202030204" pitchFamily="34" charset="0"/>
          </a:endParaRPr>
        </a:p>
      </dgm:t>
    </dgm:pt>
    <dgm:pt modelId="{8357AD9E-6463-4659-8F3B-E9C1B7BC3FD7}" type="sibTrans" cxnId="{9AC3EFE2-2186-4624-8C55-847BBAA334A5}">
      <dgm:prSet/>
      <dgm:spPr/>
      <dgm:t>
        <a:bodyPr/>
        <a:lstStyle/>
        <a:p>
          <a:endParaRPr lang="fr-FR" sz="1800">
            <a:latin typeface="Arial Narrow" panose="020B0606020202030204" pitchFamily="34" charset="0"/>
          </a:endParaRPr>
        </a:p>
      </dgm:t>
    </dgm:pt>
    <dgm:pt modelId="{53D0B328-102C-4C84-B167-3C55496D3CF5}" type="pres">
      <dgm:prSet presAssocID="{4EE41B0C-261C-40F5-AF7A-2970A58D5D22}" presName="Name0" presStyleCnt="0">
        <dgm:presLayoutVars>
          <dgm:chMax val="1"/>
          <dgm:dir/>
          <dgm:animLvl val="ctr"/>
          <dgm:resizeHandles val="exact"/>
        </dgm:presLayoutVars>
      </dgm:prSet>
      <dgm:spPr/>
    </dgm:pt>
    <dgm:pt modelId="{2A8CD937-20F7-434F-BD64-100A12CA1CB3}" type="pres">
      <dgm:prSet presAssocID="{2031F3C8-8EC4-49A2-908F-FE321B6ADBAC}" presName="centerShape" presStyleLbl="node0" presStyleIdx="0" presStyleCnt="1" custScaleX="133799" custScaleY="133799"/>
      <dgm:spPr/>
    </dgm:pt>
    <dgm:pt modelId="{D36C7169-6205-459D-9B7F-6D9BCC4327B0}" type="pres">
      <dgm:prSet presAssocID="{E82EE73A-FF3B-4118-8D80-8A91E2DBB3E0}" presName="parTrans" presStyleLbl="sibTrans2D1" presStyleIdx="0" presStyleCnt="5"/>
      <dgm:spPr/>
    </dgm:pt>
    <dgm:pt modelId="{6499B80F-F84A-4D42-AA47-B05ED1D338FD}" type="pres">
      <dgm:prSet presAssocID="{E82EE73A-FF3B-4118-8D80-8A91E2DBB3E0}" presName="connectorText" presStyleLbl="sibTrans2D1" presStyleIdx="0" presStyleCnt="5"/>
      <dgm:spPr/>
    </dgm:pt>
    <dgm:pt modelId="{261261BB-DB38-46BE-9482-2737CDF6F629}" type="pres">
      <dgm:prSet presAssocID="{CF0A3F92-25D2-470E-8AB2-2E51722FB701}" presName="node" presStyleLbl="node1" presStyleIdx="0" presStyleCnt="5" custScaleX="162453" custScaleY="49329">
        <dgm:presLayoutVars>
          <dgm:bulletEnabled val="1"/>
        </dgm:presLayoutVars>
      </dgm:prSet>
      <dgm:spPr>
        <a:prstGeom prst="roundRect">
          <a:avLst/>
        </a:prstGeom>
      </dgm:spPr>
    </dgm:pt>
    <dgm:pt modelId="{04963E5B-0DB2-41A6-A343-B6E56F1ACF72}" type="pres">
      <dgm:prSet presAssocID="{8ECE9DFF-0E4B-48DE-BB66-75159B8606D0}" presName="parTrans" presStyleLbl="sibTrans2D1" presStyleIdx="1" presStyleCnt="5"/>
      <dgm:spPr/>
    </dgm:pt>
    <dgm:pt modelId="{E7C9B0F6-E153-4D3E-8167-398E16451FFA}" type="pres">
      <dgm:prSet presAssocID="{8ECE9DFF-0E4B-48DE-BB66-75159B8606D0}" presName="connectorText" presStyleLbl="sibTrans2D1" presStyleIdx="1" presStyleCnt="5"/>
      <dgm:spPr/>
    </dgm:pt>
    <dgm:pt modelId="{BB0012E8-BBCC-413F-9EE7-FDF6BE1A1BF8}" type="pres">
      <dgm:prSet presAssocID="{38731BF8-B400-4ED5-B1D8-045EC45ABD62}" presName="node" presStyleLbl="node1" presStyleIdx="1" presStyleCnt="5" custScaleX="131864" custScaleY="56898" custRadScaleRad="109185" custRadScaleInc="-6658">
        <dgm:presLayoutVars>
          <dgm:bulletEnabled val="1"/>
        </dgm:presLayoutVars>
      </dgm:prSet>
      <dgm:spPr>
        <a:prstGeom prst="roundRect">
          <a:avLst/>
        </a:prstGeom>
      </dgm:spPr>
    </dgm:pt>
    <dgm:pt modelId="{11953BC5-F24B-4C1A-8939-7330E7238991}" type="pres">
      <dgm:prSet presAssocID="{F68AA0D8-7A59-4BE1-880A-38D0B4675895}" presName="parTrans" presStyleLbl="sibTrans2D1" presStyleIdx="2" presStyleCnt="5"/>
      <dgm:spPr/>
    </dgm:pt>
    <dgm:pt modelId="{8F0A408A-6CE7-459C-A95B-556C067A4B62}" type="pres">
      <dgm:prSet presAssocID="{F68AA0D8-7A59-4BE1-880A-38D0B4675895}" presName="connectorText" presStyleLbl="sibTrans2D1" presStyleIdx="2" presStyleCnt="5"/>
      <dgm:spPr/>
    </dgm:pt>
    <dgm:pt modelId="{A003199F-3614-47F7-842A-98739C6AF700}" type="pres">
      <dgm:prSet presAssocID="{8351785B-DAB8-4BF3-B8C8-6ED65847EAF1}" presName="node" presStyleLbl="node1" presStyleIdx="2" presStyleCnt="5" custScaleX="182415" custScaleY="62697">
        <dgm:presLayoutVars>
          <dgm:bulletEnabled val="1"/>
        </dgm:presLayoutVars>
      </dgm:prSet>
      <dgm:spPr>
        <a:prstGeom prst="roundRect">
          <a:avLst/>
        </a:prstGeom>
      </dgm:spPr>
    </dgm:pt>
    <dgm:pt modelId="{B07B0A3B-AB89-4FDC-A74C-833AF949ACDE}" type="pres">
      <dgm:prSet presAssocID="{7335B727-166D-4FA1-91F2-1CE855B4EAD7}" presName="parTrans" presStyleLbl="sibTrans2D1" presStyleIdx="3" presStyleCnt="5"/>
      <dgm:spPr/>
    </dgm:pt>
    <dgm:pt modelId="{DDD98C74-BDDC-45A5-81E6-28B4678B7454}" type="pres">
      <dgm:prSet presAssocID="{7335B727-166D-4FA1-91F2-1CE855B4EAD7}" presName="connectorText" presStyleLbl="sibTrans2D1" presStyleIdx="3" presStyleCnt="5"/>
      <dgm:spPr/>
    </dgm:pt>
    <dgm:pt modelId="{7A24D467-B383-42EC-BDE0-5BAEF6468200}" type="pres">
      <dgm:prSet presAssocID="{B1B64876-DA7C-4C3A-8066-57792F6F0309}" presName="node" presStyleLbl="node1" presStyleIdx="3" presStyleCnt="5" custScaleX="131864" custScaleY="56898" custRadScaleRad="107760" custRadScaleInc="12645">
        <dgm:presLayoutVars>
          <dgm:bulletEnabled val="1"/>
        </dgm:presLayoutVars>
      </dgm:prSet>
      <dgm:spPr>
        <a:prstGeom prst="roundRect">
          <a:avLst/>
        </a:prstGeom>
      </dgm:spPr>
    </dgm:pt>
    <dgm:pt modelId="{750F335C-831E-4484-A597-68886FEB79BA}" type="pres">
      <dgm:prSet presAssocID="{40EA7CBD-92D7-44C6-90FA-7A1514A282D0}" presName="parTrans" presStyleLbl="sibTrans2D1" presStyleIdx="4" presStyleCnt="5"/>
      <dgm:spPr/>
    </dgm:pt>
    <dgm:pt modelId="{51363C65-15C2-4B39-88EA-8D23F6B3DAD8}" type="pres">
      <dgm:prSet presAssocID="{40EA7CBD-92D7-44C6-90FA-7A1514A282D0}" presName="connectorText" presStyleLbl="sibTrans2D1" presStyleIdx="4" presStyleCnt="5"/>
      <dgm:spPr/>
    </dgm:pt>
    <dgm:pt modelId="{489E4474-BA5F-4495-A8C5-2E3059216B97}" type="pres">
      <dgm:prSet presAssocID="{4CAB1238-F16F-4B11-9FC2-AF6672F8F28D}" presName="node" presStyleLbl="node1" presStyleIdx="4" presStyleCnt="5" custScaleY="62107">
        <dgm:presLayoutVars>
          <dgm:bulletEnabled val="1"/>
        </dgm:presLayoutVars>
      </dgm:prSet>
      <dgm:spPr>
        <a:prstGeom prst="roundRect">
          <a:avLst/>
        </a:prstGeom>
      </dgm:spPr>
    </dgm:pt>
  </dgm:ptLst>
  <dgm:cxnLst>
    <dgm:cxn modelId="{EDB91303-7894-44F5-935B-4429202CED60}" type="presOf" srcId="{4EE41B0C-261C-40F5-AF7A-2970A58D5D22}" destId="{53D0B328-102C-4C84-B167-3C55496D3CF5}" srcOrd="0" destOrd="0" presId="urn:microsoft.com/office/officeart/2005/8/layout/radial5"/>
    <dgm:cxn modelId="{B1607E19-7D1C-47D8-960A-B2F19A73E59F}" type="presOf" srcId="{B1B64876-DA7C-4C3A-8066-57792F6F0309}" destId="{7A24D467-B383-42EC-BDE0-5BAEF6468200}" srcOrd="0" destOrd="0" presId="urn:microsoft.com/office/officeart/2005/8/layout/radial5"/>
    <dgm:cxn modelId="{30846124-A3C3-4B88-9489-4703A5909FCD}" type="presOf" srcId="{8ECE9DFF-0E4B-48DE-BB66-75159B8606D0}" destId="{E7C9B0F6-E153-4D3E-8167-398E16451FFA}" srcOrd="1" destOrd="0" presId="urn:microsoft.com/office/officeart/2005/8/layout/radial5"/>
    <dgm:cxn modelId="{18BECA36-D6F2-4731-BB2F-A223B45C9E44}" type="presOf" srcId="{7335B727-166D-4FA1-91F2-1CE855B4EAD7}" destId="{DDD98C74-BDDC-45A5-81E6-28B4678B7454}" srcOrd="1" destOrd="0" presId="urn:microsoft.com/office/officeart/2005/8/layout/radial5"/>
    <dgm:cxn modelId="{822FFD5D-43C0-44BB-BA78-AE902481F61E}" type="presOf" srcId="{2031F3C8-8EC4-49A2-908F-FE321B6ADBAC}" destId="{2A8CD937-20F7-434F-BD64-100A12CA1CB3}" srcOrd="0" destOrd="0" presId="urn:microsoft.com/office/officeart/2005/8/layout/radial5"/>
    <dgm:cxn modelId="{CA789D41-66C1-4635-9207-690CD4D154D3}" type="presOf" srcId="{CF0A3F92-25D2-470E-8AB2-2E51722FB701}" destId="{261261BB-DB38-46BE-9482-2737CDF6F629}" srcOrd="0" destOrd="0" presId="urn:microsoft.com/office/officeart/2005/8/layout/radial5"/>
    <dgm:cxn modelId="{A1672045-E509-4F9E-98DC-E1933379A442}" srcId="{2031F3C8-8EC4-49A2-908F-FE321B6ADBAC}" destId="{8351785B-DAB8-4BF3-B8C8-6ED65847EAF1}" srcOrd="2" destOrd="0" parTransId="{F68AA0D8-7A59-4BE1-880A-38D0B4675895}" sibTransId="{ACF965FC-D9D6-4160-8DAA-B622714AA64B}"/>
    <dgm:cxn modelId="{83150846-74D1-4045-94D8-F51C88F24429}" type="presOf" srcId="{E82EE73A-FF3B-4118-8D80-8A91E2DBB3E0}" destId="{6499B80F-F84A-4D42-AA47-B05ED1D338FD}" srcOrd="1" destOrd="0" presId="urn:microsoft.com/office/officeart/2005/8/layout/radial5"/>
    <dgm:cxn modelId="{C8D95E6A-6BAD-48AF-9083-B34EE03A4497}" type="presOf" srcId="{7335B727-166D-4FA1-91F2-1CE855B4EAD7}" destId="{B07B0A3B-AB89-4FDC-A74C-833AF949ACDE}" srcOrd="0" destOrd="0" presId="urn:microsoft.com/office/officeart/2005/8/layout/radial5"/>
    <dgm:cxn modelId="{A00A7C4B-3FAC-4E40-9898-5B1928E54B9E}" srcId="{4EE41B0C-261C-40F5-AF7A-2970A58D5D22}" destId="{2031F3C8-8EC4-49A2-908F-FE321B6ADBAC}" srcOrd="0" destOrd="0" parTransId="{5FB5C7BE-AC23-4A31-98E9-C248C00D24E3}" sibTransId="{6D103F01-E806-40CC-9DC0-B3D105063EE5}"/>
    <dgm:cxn modelId="{FDCA884B-76E5-4BCC-886F-7141FA46A7D0}" srcId="{2031F3C8-8EC4-49A2-908F-FE321B6ADBAC}" destId="{B1B64876-DA7C-4C3A-8066-57792F6F0309}" srcOrd="3" destOrd="0" parTransId="{7335B727-166D-4FA1-91F2-1CE855B4EAD7}" sibTransId="{D2B2242E-2AB8-41AE-A9EF-C0A29F72BF45}"/>
    <dgm:cxn modelId="{0A67E172-FB7F-4333-BB00-50C95E8487EF}" type="presOf" srcId="{E82EE73A-FF3B-4118-8D80-8A91E2DBB3E0}" destId="{D36C7169-6205-459D-9B7F-6D9BCC4327B0}" srcOrd="0" destOrd="0" presId="urn:microsoft.com/office/officeart/2005/8/layout/radial5"/>
    <dgm:cxn modelId="{8797847A-5455-44C4-974E-B790A9C8296D}" type="presOf" srcId="{38731BF8-B400-4ED5-B1D8-045EC45ABD62}" destId="{BB0012E8-BBCC-413F-9EE7-FDF6BE1A1BF8}" srcOrd="0" destOrd="0" presId="urn:microsoft.com/office/officeart/2005/8/layout/radial5"/>
    <dgm:cxn modelId="{EF3C757B-FA1D-410A-A993-9BB2635C49D7}" type="presOf" srcId="{8ECE9DFF-0E4B-48DE-BB66-75159B8606D0}" destId="{04963E5B-0DB2-41A6-A343-B6E56F1ACF72}" srcOrd="0" destOrd="0" presId="urn:microsoft.com/office/officeart/2005/8/layout/radial5"/>
    <dgm:cxn modelId="{1531038C-43F1-4BBE-9656-635564824C5E}" type="presOf" srcId="{40EA7CBD-92D7-44C6-90FA-7A1514A282D0}" destId="{51363C65-15C2-4B39-88EA-8D23F6B3DAD8}" srcOrd="1" destOrd="0" presId="urn:microsoft.com/office/officeart/2005/8/layout/radial5"/>
    <dgm:cxn modelId="{8B0F78A1-BA67-4D4F-B16F-4D0CE8B804C1}" type="presOf" srcId="{F68AA0D8-7A59-4BE1-880A-38D0B4675895}" destId="{11953BC5-F24B-4C1A-8939-7330E7238991}" srcOrd="0" destOrd="0" presId="urn:microsoft.com/office/officeart/2005/8/layout/radial5"/>
    <dgm:cxn modelId="{51B6AFA2-8994-4164-BBDC-50B0A8781190}" srcId="{2031F3C8-8EC4-49A2-908F-FE321B6ADBAC}" destId="{38731BF8-B400-4ED5-B1D8-045EC45ABD62}" srcOrd="1" destOrd="0" parTransId="{8ECE9DFF-0E4B-48DE-BB66-75159B8606D0}" sibTransId="{9FC1ADB6-F30F-4881-8DD0-F4C1525705D2}"/>
    <dgm:cxn modelId="{1ACC7CDB-6343-444A-A0D4-478DA8605691}" type="presOf" srcId="{F68AA0D8-7A59-4BE1-880A-38D0B4675895}" destId="{8F0A408A-6CE7-459C-A95B-556C067A4B62}" srcOrd="1" destOrd="0" presId="urn:microsoft.com/office/officeart/2005/8/layout/radial5"/>
    <dgm:cxn modelId="{C9F6EADB-05C9-491F-940B-D799F3C6B21E}" type="presOf" srcId="{40EA7CBD-92D7-44C6-90FA-7A1514A282D0}" destId="{750F335C-831E-4484-A597-68886FEB79BA}" srcOrd="0" destOrd="0" presId="urn:microsoft.com/office/officeart/2005/8/layout/radial5"/>
    <dgm:cxn modelId="{D78719E2-7FDD-4F9E-A4EE-294E1717ACF2}" srcId="{2031F3C8-8EC4-49A2-908F-FE321B6ADBAC}" destId="{CF0A3F92-25D2-470E-8AB2-2E51722FB701}" srcOrd="0" destOrd="0" parTransId="{E82EE73A-FF3B-4118-8D80-8A91E2DBB3E0}" sibTransId="{CBB7C072-7902-46B5-A12E-A8D4242EC4D1}"/>
    <dgm:cxn modelId="{9AC3EFE2-2186-4624-8C55-847BBAA334A5}" srcId="{2031F3C8-8EC4-49A2-908F-FE321B6ADBAC}" destId="{4CAB1238-F16F-4B11-9FC2-AF6672F8F28D}" srcOrd="4" destOrd="0" parTransId="{40EA7CBD-92D7-44C6-90FA-7A1514A282D0}" sibTransId="{8357AD9E-6463-4659-8F3B-E9C1B7BC3FD7}"/>
    <dgm:cxn modelId="{AF4835F7-E2EF-4D9C-A9D1-7435FB63BAAE}" type="presOf" srcId="{8351785B-DAB8-4BF3-B8C8-6ED65847EAF1}" destId="{A003199F-3614-47F7-842A-98739C6AF700}" srcOrd="0" destOrd="0" presId="urn:microsoft.com/office/officeart/2005/8/layout/radial5"/>
    <dgm:cxn modelId="{17CD9CFD-6E2A-43E4-A733-BB795E29A1A6}" type="presOf" srcId="{4CAB1238-F16F-4B11-9FC2-AF6672F8F28D}" destId="{489E4474-BA5F-4495-A8C5-2E3059216B97}" srcOrd="0" destOrd="0" presId="urn:microsoft.com/office/officeart/2005/8/layout/radial5"/>
    <dgm:cxn modelId="{075F3F2D-411F-49D3-86F6-DD8EB7A8F0DA}" type="presParOf" srcId="{53D0B328-102C-4C84-B167-3C55496D3CF5}" destId="{2A8CD937-20F7-434F-BD64-100A12CA1CB3}" srcOrd="0" destOrd="0" presId="urn:microsoft.com/office/officeart/2005/8/layout/radial5"/>
    <dgm:cxn modelId="{D5BB9FE5-50BF-4163-AF4C-1C14517A8A9B}" type="presParOf" srcId="{53D0B328-102C-4C84-B167-3C55496D3CF5}" destId="{D36C7169-6205-459D-9B7F-6D9BCC4327B0}" srcOrd="1" destOrd="0" presId="urn:microsoft.com/office/officeart/2005/8/layout/radial5"/>
    <dgm:cxn modelId="{B7287E01-68E5-4D66-AB34-EC26DF407922}" type="presParOf" srcId="{D36C7169-6205-459D-9B7F-6D9BCC4327B0}" destId="{6499B80F-F84A-4D42-AA47-B05ED1D338FD}" srcOrd="0" destOrd="0" presId="urn:microsoft.com/office/officeart/2005/8/layout/radial5"/>
    <dgm:cxn modelId="{AEA2A06E-2DA3-4960-BECE-A669A55AD10D}" type="presParOf" srcId="{53D0B328-102C-4C84-B167-3C55496D3CF5}" destId="{261261BB-DB38-46BE-9482-2737CDF6F629}" srcOrd="2" destOrd="0" presId="urn:microsoft.com/office/officeart/2005/8/layout/radial5"/>
    <dgm:cxn modelId="{0393B502-C9B5-4C7B-96DD-8B3568B9B569}" type="presParOf" srcId="{53D0B328-102C-4C84-B167-3C55496D3CF5}" destId="{04963E5B-0DB2-41A6-A343-B6E56F1ACF72}" srcOrd="3" destOrd="0" presId="urn:microsoft.com/office/officeart/2005/8/layout/radial5"/>
    <dgm:cxn modelId="{28978B44-5750-409E-8C5E-35091E248642}" type="presParOf" srcId="{04963E5B-0DB2-41A6-A343-B6E56F1ACF72}" destId="{E7C9B0F6-E153-4D3E-8167-398E16451FFA}" srcOrd="0" destOrd="0" presId="urn:microsoft.com/office/officeart/2005/8/layout/radial5"/>
    <dgm:cxn modelId="{4ECBE8DE-C94E-4C48-9FF5-512241F897BA}" type="presParOf" srcId="{53D0B328-102C-4C84-B167-3C55496D3CF5}" destId="{BB0012E8-BBCC-413F-9EE7-FDF6BE1A1BF8}" srcOrd="4" destOrd="0" presId="urn:microsoft.com/office/officeart/2005/8/layout/radial5"/>
    <dgm:cxn modelId="{2B1C5047-5F96-49FF-A0DF-460672C8EDF0}" type="presParOf" srcId="{53D0B328-102C-4C84-B167-3C55496D3CF5}" destId="{11953BC5-F24B-4C1A-8939-7330E7238991}" srcOrd="5" destOrd="0" presId="urn:microsoft.com/office/officeart/2005/8/layout/radial5"/>
    <dgm:cxn modelId="{91D450BF-B389-4798-B37A-9EF8E304C77C}" type="presParOf" srcId="{11953BC5-F24B-4C1A-8939-7330E7238991}" destId="{8F0A408A-6CE7-459C-A95B-556C067A4B62}" srcOrd="0" destOrd="0" presId="urn:microsoft.com/office/officeart/2005/8/layout/radial5"/>
    <dgm:cxn modelId="{CF72B55F-7F6E-420A-8A2E-9E67947227C1}" type="presParOf" srcId="{53D0B328-102C-4C84-B167-3C55496D3CF5}" destId="{A003199F-3614-47F7-842A-98739C6AF700}" srcOrd="6" destOrd="0" presId="urn:microsoft.com/office/officeart/2005/8/layout/radial5"/>
    <dgm:cxn modelId="{37D57041-0382-4D68-8B91-27DF40F8D814}" type="presParOf" srcId="{53D0B328-102C-4C84-B167-3C55496D3CF5}" destId="{B07B0A3B-AB89-4FDC-A74C-833AF949ACDE}" srcOrd="7" destOrd="0" presId="urn:microsoft.com/office/officeart/2005/8/layout/radial5"/>
    <dgm:cxn modelId="{32738E85-4C23-41EC-918F-F55CD2000820}" type="presParOf" srcId="{B07B0A3B-AB89-4FDC-A74C-833AF949ACDE}" destId="{DDD98C74-BDDC-45A5-81E6-28B4678B7454}" srcOrd="0" destOrd="0" presId="urn:microsoft.com/office/officeart/2005/8/layout/radial5"/>
    <dgm:cxn modelId="{3750AA99-715A-48CC-99A7-4D5F38685038}" type="presParOf" srcId="{53D0B328-102C-4C84-B167-3C55496D3CF5}" destId="{7A24D467-B383-42EC-BDE0-5BAEF6468200}" srcOrd="8" destOrd="0" presId="urn:microsoft.com/office/officeart/2005/8/layout/radial5"/>
    <dgm:cxn modelId="{3B052128-2779-476F-8717-6A3DB3DE6C4F}" type="presParOf" srcId="{53D0B328-102C-4C84-B167-3C55496D3CF5}" destId="{750F335C-831E-4484-A597-68886FEB79BA}" srcOrd="9" destOrd="0" presId="urn:microsoft.com/office/officeart/2005/8/layout/radial5"/>
    <dgm:cxn modelId="{3B9405CE-667A-4E82-95EE-C39D159F126D}" type="presParOf" srcId="{750F335C-831E-4484-A597-68886FEB79BA}" destId="{51363C65-15C2-4B39-88EA-8D23F6B3DAD8}" srcOrd="0" destOrd="0" presId="urn:microsoft.com/office/officeart/2005/8/layout/radial5"/>
    <dgm:cxn modelId="{588DAAAF-932A-486C-A0E6-986945573B8E}" type="presParOf" srcId="{53D0B328-102C-4C84-B167-3C55496D3CF5}" destId="{489E4474-BA5F-4495-A8C5-2E3059216B97}"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CD937-20F7-434F-BD64-100A12CA1CB3}">
      <dsp:nvSpPr>
        <dsp:cNvPr id="0" name=""/>
        <dsp:cNvSpPr/>
      </dsp:nvSpPr>
      <dsp:spPr>
        <a:xfrm>
          <a:off x="1358859" y="1301848"/>
          <a:ext cx="1418522" cy="1418522"/>
        </a:xfrm>
        <a:prstGeom prst="ellipse">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Tableau de bord social</a:t>
          </a:r>
        </a:p>
      </dsp:txBody>
      <dsp:txXfrm>
        <a:off x="1566597" y="1509586"/>
        <a:ext cx="1003046" cy="1003046"/>
      </dsp:txXfrm>
    </dsp:sp>
    <dsp:sp modelId="{D36C7169-6205-459D-9B7F-6D9BCC4327B0}">
      <dsp:nvSpPr>
        <dsp:cNvPr id="0" name=""/>
        <dsp:cNvSpPr/>
      </dsp:nvSpPr>
      <dsp:spPr>
        <a:xfrm rot="16200000">
          <a:off x="1927228" y="861091"/>
          <a:ext cx="281785" cy="365792"/>
        </a:xfrm>
        <a:prstGeom prst="rightArrow">
          <a:avLst>
            <a:gd name="adj1" fmla="val 60000"/>
            <a:gd name="adj2" fmla="val 50000"/>
          </a:avLst>
        </a:prstGeom>
        <a:gradFill rotWithShape="0">
          <a:gsLst>
            <a:gs pos="0">
              <a:schemeClr val="accent1">
                <a:tint val="60000"/>
                <a:hueOff val="0"/>
                <a:satOff val="0"/>
                <a:lumOff val="0"/>
                <a:alphaOff val="0"/>
                <a:tint val="48000"/>
                <a:satMod val="105000"/>
                <a:lumMod val="110000"/>
              </a:schemeClr>
            </a:gs>
            <a:gs pos="100000">
              <a:schemeClr val="accent1">
                <a:tint val="60000"/>
                <a:hueOff val="0"/>
                <a:satOff val="0"/>
                <a:lumOff val="0"/>
                <a:alphaOff val="0"/>
                <a:tint val="78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Narrow" panose="020B0606020202030204" pitchFamily="34" charset="0"/>
          </a:endParaRPr>
        </a:p>
      </dsp:txBody>
      <dsp:txXfrm>
        <a:off x="1969496" y="976517"/>
        <a:ext cx="197250" cy="219476"/>
      </dsp:txXfrm>
    </dsp:sp>
    <dsp:sp modelId="{261261BB-DB38-46BE-9482-2737CDF6F629}">
      <dsp:nvSpPr>
        <dsp:cNvPr id="0" name=""/>
        <dsp:cNvSpPr/>
      </dsp:nvSpPr>
      <dsp:spPr>
        <a:xfrm>
          <a:off x="1194237" y="239465"/>
          <a:ext cx="1747767" cy="530711"/>
        </a:xfrm>
        <a:prstGeom prst="roundRect">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Santé et sécurité</a:t>
          </a:r>
        </a:p>
      </dsp:txBody>
      <dsp:txXfrm>
        <a:off x="1220144" y="265372"/>
        <a:ext cx="1695953" cy="478897"/>
      </dsp:txXfrm>
    </dsp:sp>
    <dsp:sp modelId="{04963E5B-0DB2-41A6-A343-B6E56F1ACF72}">
      <dsp:nvSpPr>
        <dsp:cNvPr id="0" name=""/>
        <dsp:cNvSpPr/>
      </dsp:nvSpPr>
      <dsp:spPr>
        <a:xfrm rot="20367878">
          <a:off x="2799049" y="1519398"/>
          <a:ext cx="186965" cy="365792"/>
        </a:xfrm>
        <a:prstGeom prst="rightArrow">
          <a:avLst>
            <a:gd name="adj1" fmla="val 60000"/>
            <a:gd name="adj2" fmla="val 50000"/>
          </a:avLst>
        </a:prstGeom>
        <a:gradFill rotWithShape="0">
          <a:gsLst>
            <a:gs pos="0">
              <a:schemeClr val="accent1">
                <a:tint val="60000"/>
                <a:hueOff val="0"/>
                <a:satOff val="0"/>
                <a:lumOff val="0"/>
                <a:alphaOff val="0"/>
                <a:tint val="48000"/>
                <a:satMod val="105000"/>
                <a:lumMod val="110000"/>
              </a:schemeClr>
            </a:gs>
            <a:gs pos="100000">
              <a:schemeClr val="accent1">
                <a:tint val="60000"/>
                <a:hueOff val="0"/>
                <a:satOff val="0"/>
                <a:lumOff val="0"/>
                <a:alphaOff val="0"/>
                <a:tint val="78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Narrow" panose="020B0606020202030204" pitchFamily="34" charset="0"/>
          </a:endParaRPr>
        </a:p>
      </dsp:txBody>
      <dsp:txXfrm>
        <a:off x="2800831" y="1602394"/>
        <a:ext cx="130876" cy="219476"/>
      </dsp:txXfrm>
    </dsp:sp>
    <dsp:sp modelId="{BB0012E8-BBCC-413F-9EE7-FDF6BE1A1BF8}">
      <dsp:nvSpPr>
        <dsp:cNvPr id="0" name=""/>
        <dsp:cNvSpPr/>
      </dsp:nvSpPr>
      <dsp:spPr>
        <a:xfrm>
          <a:off x="2888975" y="1131846"/>
          <a:ext cx="1418672" cy="612143"/>
        </a:xfrm>
        <a:prstGeom prst="roundRect">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Narrow" panose="020B0606020202030204" pitchFamily="34" charset="0"/>
            </a:rPr>
            <a:t>Équité salariale</a:t>
          </a:r>
        </a:p>
      </dsp:txBody>
      <dsp:txXfrm>
        <a:off x="2918857" y="1161728"/>
        <a:ext cx="1358908" cy="552379"/>
      </dsp:txXfrm>
    </dsp:sp>
    <dsp:sp modelId="{11953BC5-F24B-4C1A-8939-7330E7238991}">
      <dsp:nvSpPr>
        <dsp:cNvPr id="0" name=""/>
        <dsp:cNvSpPr/>
      </dsp:nvSpPr>
      <dsp:spPr>
        <a:xfrm rot="3240000">
          <a:off x="2492895" y="2556048"/>
          <a:ext cx="208058" cy="365792"/>
        </a:xfrm>
        <a:prstGeom prst="rightArrow">
          <a:avLst>
            <a:gd name="adj1" fmla="val 60000"/>
            <a:gd name="adj2" fmla="val 50000"/>
          </a:avLst>
        </a:prstGeom>
        <a:gradFill rotWithShape="0">
          <a:gsLst>
            <a:gs pos="0">
              <a:schemeClr val="accent1">
                <a:tint val="60000"/>
                <a:hueOff val="0"/>
                <a:satOff val="0"/>
                <a:lumOff val="0"/>
                <a:alphaOff val="0"/>
                <a:tint val="48000"/>
                <a:satMod val="105000"/>
                <a:lumMod val="110000"/>
              </a:schemeClr>
            </a:gs>
            <a:gs pos="100000">
              <a:schemeClr val="accent1">
                <a:tint val="60000"/>
                <a:hueOff val="0"/>
                <a:satOff val="0"/>
                <a:lumOff val="0"/>
                <a:alphaOff val="0"/>
                <a:tint val="78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Narrow" panose="020B0606020202030204" pitchFamily="34" charset="0"/>
          </a:endParaRPr>
        </a:p>
      </dsp:txBody>
      <dsp:txXfrm>
        <a:off x="2505760" y="2603958"/>
        <a:ext cx="145641" cy="219476"/>
      </dsp:txXfrm>
    </dsp:sp>
    <dsp:sp modelId="{A003199F-3614-47F7-842A-98739C6AF700}">
      <dsp:nvSpPr>
        <dsp:cNvPr id="0" name=""/>
        <dsp:cNvSpPr/>
      </dsp:nvSpPr>
      <dsp:spPr>
        <a:xfrm>
          <a:off x="1972229" y="2892455"/>
          <a:ext cx="1962530" cy="674532"/>
        </a:xfrm>
        <a:prstGeom prst="roundRect">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Embauche, départ, promotion</a:t>
          </a:r>
        </a:p>
      </dsp:txBody>
      <dsp:txXfrm>
        <a:off x="2005157" y="2925383"/>
        <a:ext cx="1896674" cy="608676"/>
      </dsp:txXfrm>
    </dsp:sp>
    <dsp:sp modelId="{B07B0A3B-AB89-4FDC-A74C-833AF949ACDE}">
      <dsp:nvSpPr>
        <dsp:cNvPr id="0" name=""/>
        <dsp:cNvSpPr/>
      </dsp:nvSpPr>
      <dsp:spPr>
        <a:xfrm rot="7833132">
          <a:off x="1295937" y="2564649"/>
          <a:ext cx="284092" cy="365792"/>
        </a:xfrm>
        <a:prstGeom prst="rightArrow">
          <a:avLst>
            <a:gd name="adj1" fmla="val 60000"/>
            <a:gd name="adj2" fmla="val 50000"/>
          </a:avLst>
        </a:prstGeom>
        <a:gradFill rotWithShape="0">
          <a:gsLst>
            <a:gs pos="0">
              <a:schemeClr val="accent1">
                <a:tint val="60000"/>
                <a:hueOff val="0"/>
                <a:satOff val="0"/>
                <a:lumOff val="0"/>
                <a:alphaOff val="0"/>
                <a:tint val="48000"/>
                <a:satMod val="105000"/>
                <a:lumMod val="110000"/>
              </a:schemeClr>
            </a:gs>
            <a:gs pos="100000">
              <a:schemeClr val="accent1">
                <a:tint val="60000"/>
                <a:hueOff val="0"/>
                <a:satOff val="0"/>
                <a:lumOff val="0"/>
                <a:alphaOff val="0"/>
                <a:tint val="78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b="1" kern="1200">
            <a:latin typeface="Arial Narrow" panose="020B0606020202030204" pitchFamily="34" charset="0"/>
          </a:endParaRPr>
        </a:p>
      </dsp:txBody>
      <dsp:txXfrm rot="10800000">
        <a:off x="1366256" y="2605428"/>
        <a:ext cx="198864" cy="219476"/>
      </dsp:txXfrm>
    </dsp:sp>
    <dsp:sp modelId="{7A24D467-B383-42EC-BDE0-5BAEF6468200}">
      <dsp:nvSpPr>
        <dsp:cNvPr id="0" name=""/>
        <dsp:cNvSpPr/>
      </dsp:nvSpPr>
      <dsp:spPr>
        <a:xfrm>
          <a:off x="303492" y="2938349"/>
          <a:ext cx="1418672" cy="612143"/>
        </a:xfrm>
        <a:prstGeom prst="roundRect">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Absentéisme</a:t>
          </a:r>
        </a:p>
      </dsp:txBody>
      <dsp:txXfrm>
        <a:off x="333374" y="2968231"/>
        <a:ext cx="1358908" cy="552379"/>
      </dsp:txXfrm>
    </dsp:sp>
    <dsp:sp modelId="{750F335C-831E-4484-A597-68886FEB79BA}">
      <dsp:nvSpPr>
        <dsp:cNvPr id="0" name=""/>
        <dsp:cNvSpPr/>
      </dsp:nvSpPr>
      <dsp:spPr>
        <a:xfrm rot="11880000">
          <a:off x="1178704" y="1564698"/>
          <a:ext cx="156803" cy="365792"/>
        </a:xfrm>
        <a:prstGeom prst="rightArrow">
          <a:avLst>
            <a:gd name="adj1" fmla="val 60000"/>
            <a:gd name="adj2" fmla="val 50000"/>
          </a:avLst>
        </a:prstGeom>
        <a:gradFill rotWithShape="0">
          <a:gsLst>
            <a:gs pos="0">
              <a:schemeClr val="accent1">
                <a:tint val="60000"/>
                <a:hueOff val="0"/>
                <a:satOff val="0"/>
                <a:lumOff val="0"/>
                <a:alphaOff val="0"/>
                <a:tint val="48000"/>
                <a:satMod val="105000"/>
                <a:lumMod val="110000"/>
              </a:schemeClr>
            </a:gs>
            <a:gs pos="100000">
              <a:schemeClr val="accent1">
                <a:tint val="60000"/>
                <a:hueOff val="0"/>
                <a:satOff val="0"/>
                <a:lumOff val="0"/>
                <a:alphaOff val="0"/>
                <a:tint val="78000"/>
                <a:satMod val="109000"/>
                <a:lumMod val="10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latin typeface="Arial Narrow" panose="020B0606020202030204" pitchFamily="34" charset="0"/>
          </a:endParaRPr>
        </a:p>
      </dsp:txBody>
      <dsp:txXfrm rot="10800000">
        <a:off x="1224594" y="1645124"/>
        <a:ext cx="109762" cy="219476"/>
      </dsp:txXfrm>
    </dsp:sp>
    <dsp:sp modelId="{489E4474-BA5F-4495-A8C5-2E3059216B97}">
      <dsp:nvSpPr>
        <dsp:cNvPr id="0" name=""/>
        <dsp:cNvSpPr/>
      </dsp:nvSpPr>
      <dsp:spPr>
        <a:xfrm>
          <a:off x="97625" y="1211548"/>
          <a:ext cx="1075860" cy="668184"/>
        </a:xfrm>
        <a:prstGeom prst="roundRect">
          <a:avLst/>
        </a:prstGeom>
        <a:gradFill rotWithShape="0">
          <a:gsLst>
            <a:gs pos="0">
              <a:schemeClr val="accent1">
                <a:hueOff val="0"/>
                <a:satOff val="0"/>
                <a:lumOff val="0"/>
                <a:alphaOff val="0"/>
                <a:tint val="48000"/>
                <a:satMod val="105000"/>
                <a:lumMod val="110000"/>
              </a:schemeClr>
            </a:gs>
            <a:gs pos="100000">
              <a:schemeClr val="accent1">
                <a:hueOff val="0"/>
                <a:satOff val="0"/>
                <a:lumOff val="0"/>
                <a:alphaOff val="0"/>
                <a:tint val="78000"/>
                <a:satMod val="109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a:latin typeface="Arial Narrow" panose="020B0606020202030204" pitchFamily="34" charset="0"/>
            </a:rPr>
            <a:t>Formation</a:t>
          </a:r>
        </a:p>
      </dsp:txBody>
      <dsp:txXfrm>
        <a:off x="130243" y="1244166"/>
        <a:ext cx="1010624" cy="60294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16/12/2024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16/12/2024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16/12/2024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16/12/2024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16/12/2024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16/12/2024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16/12/2024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16/12/2024</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44A0A-BB11-B89E-2E87-416D84C647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D5B883-9C7C-D7F4-037A-F2DB905B5B93}"/>
              </a:ext>
            </a:extLst>
          </p:cNvPr>
          <p:cNvSpPr/>
          <p:nvPr/>
        </p:nvSpPr>
        <p:spPr>
          <a:xfrm>
            <a:off x="0" y="0"/>
            <a:ext cx="12192000" cy="523220"/>
          </a:xfrm>
          <a:prstGeom prst="rect">
            <a:avLst/>
          </a:prstGeom>
        </p:spPr>
        <p:txBody>
          <a:bodyPr wrap="square">
            <a:spAutoFit/>
          </a:bodyPr>
          <a:lstStyle/>
          <a:p>
            <a:pPr>
              <a:spcBef>
                <a:spcPts val="300"/>
              </a:spcBef>
              <a:spcAft>
                <a:spcPts val="300"/>
              </a:spcAft>
            </a:pPr>
            <a:r>
              <a:rPr lang="fr-FR" sz="2800" b="1" dirty="0">
                <a:solidFill>
                  <a:srgbClr val="FFFF00"/>
                </a:solidFill>
                <a:effectLst/>
                <a:latin typeface="Arial" panose="020B0604020202020204" pitchFamily="34" charset="0"/>
                <a:ea typeface="Times New Roman" panose="02020603050405020304" pitchFamily="18" charset="0"/>
              </a:rPr>
              <a:t>Chap. 9 - Préparer et suivre les tableaux de bord sociaux </a:t>
            </a:r>
          </a:p>
        </p:txBody>
      </p:sp>
      <p:sp>
        <p:nvSpPr>
          <p:cNvPr id="7" name="Rectangle 6">
            <a:extLst>
              <a:ext uri="{FF2B5EF4-FFF2-40B4-BE49-F238E27FC236}">
                <a16:creationId xmlns:a16="http://schemas.microsoft.com/office/drawing/2014/main" id="{24488998-64FB-AA75-7660-5C7B6B771E5C}"/>
              </a:ext>
            </a:extLst>
          </p:cNvPr>
          <p:cNvSpPr/>
          <p:nvPr/>
        </p:nvSpPr>
        <p:spPr>
          <a:xfrm>
            <a:off x="2813836" y="504986"/>
            <a:ext cx="6355322" cy="523220"/>
          </a:xfrm>
          <a:prstGeom prst="rect">
            <a:avLst/>
          </a:prstGeom>
        </p:spPr>
        <p:txBody>
          <a:bodyPr wrap="square">
            <a:spAutoFit/>
          </a:bodyPr>
          <a:lstStyle/>
          <a:p>
            <a:pPr algn="ctr">
              <a:spcBef>
                <a:spcPts val="1200"/>
              </a:spcBef>
              <a:spcAft>
                <a:spcPts val="600"/>
              </a:spcAft>
            </a:pPr>
            <a:r>
              <a:rPr lang="fr-FR" sz="28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Problématique</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E8FC88B6-1A60-481E-B6F7-B2509F5D62F6}"/>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ZoneTexte 4">
            <a:extLst>
              <a:ext uri="{FF2B5EF4-FFF2-40B4-BE49-F238E27FC236}">
                <a16:creationId xmlns:a16="http://schemas.microsoft.com/office/drawing/2014/main" id="{C83FAA18-EB8F-0968-80F2-CA0F7F8F4DAE}"/>
              </a:ext>
            </a:extLst>
          </p:cNvPr>
          <p:cNvSpPr txBox="1"/>
          <p:nvPr/>
        </p:nvSpPr>
        <p:spPr>
          <a:xfrm>
            <a:off x="216682" y="1337645"/>
            <a:ext cx="7882909" cy="2200602"/>
          </a:xfrm>
          <a:prstGeom prst="rect">
            <a:avLst/>
          </a:prstGeom>
          <a:noFill/>
        </p:spPr>
        <p:txBody>
          <a:bodyPr wrap="square">
            <a:spAutoFit/>
          </a:bodyPr>
          <a:lstStyle/>
          <a:p>
            <a:pPr algn="ctr"/>
            <a:r>
              <a:rPr lang="fr-FR" sz="2200" b="1" dirty="0">
                <a:latin typeface="Arial" panose="020B0604020202020204" pitchFamily="34" charset="0"/>
                <a:ea typeface="Calibri" panose="020F0502020204030204" pitchFamily="34" charset="0"/>
                <a:cs typeface="Times New Roman" panose="02020603050405020304" pitchFamily="18" charset="0"/>
              </a:rPr>
              <a:t>B</a:t>
            </a:r>
            <a:r>
              <a:rPr lang="fr-FR" sz="2200" b="1" dirty="0">
                <a:effectLst/>
                <a:latin typeface="Arial" panose="020B0604020202020204" pitchFamily="34" charset="0"/>
                <a:ea typeface="Calibri" panose="020F0502020204030204" pitchFamily="34" charset="0"/>
                <a:cs typeface="Times New Roman" panose="02020603050405020304" pitchFamily="18" charset="0"/>
              </a:rPr>
              <a:t>esoin d’améliorer les performances</a:t>
            </a:r>
          </a:p>
          <a:p>
            <a:pPr algn="ctr"/>
            <a:r>
              <a:rPr lang="fr-FR" sz="2200" b="1" dirty="0">
                <a:latin typeface="Arial" panose="020B0604020202020204" pitchFamily="34" charset="0"/>
                <a:ea typeface="Calibri" panose="020F0502020204030204" pitchFamily="34" charset="0"/>
                <a:cs typeface="Times New Roman" panose="02020603050405020304" pitchFamily="18" charset="0"/>
              </a:rPr>
              <a:t>+</a:t>
            </a:r>
          </a:p>
          <a:p>
            <a:pPr algn="ctr"/>
            <a:r>
              <a:rPr lang="fr-FR" sz="2200" b="1" dirty="0">
                <a:latin typeface="Arial" panose="020B0604020202020204" pitchFamily="34" charset="0"/>
                <a:ea typeface="Calibri" panose="020F0502020204030204" pitchFamily="34" charset="0"/>
                <a:cs typeface="Times New Roman" panose="02020603050405020304" pitchFamily="18" charset="0"/>
              </a:rPr>
              <a:t>I</a:t>
            </a:r>
            <a:r>
              <a:rPr lang="fr-FR" sz="2200" b="1" dirty="0">
                <a:effectLst/>
                <a:latin typeface="Arial" panose="020B0604020202020204" pitchFamily="34" charset="0"/>
                <a:ea typeface="Calibri" panose="020F0502020204030204" pitchFamily="34" charset="0"/>
                <a:cs typeface="Times New Roman" panose="02020603050405020304" pitchFamily="18" charset="0"/>
              </a:rPr>
              <a:t>mportance croissante accordée à la responsabilité sociétale des entreprises (RSE) </a:t>
            </a:r>
          </a:p>
          <a:p>
            <a:pPr marL="342900" indent="-342900" algn="ctr">
              <a:spcBef>
                <a:spcPts val="600"/>
              </a:spcBef>
              <a:buFont typeface="Symbol" panose="05050102010706020507" pitchFamily="18" charset="2"/>
              <a:buChar char="Þ"/>
            </a:pPr>
            <a:r>
              <a:rPr lang="fr-FR" sz="22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Rationnaliser la gestion des données économiques et sociétales </a:t>
            </a:r>
            <a:endParaRPr lang="fr-FR" sz="2200" b="1" dirty="0">
              <a:solidFill>
                <a:srgbClr val="92D050"/>
              </a:solidFill>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6" name="Diagramme 5">
            <a:extLst>
              <a:ext uri="{FF2B5EF4-FFF2-40B4-BE49-F238E27FC236}">
                <a16:creationId xmlns:a16="http://schemas.microsoft.com/office/drawing/2014/main" id="{2623A880-989D-585E-DAEC-AAF12247E9E5}"/>
              </a:ext>
            </a:extLst>
          </p:cNvPr>
          <p:cNvGraphicFramePr/>
          <p:nvPr>
            <p:extLst>
              <p:ext uri="{D42A27DB-BD31-4B8C-83A1-F6EECF244321}">
                <p14:modId xmlns:p14="http://schemas.microsoft.com/office/powerpoint/2010/main" val="1671215996"/>
              </p:ext>
            </p:extLst>
          </p:nvPr>
        </p:nvGraphicFramePr>
        <p:xfrm>
          <a:off x="7778900" y="1991254"/>
          <a:ext cx="4307648" cy="3806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ZoneTexte 7">
            <a:extLst>
              <a:ext uri="{FF2B5EF4-FFF2-40B4-BE49-F238E27FC236}">
                <a16:creationId xmlns:a16="http://schemas.microsoft.com/office/drawing/2014/main" id="{371A6BA3-3DA9-78C9-C3DD-FDCD67200416}"/>
              </a:ext>
            </a:extLst>
          </p:cNvPr>
          <p:cNvSpPr txBox="1"/>
          <p:nvPr/>
        </p:nvSpPr>
        <p:spPr>
          <a:xfrm>
            <a:off x="417114" y="3814366"/>
            <a:ext cx="7314116" cy="1862048"/>
          </a:xfrm>
          <a:prstGeom prst="rect">
            <a:avLst/>
          </a:prstGeom>
          <a:noFill/>
        </p:spPr>
        <p:txBody>
          <a:bodyPr wrap="square">
            <a:spAutoFit/>
          </a:bodyPr>
          <a:lstStyle/>
          <a:p>
            <a:pPr algn="ctr">
              <a:spcBef>
                <a:spcPts val="1800"/>
              </a:spcBef>
            </a:pPr>
            <a:r>
              <a:rPr lang="fr-FR" sz="2200"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Le </a:t>
            </a: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tableau de bord social</a:t>
            </a:r>
            <a:r>
              <a:rPr lang="fr-FR" sz="2200"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 </a:t>
            </a: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facilite le pilotage des ressources humaines. </a:t>
            </a:r>
          </a:p>
          <a:p>
            <a:pPr algn="ctr">
              <a:spcBef>
                <a:spcPts val="6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Il synthétise des données concernant : les embauches, les départs, les promotions, l’absentéisme, la formation, la santé, la sécurité, la diversité et l’équité salariale.</a:t>
            </a:r>
          </a:p>
        </p:txBody>
      </p:sp>
    </p:spTree>
    <p:extLst>
      <p:ext uri="{BB962C8B-B14F-4D97-AF65-F5344CB8AC3E}">
        <p14:creationId xmlns:p14="http://schemas.microsoft.com/office/powerpoint/2010/main" val="287692581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out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out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out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outVertic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2A8CD937-20F7-434F-BD64-100A12CA1CB3}"/>
                                            </p:graphicEl>
                                          </p:spTgt>
                                        </p:tgtEl>
                                        <p:attrNameLst>
                                          <p:attrName>style.visibility</p:attrName>
                                        </p:attrNameLst>
                                      </p:cBhvr>
                                      <p:to>
                                        <p:strVal val="visible"/>
                                      </p:to>
                                    </p:set>
                                    <p:animEffect transition="in" filter="fade">
                                      <p:cBhvr>
                                        <p:cTn id="32" dur="250"/>
                                        <p:tgtEl>
                                          <p:spTgt spid="6">
                                            <p:graphicEl>
                                              <a:dgm id="{2A8CD937-20F7-434F-BD64-100A12CA1CB3}"/>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graphicEl>
                                              <a:dgm id="{D36C7169-6205-459D-9B7F-6D9BCC4327B0}"/>
                                            </p:graphicEl>
                                          </p:spTgt>
                                        </p:tgtEl>
                                        <p:attrNameLst>
                                          <p:attrName>style.visibility</p:attrName>
                                        </p:attrNameLst>
                                      </p:cBhvr>
                                      <p:to>
                                        <p:strVal val="visible"/>
                                      </p:to>
                                    </p:set>
                                    <p:animEffect transition="in" filter="fade">
                                      <p:cBhvr>
                                        <p:cTn id="37" dur="250"/>
                                        <p:tgtEl>
                                          <p:spTgt spid="6">
                                            <p:graphicEl>
                                              <a:dgm id="{D36C7169-6205-459D-9B7F-6D9BCC4327B0}"/>
                                            </p:graphic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graphicEl>
                                              <a:dgm id="{261261BB-DB38-46BE-9482-2737CDF6F629}"/>
                                            </p:graphicEl>
                                          </p:spTgt>
                                        </p:tgtEl>
                                        <p:attrNameLst>
                                          <p:attrName>style.visibility</p:attrName>
                                        </p:attrNameLst>
                                      </p:cBhvr>
                                      <p:to>
                                        <p:strVal val="visible"/>
                                      </p:to>
                                    </p:set>
                                    <p:animEffect transition="in" filter="fade">
                                      <p:cBhvr>
                                        <p:cTn id="40" dur="250"/>
                                        <p:tgtEl>
                                          <p:spTgt spid="6">
                                            <p:graphicEl>
                                              <a:dgm id="{261261BB-DB38-46BE-9482-2737CDF6F629}"/>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
                                            <p:graphicEl>
                                              <a:dgm id="{04963E5B-0DB2-41A6-A343-B6E56F1ACF72}"/>
                                            </p:graphicEl>
                                          </p:spTgt>
                                        </p:tgtEl>
                                        <p:attrNameLst>
                                          <p:attrName>style.visibility</p:attrName>
                                        </p:attrNameLst>
                                      </p:cBhvr>
                                      <p:to>
                                        <p:strVal val="visible"/>
                                      </p:to>
                                    </p:set>
                                    <p:animEffect transition="in" filter="fade">
                                      <p:cBhvr>
                                        <p:cTn id="45" dur="250"/>
                                        <p:tgtEl>
                                          <p:spTgt spid="6">
                                            <p:graphicEl>
                                              <a:dgm id="{04963E5B-0DB2-41A6-A343-B6E56F1ACF72}"/>
                                            </p:graphic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6">
                                            <p:graphicEl>
                                              <a:dgm id="{BB0012E8-BBCC-413F-9EE7-FDF6BE1A1BF8}"/>
                                            </p:graphicEl>
                                          </p:spTgt>
                                        </p:tgtEl>
                                        <p:attrNameLst>
                                          <p:attrName>style.visibility</p:attrName>
                                        </p:attrNameLst>
                                      </p:cBhvr>
                                      <p:to>
                                        <p:strVal val="visible"/>
                                      </p:to>
                                    </p:set>
                                    <p:animEffect transition="in" filter="fade">
                                      <p:cBhvr>
                                        <p:cTn id="48" dur="250"/>
                                        <p:tgtEl>
                                          <p:spTgt spid="6">
                                            <p:graphicEl>
                                              <a:dgm id="{BB0012E8-BBCC-413F-9EE7-FDF6BE1A1BF8}"/>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6">
                                            <p:graphicEl>
                                              <a:dgm id="{11953BC5-F24B-4C1A-8939-7330E7238991}"/>
                                            </p:graphicEl>
                                          </p:spTgt>
                                        </p:tgtEl>
                                        <p:attrNameLst>
                                          <p:attrName>style.visibility</p:attrName>
                                        </p:attrNameLst>
                                      </p:cBhvr>
                                      <p:to>
                                        <p:strVal val="visible"/>
                                      </p:to>
                                    </p:set>
                                    <p:animEffect transition="in" filter="fade">
                                      <p:cBhvr>
                                        <p:cTn id="53" dur="250"/>
                                        <p:tgtEl>
                                          <p:spTgt spid="6">
                                            <p:graphicEl>
                                              <a:dgm id="{11953BC5-F24B-4C1A-8939-7330E7238991}"/>
                                            </p:graphicEl>
                                          </p:spTgt>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6">
                                            <p:graphicEl>
                                              <a:dgm id="{A003199F-3614-47F7-842A-98739C6AF700}"/>
                                            </p:graphicEl>
                                          </p:spTgt>
                                        </p:tgtEl>
                                        <p:attrNameLst>
                                          <p:attrName>style.visibility</p:attrName>
                                        </p:attrNameLst>
                                      </p:cBhvr>
                                      <p:to>
                                        <p:strVal val="visible"/>
                                      </p:to>
                                    </p:set>
                                    <p:animEffect transition="in" filter="fade">
                                      <p:cBhvr>
                                        <p:cTn id="56" dur="250"/>
                                        <p:tgtEl>
                                          <p:spTgt spid="6">
                                            <p:graphicEl>
                                              <a:dgm id="{A003199F-3614-47F7-842A-98739C6AF700}"/>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6">
                                            <p:graphicEl>
                                              <a:dgm id="{B07B0A3B-AB89-4FDC-A74C-833AF949ACDE}"/>
                                            </p:graphicEl>
                                          </p:spTgt>
                                        </p:tgtEl>
                                        <p:attrNameLst>
                                          <p:attrName>style.visibility</p:attrName>
                                        </p:attrNameLst>
                                      </p:cBhvr>
                                      <p:to>
                                        <p:strVal val="visible"/>
                                      </p:to>
                                    </p:set>
                                    <p:animEffect transition="in" filter="fade">
                                      <p:cBhvr>
                                        <p:cTn id="61" dur="250"/>
                                        <p:tgtEl>
                                          <p:spTgt spid="6">
                                            <p:graphicEl>
                                              <a:dgm id="{B07B0A3B-AB89-4FDC-A74C-833AF949ACDE}"/>
                                            </p:graphic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6">
                                            <p:graphicEl>
                                              <a:dgm id="{7A24D467-B383-42EC-BDE0-5BAEF6468200}"/>
                                            </p:graphicEl>
                                          </p:spTgt>
                                        </p:tgtEl>
                                        <p:attrNameLst>
                                          <p:attrName>style.visibility</p:attrName>
                                        </p:attrNameLst>
                                      </p:cBhvr>
                                      <p:to>
                                        <p:strVal val="visible"/>
                                      </p:to>
                                    </p:set>
                                    <p:animEffect transition="in" filter="fade">
                                      <p:cBhvr>
                                        <p:cTn id="64" dur="250"/>
                                        <p:tgtEl>
                                          <p:spTgt spid="6">
                                            <p:graphicEl>
                                              <a:dgm id="{7A24D467-B383-42EC-BDE0-5BAEF6468200}"/>
                                            </p:graphic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
                                            <p:graphicEl>
                                              <a:dgm id="{750F335C-831E-4484-A597-68886FEB79BA}"/>
                                            </p:graphicEl>
                                          </p:spTgt>
                                        </p:tgtEl>
                                        <p:attrNameLst>
                                          <p:attrName>style.visibility</p:attrName>
                                        </p:attrNameLst>
                                      </p:cBhvr>
                                      <p:to>
                                        <p:strVal val="visible"/>
                                      </p:to>
                                    </p:set>
                                    <p:animEffect transition="in" filter="fade">
                                      <p:cBhvr>
                                        <p:cTn id="69" dur="250"/>
                                        <p:tgtEl>
                                          <p:spTgt spid="6">
                                            <p:graphicEl>
                                              <a:dgm id="{750F335C-831E-4484-A597-68886FEB79BA}"/>
                                            </p:graphicEl>
                                          </p:spTgt>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6">
                                            <p:graphicEl>
                                              <a:dgm id="{489E4474-BA5F-4495-A8C5-2E3059216B97}"/>
                                            </p:graphicEl>
                                          </p:spTgt>
                                        </p:tgtEl>
                                        <p:attrNameLst>
                                          <p:attrName>style.visibility</p:attrName>
                                        </p:attrNameLst>
                                      </p:cBhvr>
                                      <p:to>
                                        <p:strVal val="visible"/>
                                      </p:to>
                                    </p:set>
                                    <p:animEffect transition="in" filter="fade">
                                      <p:cBhvr>
                                        <p:cTn id="72" dur="250"/>
                                        <p:tgtEl>
                                          <p:spTgt spid="6">
                                            <p:graphicEl>
                                              <a:dgm id="{489E4474-BA5F-4495-A8C5-2E3059216B9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Graphic spid="6" grpId="0">
        <p:bldSub>
          <a:bldDgm bld="one"/>
        </p:bldSub>
      </p:bldGraphic>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523220"/>
          </a:xfrm>
          <a:prstGeom prst="rect">
            <a:avLst/>
          </a:prstGeom>
        </p:spPr>
        <p:txBody>
          <a:bodyPr wrap="square">
            <a:spAutoFit/>
          </a:bodyPr>
          <a:lstStyle/>
          <a:p>
            <a:pPr>
              <a:spcBef>
                <a:spcPts val="300"/>
              </a:spcBef>
              <a:spcAft>
                <a:spcPts val="300"/>
              </a:spcAft>
            </a:pPr>
            <a:r>
              <a:rPr lang="fr-FR" sz="2800" b="1" dirty="0">
                <a:solidFill>
                  <a:srgbClr val="FFFF00"/>
                </a:solidFill>
                <a:effectLst/>
                <a:latin typeface="Arial" panose="020B0604020202020204" pitchFamily="34" charset="0"/>
                <a:ea typeface="Times New Roman" panose="02020603050405020304" pitchFamily="18" charset="0"/>
              </a:rPr>
              <a:t>Chap. 9 - Préparer et suivre les tableaux de bord sociaux </a:t>
            </a:r>
          </a:p>
        </p:txBody>
      </p:sp>
      <p:sp>
        <p:nvSpPr>
          <p:cNvPr id="7" name="Rectangle 6"/>
          <p:cNvSpPr/>
          <p:nvPr/>
        </p:nvSpPr>
        <p:spPr>
          <a:xfrm>
            <a:off x="2813836" y="504986"/>
            <a:ext cx="6355322" cy="523220"/>
          </a:xfrm>
          <a:prstGeom prst="rect">
            <a:avLst/>
          </a:prstGeom>
        </p:spPr>
        <p:txBody>
          <a:bodyPr wrap="square">
            <a:spAutoFit/>
          </a:bodyPr>
          <a:lstStyle/>
          <a:p>
            <a:pPr algn="ctr">
              <a:spcBef>
                <a:spcPts val="1200"/>
              </a:spcBef>
              <a:spcAft>
                <a:spcPts val="600"/>
              </a:spcAft>
            </a:pPr>
            <a:r>
              <a:rPr lang="fr-FR" sz="2800" b="1"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rPr>
              <a:t>Problématique</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E58DB6C9-33D7-4580-8419-59FD06516BF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ZoneTexte 5">
            <a:extLst>
              <a:ext uri="{FF2B5EF4-FFF2-40B4-BE49-F238E27FC236}">
                <a16:creationId xmlns:a16="http://schemas.microsoft.com/office/drawing/2014/main" id="{A95EF15E-94A1-7DB0-FEC8-AF79BC78E7BB}"/>
              </a:ext>
            </a:extLst>
          </p:cNvPr>
          <p:cNvSpPr txBox="1"/>
          <p:nvPr/>
        </p:nvSpPr>
        <p:spPr>
          <a:xfrm>
            <a:off x="334773" y="1187113"/>
            <a:ext cx="11591429" cy="2769989"/>
          </a:xfrm>
          <a:prstGeom prst="rect">
            <a:avLst/>
          </a:prstGeom>
          <a:noFill/>
        </p:spPr>
        <p:txBody>
          <a:bodyPr wrap="square">
            <a:spAutoFit/>
          </a:bodyPr>
          <a:lstStyle/>
          <a:p>
            <a:pPr algn="ctr">
              <a:spcBef>
                <a:spcPts val="18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Le TBS permet un suivi des performances RH et une meilleure adéquation avec la stratégie globale de l'entreprise.</a:t>
            </a:r>
          </a:p>
          <a:p>
            <a:pPr algn="ctr">
              <a:spcBef>
                <a:spcPts val="18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Ces données sont souvent enregistrées dans des </a:t>
            </a:r>
            <a:r>
              <a:rPr lang="fr-FR" sz="22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fichiers ou bases de données gérées par des services et des applications parfois différents </a:t>
            </a:r>
            <a:r>
              <a:rPr lang="fr-FR" sz="2200" dirty="0">
                <a:effectLst/>
                <a:latin typeface="Arial" panose="020B0604020202020204" pitchFamily="34" charset="0"/>
                <a:ea typeface="Calibri" panose="020F0502020204030204" pitchFamily="34" charset="0"/>
                <a:cs typeface="Times New Roman" panose="02020603050405020304" pitchFamily="18" charset="0"/>
              </a:rPr>
              <a:t>dont il faut extraire des données pertinentes afin de réaliser des statistiques imposées par les directives et les lois qui contraignent les entreprises à plus de transparence en matière d’égalité, de diversité et d’inclusion.</a:t>
            </a:r>
          </a:p>
        </p:txBody>
      </p:sp>
      <p:pic>
        <p:nvPicPr>
          <p:cNvPr id="11" name="Image 10" descr="Une image contenant texte, capture d’écran, diagramme, nombre&#10;&#10;Description générée automatiquement">
            <a:extLst>
              <a:ext uri="{FF2B5EF4-FFF2-40B4-BE49-F238E27FC236}">
                <a16:creationId xmlns:a16="http://schemas.microsoft.com/office/drawing/2014/main" id="{EFD2B3B4-8830-53E7-85FD-00A2D07042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9111" y="3856070"/>
            <a:ext cx="3552851" cy="2786083"/>
          </a:xfrm>
          <a:prstGeom prst="rect">
            <a:avLst/>
          </a:prstGeom>
        </p:spPr>
      </p:pic>
      <p:sp>
        <p:nvSpPr>
          <p:cNvPr id="13" name="ZoneTexte 12">
            <a:extLst>
              <a:ext uri="{FF2B5EF4-FFF2-40B4-BE49-F238E27FC236}">
                <a16:creationId xmlns:a16="http://schemas.microsoft.com/office/drawing/2014/main" id="{DD27B696-9203-11DF-14DC-A4702D4471BD}"/>
              </a:ext>
            </a:extLst>
          </p:cNvPr>
          <p:cNvSpPr txBox="1"/>
          <p:nvPr/>
        </p:nvSpPr>
        <p:spPr>
          <a:xfrm>
            <a:off x="477784" y="4238532"/>
            <a:ext cx="7730148" cy="1446550"/>
          </a:xfrm>
          <a:prstGeom prst="rect">
            <a:avLst/>
          </a:prstGeom>
          <a:noFill/>
        </p:spPr>
        <p:txBody>
          <a:bodyPr wrap="square">
            <a:spAutoFit/>
          </a:bodyPr>
          <a:lstStyle/>
          <a:p>
            <a:pPr algn="just">
              <a:spcBef>
                <a:spcPts val="18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Les outils les plus utilisés, pour ce travail, son Excel et Power BI. Ils permettent de compiler facilement des diverses sources de données, internes et externes, et offre une visualisation dynamique et intuitive des indicateurs RH. </a:t>
            </a:r>
          </a:p>
        </p:txBody>
      </p:sp>
    </p:spTree>
    <p:extLst>
      <p:ext uri="{BB962C8B-B14F-4D97-AF65-F5344CB8AC3E}">
        <p14:creationId xmlns:p14="http://schemas.microsoft.com/office/powerpoint/2010/main" val="8228650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outHorizont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TC104033921[[fn=Damas]]</Template>
  <TotalTime>77</TotalTime>
  <Words>229</Words>
  <Application>Microsoft Office PowerPoint</Application>
  <PresentationFormat>Grand écran</PresentationFormat>
  <Paragraphs>19</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Narrow</vt:lpstr>
      <vt:lpstr>Bookman Old Style</vt:lpstr>
      <vt:lpstr>Rockwell</vt:lpstr>
      <vt:lpstr>Symbol</vt:lpstr>
      <vt:lpstr>Damask</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15</cp:revision>
  <dcterms:created xsi:type="dcterms:W3CDTF">2014-06-17T06:47:14Z</dcterms:created>
  <dcterms:modified xsi:type="dcterms:W3CDTF">2024-12-16T22:21:29Z</dcterms:modified>
</cp:coreProperties>
</file>