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9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25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86013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1787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85069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28595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1070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388282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06776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072134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77400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5450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035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4589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88113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2564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1003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8861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3990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2" y="6092866"/>
            <a:ext cx="993734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6367CA6-DE09-4763-9ADC-881E8981A047}" type="datetimeFigureOut">
              <a:rPr lang="fr-FR" smtClean="0"/>
              <a:t>06/12/2024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41E23-6D4D-40FE-B6C3-6A9AB68117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6415569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1">
            <a:extLst>
              <a:ext uri="{FF2B5EF4-FFF2-40B4-BE49-F238E27FC236}">
                <a16:creationId xmlns:a16="http://schemas.microsoft.com/office/drawing/2014/main" id="{860C766E-F152-495D-A05D-E6AFC8629648}"/>
              </a:ext>
            </a:extLst>
          </p:cNvPr>
          <p:cNvSpPr txBox="1">
            <a:spLocks/>
          </p:cNvSpPr>
          <p:nvPr/>
        </p:nvSpPr>
        <p:spPr>
          <a:xfrm>
            <a:off x="98245" y="-33866"/>
            <a:ext cx="11792310" cy="6519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800" b="1" dirty="0">
                <a:latin typeface="Arial" panose="020B0604020202020204" pitchFamily="34" charset="0"/>
                <a:cs typeface="Arial" panose="020B0604020202020204" pitchFamily="34" charset="0"/>
              </a:rPr>
              <a:t>Chap. 8. Préparer et mettre en place l’évaluation des salariés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D892904-0E1F-4317-A4F5-B1AA07A85D9D}"/>
              </a:ext>
            </a:extLst>
          </p:cNvPr>
          <p:cNvSpPr txBox="1"/>
          <p:nvPr/>
        </p:nvSpPr>
        <p:spPr>
          <a:xfrm>
            <a:off x="683301" y="3218141"/>
            <a:ext cx="8270018" cy="25853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Chaque critère est noté par l’employeur ou le chef de service au vu des résultats de l’année écoulée.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 grille peut être remplie avant l’entretien par le supérieur hiérarchique et servir de base à la discussion. </a:t>
            </a:r>
          </a:p>
          <a:p>
            <a:pPr marL="342900" indent="-342900">
              <a:spcBef>
                <a:spcPts val="1800"/>
              </a:spcBef>
              <a:buFont typeface="Wingdings" panose="05000000000000000000" pitchFamily="2" charset="2"/>
              <a:buChar char="Ø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manager peut corriger la fiche au regard des explications données par le salarié.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2D510841-A863-41B0-BCB6-8AC16DCB8C17}"/>
              </a:ext>
            </a:extLst>
          </p:cNvPr>
          <p:cNvSpPr txBox="1"/>
          <p:nvPr/>
        </p:nvSpPr>
        <p:spPr>
          <a:xfrm>
            <a:off x="-264583" y="854475"/>
            <a:ext cx="8439150" cy="818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  <a:p>
            <a:pPr lvl="1" algn="just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grille d’évaluation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EC1D7B3E-D603-F788-BCF9-B23E5747BDAE}"/>
              </a:ext>
            </a:extLst>
          </p:cNvPr>
          <p:cNvSpPr txBox="1"/>
          <p:nvPr/>
        </p:nvSpPr>
        <p:spPr>
          <a:xfrm>
            <a:off x="855895" y="1926278"/>
            <a:ext cx="10727949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Bef>
                <a:spcPts val="1800"/>
              </a:spcBef>
            </a:pPr>
            <a:r>
              <a:rPr lang="fr-FR" sz="24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 plus souvent les entreprises ont recours à des grilles d'évaluation qui récapitulent les critères à utiliser. </a:t>
            </a:r>
          </a:p>
        </p:txBody>
      </p:sp>
      <p:pic>
        <p:nvPicPr>
          <p:cNvPr id="1028" name="Picture 4" descr="A quoi peuvent servir les évaluations standardisées ? | Prenons le pouvoir  sur notre métier">
            <a:extLst>
              <a:ext uri="{FF2B5EF4-FFF2-40B4-BE49-F238E27FC236}">
                <a16:creationId xmlns:a16="http://schemas.microsoft.com/office/drawing/2014/main" id="{ABCC73F5-BB3D-1961-C66E-2F9C09020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3319" y="3367213"/>
            <a:ext cx="3038044" cy="2021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19069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B0340C2D-BF86-446A-8E15-3231E66524C6}"/>
              </a:ext>
            </a:extLst>
          </p:cNvPr>
          <p:cNvSpPr txBox="1"/>
          <p:nvPr/>
        </p:nvSpPr>
        <p:spPr>
          <a:xfrm>
            <a:off x="-445606" y="284666"/>
            <a:ext cx="8439150" cy="3183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4.1. </a:t>
            </a: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grille d’évaluation</a:t>
            </a:r>
          </a:p>
        </p:txBody>
      </p:sp>
      <p:pic>
        <p:nvPicPr>
          <p:cNvPr id="3" name="Image 2" descr="Une image contenant table&#10;&#10;Description générée automatiquement">
            <a:extLst>
              <a:ext uri="{FF2B5EF4-FFF2-40B4-BE49-F238E27FC236}">
                <a16:creationId xmlns:a16="http://schemas.microsoft.com/office/drawing/2014/main" id="{7C035609-AE92-4D03-B10C-C6AA310F2C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3775" y="73938"/>
            <a:ext cx="7204468" cy="6697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463084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9E6C68A4-1C29-40F6-A175-7FEEDA215A02}"/>
              </a:ext>
            </a:extLst>
          </p:cNvPr>
          <p:cNvSpPr txBox="1"/>
          <p:nvPr/>
        </p:nvSpPr>
        <p:spPr>
          <a:xfrm>
            <a:off x="-338255" y="356043"/>
            <a:ext cx="8439150" cy="81849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just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8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Utiliser des outils adaptés</a:t>
            </a:r>
          </a:p>
          <a:p>
            <a:pPr lvl="1" algn="just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4.2. </a:t>
            </a:r>
            <a:r>
              <a:rPr lang="fr-FR" sz="2400" b="1" dirty="0">
                <a:solidFill>
                  <a:srgbClr val="FFFF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Trame de l'entretien professionnel 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A20906D5-DC40-4CA9-ADE5-E2F1D122B4B5}"/>
              </a:ext>
            </a:extLst>
          </p:cNvPr>
          <p:cNvSpPr txBox="1"/>
          <p:nvPr/>
        </p:nvSpPr>
        <p:spPr>
          <a:xfrm>
            <a:off x="488568" y="2138452"/>
            <a:ext cx="11214863" cy="3724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 trame ou le guide de l’entretien professionnel récapitule 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dans une 1</a:t>
            </a:r>
            <a:r>
              <a:rPr lang="fr-FR" sz="2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partie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les missions et tâches qui ont été réalisées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cours de l'année écoulée et le degré de satisfaction ou les remarques du salarié sur la façon dont elles se sont déroulées. 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2</a:t>
            </a:r>
            <a:r>
              <a:rPr lang="fr-FR" sz="2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partie est consacrée en général à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l'identification des attentes et des besoins du salarié 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sein de l'entreprise.</a:t>
            </a:r>
          </a:p>
          <a:p>
            <a:pPr marL="342900" indent="-342900">
              <a:spcBef>
                <a:spcPts val="2400"/>
              </a:spcBef>
              <a:buFont typeface="Wingdings" panose="05000000000000000000" pitchFamily="2" charset="2"/>
              <a:buChar char="q"/>
            </a:pP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Une partie est généralement consacrée aux </a:t>
            </a:r>
            <a:r>
              <a:rPr lang="fr-FR" sz="2200" b="1" dirty="0">
                <a:solidFill>
                  <a:srgbClr val="00B0F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demandes de formation formulées par le salarié ou proposées par l'employeur</a:t>
            </a:r>
            <a:r>
              <a:rPr lang="fr-FR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pic>
        <p:nvPicPr>
          <p:cNvPr id="2050" name="Picture 2" descr="Evaluation de départ - Achats en ligne/Formations - Auto-école de la Gare">
            <a:extLst>
              <a:ext uri="{FF2B5EF4-FFF2-40B4-BE49-F238E27FC236}">
                <a16:creationId xmlns:a16="http://schemas.microsoft.com/office/drawing/2014/main" id="{75E06534-0DE9-95BD-8A5F-83DFE3A3B1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7338" y="166689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214815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>
            <a:extLst>
              <a:ext uri="{FF2B5EF4-FFF2-40B4-BE49-F238E27FC236}">
                <a16:creationId xmlns:a16="http://schemas.microsoft.com/office/drawing/2014/main" id="{0022EE9E-2C80-40F1-8643-DD0F5502EBD1}"/>
              </a:ext>
            </a:extLst>
          </p:cNvPr>
          <p:cNvSpPr txBox="1"/>
          <p:nvPr/>
        </p:nvSpPr>
        <p:spPr>
          <a:xfrm>
            <a:off x="101600" y="302026"/>
            <a:ext cx="5664200" cy="2950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lvl="1" hangingPunct="0">
              <a:lnSpc>
                <a:spcPts val="1500"/>
              </a:lnSpc>
              <a:spcBef>
                <a:spcPts val="1800"/>
              </a:spcBef>
              <a:spcAft>
                <a:spcPts val="600"/>
              </a:spcAft>
            </a:pPr>
            <a:r>
              <a:rPr lang="fr-FR" sz="2000" b="1" dirty="0">
                <a:latin typeface="Arial" panose="020B0604020202020204" pitchFamily="34" charset="0"/>
                <a:cs typeface="Arial" panose="020B0604020202020204" pitchFamily="34" charset="0"/>
              </a:rPr>
              <a:t>4.2. </a:t>
            </a:r>
            <a:r>
              <a:rPr lang="fr-FR" sz="2000" b="1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La trame de l'entretien professionnel </a:t>
            </a:r>
          </a:p>
        </p:txBody>
      </p:sp>
      <p:pic>
        <p:nvPicPr>
          <p:cNvPr id="4" name="Image 3" descr="Une image contenant table&#10;&#10;Description générée automatiquement">
            <a:extLst>
              <a:ext uri="{FF2B5EF4-FFF2-40B4-BE49-F238E27FC236}">
                <a16:creationId xmlns:a16="http://schemas.microsoft.com/office/drawing/2014/main" id="{FE2FF870-FFA5-4DCE-98B3-12B700445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8414" y="124118"/>
            <a:ext cx="5861668" cy="6609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4704357"/>
      </p:ext>
    </p:extLst>
  </p:cSld>
  <p:clrMapOvr>
    <a:masterClrMapping/>
  </p:clrMapOvr>
  <p:transition spd="slow">
    <p:randomBar dir="vert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93</TotalTime>
  <Words>203</Words>
  <Application>Microsoft Office PowerPoint</Application>
  <PresentationFormat>Grand écran</PresentationFormat>
  <Paragraphs>15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Century Gothic</vt:lpstr>
      <vt:lpstr>Wingdings</vt:lpstr>
      <vt:lpstr>Wingdings 3</vt:lpstr>
      <vt:lpstr>Ion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   412.  La collecte d'information </dc:title>
  <dc:creator>Claude Terrier</dc:creator>
  <cp:lastModifiedBy>Claude Terrier</cp:lastModifiedBy>
  <cp:revision>21</cp:revision>
  <dcterms:created xsi:type="dcterms:W3CDTF">2014-01-16T23:14:09Z</dcterms:created>
  <dcterms:modified xsi:type="dcterms:W3CDTF">2024-12-06T22:42:58Z</dcterms:modified>
</cp:coreProperties>
</file>