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0" r:id="rId4"/>
    <p:sldId id="261" r:id="rId5"/>
    <p:sldId id="263" r:id="rId6"/>
    <p:sldId id="262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8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EC3386-1122-479D-96C1-8B9FA5550D45}" type="doc">
      <dgm:prSet loTypeId="urn:microsoft.com/office/officeart/2005/8/layout/process1" loCatId="process" qsTypeId="urn:microsoft.com/office/officeart/2005/8/quickstyle/simple3" qsCatId="simple" csTypeId="urn:microsoft.com/office/officeart/2005/8/colors/colorful3" csCatId="colorful" phldr="1"/>
      <dgm:spPr/>
    </dgm:pt>
    <dgm:pt modelId="{7F036170-03A0-4A86-BD58-24A7D109F517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Définir les critères d'évaluation de chaque poste</a:t>
          </a:r>
        </a:p>
        <a:p>
          <a:r>
            <a:rPr lang="fr-FR" sz="1800" b="1" i="1" dirty="0">
              <a:latin typeface="Arial Narrow" panose="020B0606020202030204" pitchFamily="34" charset="0"/>
              <a:cs typeface="Arial" panose="020B0604020202020204" pitchFamily="34" charset="0"/>
            </a:rPr>
            <a:t>Chiffre d'affaires...</a:t>
          </a:r>
        </a:p>
      </dgm:t>
    </dgm:pt>
    <dgm:pt modelId="{050EAFAC-6D81-4194-BD98-8354B5591CB7}" type="parTrans" cxnId="{6D4376A5-9F4F-4CDA-8697-BB3B188BEDE0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809D52C-01CD-4C22-A92C-89C8610C53C9}" type="sibTrans" cxnId="{6D4376A5-9F4F-4CDA-8697-BB3B188BEDE0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364291-D07F-404A-A71F-FF8F998C4880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Évaluer les indicateurs pour l'année passée</a:t>
          </a:r>
        </a:p>
        <a:p>
          <a:r>
            <a:rPr lang="fr-FR" sz="1800" b="1" i="1" dirty="0">
              <a:latin typeface="Arial Narrow" panose="020B0606020202030204" pitchFamily="34" charset="0"/>
              <a:cs typeface="Arial" panose="020B0604020202020204" pitchFamily="34" charset="0"/>
            </a:rPr>
            <a:t>105 % du CA</a:t>
          </a:r>
        </a:p>
      </dgm:t>
    </dgm:pt>
    <dgm:pt modelId="{E7E05202-BFD6-4155-97C1-7814015B4077}" type="parTrans" cxnId="{FDE46833-354C-4EC4-A440-B9575CEBE5DD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F76A7B-9263-4FC1-B732-64D1236552CE}" type="sibTrans" cxnId="{FDE46833-354C-4EC4-A440-B9575CEBE5DD}">
      <dgm:prSet custT="1"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8719C1-4E28-439F-9661-6EDF5709815A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Mettre en place des outils de contrôle des résultats</a:t>
          </a:r>
        </a:p>
        <a:p>
          <a:r>
            <a:rPr lang="fr-FR" sz="1800" b="1" i="1" dirty="0">
              <a:latin typeface="Arial Narrow" panose="020B0606020202030204" pitchFamily="34" charset="0"/>
              <a:cs typeface="Arial" panose="020B0604020202020204" pitchFamily="34" charset="0"/>
            </a:rPr>
            <a:t>Statistiques</a:t>
          </a:r>
        </a:p>
      </dgm:t>
    </dgm:pt>
    <dgm:pt modelId="{664CAE89-5BF7-4014-A161-326AEAB90E10}" type="parTrans" cxnId="{DCD64434-B5B5-4D86-8C87-1DEC9BE50768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CEE811-8124-4AF1-AE16-61F72D81440D}" type="sibTrans" cxnId="{DCD64434-B5B5-4D86-8C87-1DEC9BE50768}">
      <dgm:prSet/>
      <dgm:spPr/>
      <dgm:t>
        <a:bodyPr/>
        <a:lstStyle/>
        <a:p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19D138-EEF2-4AF7-8BA0-939CE4D9F582}">
      <dgm:prSet phldrT="[Texte]" custT="1"/>
      <dgm:spPr/>
      <dgm:t>
        <a:bodyPr/>
        <a:lstStyle/>
        <a:p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Fixer les objectifs pour l'année à venir </a:t>
          </a:r>
        </a:p>
        <a:p>
          <a:r>
            <a:rPr lang="fr-FR" sz="1800" b="1" i="1" dirty="0">
              <a:latin typeface="Arial Narrow" panose="020B0606020202030204" pitchFamily="34" charset="0"/>
              <a:cs typeface="Arial" panose="020B0604020202020204" pitchFamily="34" charset="0"/>
            </a:rPr>
            <a:t>+ 5 % de CA pour N+1</a:t>
          </a:r>
        </a:p>
      </dgm:t>
    </dgm:pt>
    <dgm:pt modelId="{776E443D-E622-4BC7-8FDF-CBA422F064EF}" type="parTrans" cxnId="{D1F1B73C-E2F6-4532-9363-C0763BAFF57C}">
      <dgm:prSet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1BA93A-8A8C-47EB-9FB7-3094BAD5400D}" type="sibTrans" cxnId="{D1F1B73C-E2F6-4532-9363-C0763BAFF57C}">
      <dgm:prSet custT="1"/>
      <dgm:spPr/>
      <dgm:t>
        <a:bodyPr/>
        <a:lstStyle/>
        <a:p>
          <a:endParaRPr lang="fr-FR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BBD836-348E-44ED-8FCE-92AA3C484A6A}" type="pres">
      <dgm:prSet presAssocID="{EAEC3386-1122-479D-96C1-8B9FA5550D45}" presName="Name0" presStyleCnt="0">
        <dgm:presLayoutVars>
          <dgm:dir/>
          <dgm:resizeHandles val="exact"/>
        </dgm:presLayoutVars>
      </dgm:prSet>
      <dgm:spPr/>
    </dgm:pt>
    <dgm:pt modelId="{5CCB93A8-5451-4132-9A4F-466A86DCC207}" type="pres">
      <dgm:prSet presAssocID="{7F036170-03A0-4A86-BD58-24A7D109F517}" presName="node" presStyleLbl="node1" presStyleIdx="0" presStyleCnt="4">
        <dgm:presLayoutVars>
          <dgm:bulletEnabled val="1"/>
        </dgm:presLayoutVars>
      </dgm:prSet>
      <dgm:spPr/>
    </dgm:pt>
    <dgm:pt modelId="{94B1B2AC-8C8B-443C-8737-B7E862841938}" type="pres">
      <dgm:prSet presAssocID="{2809D52C-01CD-4C22-A92C-89C8610C53C9}" presName="sibTrans" presStyleLbl="sibTrans2D1" presStyleIdx="0" presStyleCnt="3"/>
      <dgm:spPr/>
    </dgm:pt>
    <dgm:pt modelId="{D18D4CCB-9F6D-427D-AF47-D3EE963737B0}" type="pres">
      <dgm:prSet presAssocID="{2809D52C-01CD-4C22-A92C-89C8610C53C9}" presName="connectorText" presStyleLbl="sibTrans2D1" presStyleIdx="0" presStyleCnt="3"/>
      <dgm:spPr/>
    </dgm:pt>
    <dgm:pt modelId="{40C06A8D-191C-4F4A-90D3-C7864DF7262B}" type="pres">
      <dgm:prSet presAssocID="{39364291-D07F-404A-A71F-FF8F998C4880}" presName="node" presStyleLbl="node1" presStyleIdx="1" presStyleCnt="4">
        <dgm:presLayoutVars>
          <dgm:bulletEnabled val="1"/>
        </dgm:presLayoutVars>
      </dgm:prSet>
      <dgm:spPr/>
    </dgm:pt>
    <dgm:pt modelId="{5795BA6E-3F81-4933-9052-270735DD41E8}" type="pres">
      <dgm:prSet presAssocID="{42F76A7B-9263-4FC1-B732-64D1236552CE}" presName="sibTrans" presStyleLbl="sibTrans2D1" presStyleIdx="1" presStyleCnt="3"/>
      <dgm:spPr/>
    </dgm:pt>
    <dgm:pt modelId="{4404D290-E277-47F8-B76A-4D2D2579C1E6}" type="pres">
      <dgm:prSet presAssocID="{42F76A7B-9263-4FC1-B732-64D1236552CE}" presName="connectorText" presStyleLbl="sibTrans2D1" presStyleIdx="1" presStyleCnt="3"/>
      <dgm:spPr/>
    </dgm:pt>
    <dgm:pt modelId="{74447A58-8B55-4D8F-97A0-93638B059CBA}" type="pres">
      <dgm:prSet presAssocID="{D919D138-EEF2-4AF7-8BA0-939CE4D9F582}" presName="node" presStyleLbl="node1" presStyleIdx="2" presStyleCnt="4">
        <dgm:presLayoutVars>
          <dgm:bulletEnabled val="1"/>
        </dgm:presLayoutVars>
      </dgm:prSet>
      <dgm:spPr/>
    </dgm:pt>
    <dgm:pt modelId="{3D1CDEA1-9F2B-48EB-A32F-7B030FDCE56F}" type="pres">
      <dgm:prSet presAssocID="{BC1BA93A-8A8C-47EB-9FB7-3094BAD5400D}" presName="sibTrans" presStyleLbl="sibTrans2D1" presStyleIdx="2" presStyleCnt="3"/>
      <dgm:spPr/>
    </dgm:pt>
    <dgm:pt modelId="{06BCCB27-2C86-4ECE-991D-ECF6F74F0872}" type="pres">
      <dgm:prSet presAssocID="{BC1BA93A-8A8C-47EB-9FB7-3094BAD5400D}" presName="connectorText" presStyleLbl="sibTrans2D1" presStyleIdx="2" presStyleCnt="3"/>
      <dgm:spPr/>
    </dgm:pt>
    <dgm:pt modelId="{B2EB4280-0685-45F3-9B10-F3FC427646BB}" type="pres">
      <dgm:prSet presAssocID="{258719C1-4E28-439F-9661-6EDF5709815A}" presName="node" presStyleLbl="node1" presStyleIdx="3" presStyleCnt="4">
        <dgm:presLayoutVars>
          <dgm:bulletEnabled val="1"/>
        </dgm:presLayoutVars>
      </dgm:prSet>
      <dgm:spPr/>
    </dgm:pt>
  </dgm:ptLst>
  <dgm:cxnLst>
    <dgm:cxn modelId="{A3225F02-2837-4757-AFAE-ACF91031748F}" type="presOf" srcId="{BC1BA93A-8A8C-47EB-9FB7-3094BAD5400D}" destId="{3D1CDEA1-9F2B-48EB-A32F-7B030FDCE56F}" srcOrd="0" destOrd="0" presId="urn:microsoft.com/office/officeart/2005/8/layout/process1"/>
    <dgm:cxn modelId="{EDD0E21F-3F10-493A-B055-58BA8407559C}" type="presOf" srcId="{D919D138-EEF2-4AF7-8BA0-939CE4D9F582}" destId="{74447A58-8B55-4D8F-97A0-93638B059CBA}" srcOrd="0" destOrd="0" presId="urn:microsoft.com/office/officeart/2005/8/layout/process1"/>
    <dgm:cxn modelId="{CDEBAD27-EAE0-4D17-A6B9-CE999E72AF79}" type="presOf" srcId="{42F76A7B-9263-4FC1-B732-64D1236552CE}" destId="{4404D290-E277-47F8-B76A-4D2D2579C1E6}" srcOrd="1" destOrd="0" presId="urn:microsoft.com/office/officeart/2005/8/layout/process1"/>
    <dgm:cxn modelId="{9B97842D-FFA9-42AB-A14C-90BFC924D20B}" type="presOf" srcId="{42F76A7B-9263-4FC1-B732-64D1236552CE}" destId="{5795BA6E-3F81-4933-9052-270735DD41E8}" srcOrd="0" destOrd="0" presId="urn:microsoft.com/office/officeart/2005/8/layout/process1"/>
    <dgm:cxn modelId="{FDE46833-354C-4EC4-A440-B9575CEBE5DD}" srcId="{EAEC3386-1122-479D-96C1-8B9FA5550D45}" destId="{39364291-D07F-404A-A71F-FF8F998C4880}" srcOrd="1" destOrd="0" parTransId="{E7E05202-BFD6-4155-97C1-7814015B4077}" sibTransId="{42F76A7B-9263-4FC1-B732-64D1236552CE}"/>
    <dgm:cxn modelId="{DCD64434-B5B5-4D86-8C87-1DEC9BE50768}" srcId="{EAEC3386-1122-479D-96C1-8B9FA5550D45}" destId="{258719C1-4E28-439F-9661-6EDF5709815A}" srcOrd="3" destOrd="0" parTransId="{664CAE89-5BF7-4014-A161-326AEAB90E10}" sibTransId="{A1CEE811-8124-4AF1-AE16-61F72D81440D}"/>
    <dgm:cxn modelId="{F5945935-DA07-44B2-8757-CAEB8F323BC0}" type="presOf" srcId="{BC1BA93A-8A8C-47EB-9FB7-3094BAD5400D}" destId="{06BCCB27-2C86-4ECE-991D-ECF6F74F0872}" srcOrd="1" destOrd="0" presId="urn:microsoft.com/office/officeart/2005/8/layout/process1"/>
    <dgm:cxn modelId="{D1F1B73C-E2F6-4532-9363-C0763BAFF57C}" srcId="{EAEC3386-1122-479D-96C1-8B9FA5550D45}" destId="{D919D138-EEF2-4AF7-8BA0-939CE4D9F582}" srcOrd="2" destOrd="0" parTransId="{776E443D-E622-4BC7-8FDF-CBA422F064EF}" sibTransId="{BC1BA93A-8A8C-47EB-9FB7-3094BAD5400D}"/>
    <dgm:cxn modelId="{92B30E5F-FFB8-427B-B7B1-E30094A6DABB}" type="presOf" srcId="{7F036170-03A0-4A86-BD58-24A7D109F517}" destId="{5CCB93A8-5451-4132-9A4F-466A86DCC207}" srcOrd="0" destOrd="0" presId="urn:microsoft.com/office/officeart/2005/8/layout/process1"/>
    <dgm:cxn modelId="{20B0447D-6FC5-4B75-8651-AE3C4774EB3C}" type="presOf" srcId="{258719C1-4E28-439F-9661-6EDF5709815A}" destId="{B2EB4280-0685-45F3-9B10-F3FC427646BB}" srcOrd="0" destOrd="0" presId="urn:microsoft.com/office/officeart/2005/8/layout/process1"/>
    <dgm:cxn modelId="{58E3FD82-7B73-48B6-9170-BDFD2E1F696A}" type="presOf" srcId="{2809D52C-01CD-4C22-A92C-89C8610C53C9}" destId="{D18D4CCB-9F6D-427D-AF47-D3EE963737B0}" srcOrd="1" destOrd="0" presId="urn:microsoft.com/office/officeart/2005/8/layout/process1"/>
    <dgm:cxn modelId="{6D4376A5-9F4F-4CDA-8697-BB3B188BEDE0}" srcId="{EAEC3386-1122-479D-96C1-8B9FA5550D45}" destId="{7F036170-03A0-4A86-BD58-24A7D109F517}" srcOrd="0" destOrd="0" parTransId="{050EAFAC-6D81-4194-BD98-8354B5591CB7}" sibTransId="{2809D52C-01CD-4C22-A92C-89C8610C53C9}"/>
    <dgm:cxn modelId="{EC0473B0-FE73-423D-A1C9-0FF495C3986E}" type="presOf" srcId="{39364291-D07F-404A-A71F-FF8F998C4880}" destId="{40C06A8D-191C-4F4A-90D3-C7864DF7262B}" srcOrd="0" destOrd="0" presId="urn:microsoft.com/office/officeart/2005/8/layout/process1"/>
    <dgm:cxn modelId="{4A9021CA-D74A-4679-8BCB-5A8602CA7A01}" type="presOf" srcId="{2809D52C-01CD-4C22-A92C-89C8610C53C9}" destId="{94B1B2AC-8C8B-443C-8737-B7E862841938}" srcOrd="0" destOrd="0" presId="urn:microsoft.com/office/officeart/2005/8/layout/process1"/>
    <dgm:cxn modelId="{A1985FCB-475D-44DE-84B0-55731FAD4055}" type="presOf" srcId="{EAEC3386-1122-479D-96C1-8B9FA5550D45}" destId="{B7BBD836-348E-44ED-8FCE-92AA3C484A6A}" srcOrd="0" destOrd="0" presId="urn:microsoft.com/office/officeart/2005/8/layout/process1"/>
    <dgm:cxn modelId="{43DFDAF5-5C1A-4438-BAA9-3FEB6DBCA16F}" type="presParOf" srcId="{B7BBD836-348E-44ED-8FCE-92AA3C484A6A}" destId="{5CCB93A8-5451-4132-9A4F-466A86DCC207}" srcOrd="0" destOrd="0" presId="urn:microsoft.com/office/officeart/2005/8/layout/process1"/>
    <dgm:cxn modelId="{082A6E92-51BF-4E40-8BDF-DE605E6C78A8}" type="presParOf" srcId="{B7BBD836-348E-44ED-8FCE-92AA3C484A6A}" destId="{94B1B2AC-8C8B-443C-8737-B7E862841938}" srcOrd="1" destOrd="0" presId="urn:microsoft.com/office/officeart/2005/8/layout/process1"/>
    <dgm:cxn modelId="{64427A74-1E0B-422B-8D99-D18FD7CFDEC3}" type="presParOf" srcId="{94B1B2AC-8C8B-443C-8737-B7E862841938}" destId="{D18D4CCB-9F6D-427D-AF47-D3EE963737B0}" srcOrd="0" destOrd="0" presId="urn:microsoft.com/office/officeart/2005/8/layout/process1"/>
    <dgm:cxn modelId="{BB124193-14AC-4924-B545-7E6360C404B1}" type="presParOf" srcId="{B7BBD836-348E-44ED-8FCE-92AA3C484A6A}" destId="{40C06A8D-191C-4F4A-90D3-C7864DF7262B}" srcOrd="2" destOrd="0" presId="urn:microsoft.com/office/officeart/2005/8/layout/process1"/>
    <dgm:cxn modelId="{00364315-28C6-49EA-B292-E99A5D63F20A}" type="presParOf" srcId="{B7BBD836-348E-44ED-8FCE-92AA3C484A6A}" destId="{5795BA6E-3F81-4933-9052-270735DD41E8}" srcOrd="3" destOrd="0" presId="urn:microsoft.com/office/officeart/2005/8/layout/process1"/>
    <dgm:cxn modelId="{5FE7EE0E-40C9-4C6E-AFE2-6D035007DA54}" type="presParOf" srcId="{5795BA6E-3F81-4933-9052-270735DD41E8}" destId="{4404D290-E277-47F8-B76A-4D2D2579C1E6}" srcOrd="0" destOrd="0" presId="urn:microsoft.com/office/officeart/2005/8/layout/process1"/>
    <dgm:cxn modelId="{8F1300E1-6591-43D8-93D1-319681602410}" type="presParOf" srcId="{B7BBD836-348E-44ED-8FCE-92AA3C484A6A}" destId="{74447A58-8B55-4D8F-97A0-93638B059CBA}" srcOrd="4" destOrd="0" presId="urn:microsoft.com/office/officeart/2005/8/layout/process1"/>
    <dgm:cxn modelId="{8D9A3583-953A-47C1-9D5D-6C7AB966AEB9}" type="presParOf" srcId="{B7BBD836-348E-44ED-8FCE-92AA3C484A6A}" destId="{3D1CDEA1-9F2B-48EB-A32F-7B030FDCE56F}" srcOrd="5" destOrd="0" presId="urn:microsoft.com/office/officeart/2005/8/layout/process1"/>
    <dgm:cxn modelId="{1BA7E294-997E-46F9-951F-D30E8017D491}" type="presParOf" srcId="{3D1CDEA1-9F2B-48EB-A32F-7B030FDCE56F}" destId="{06BCCB27-2C86-4ECE-991D-ECF6F74F0872}" srcOrd="0" destOrd="0" presId="urn:microsoft.com/office/officeart/2005/8/layout/process1"/>
    <dgm:cxn modelId="{83C26F5E-5557-4B62-B3FF-0FDD5840A272}" type="presParOf" srcId="{B7BBD836-348E-44ED-8FCE-92AA3C484A6A}" destId="{B2EB4280-0685-45F3-9B10-F3FC427646BB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C5E287-5A6D-47A5-9DAF-558725E9A349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FEC8770B-B74C-4210-9505-1AFCA90CC044}">
      <dgm:prSet phldrT="[Texte]"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Accueil </a:t>
          </a:r>
        </a:p>
      </dgm:t>
    </dgm:pt>
    <dgm:pt modelId="{4F55DCF6-7BEB-4FD6-81F0-34CC119020B1}" type="parTrans" cxnId="{5464FD5B-B691-4345-8E6C-7F0CEA6F1C62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B8120D69-36B5-4E73-B835-E20BAC5F1BED}" type="sibTrans" cxnId="{5464FD5B-B691-4345-8E6C-7F0CEA6F1C62}">
      <dgm:prSet custT="1"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D02F9677-D5E4-4D1A-9B52-C680C6E3EBEA}">
      <dgm:prSet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Bilan de l’année </a:t>
          </a:r>
        </a:p>
      </dgm:t>
    </dgm:pt>
    <dgm:pt modelId="{9BD53E5C-52F7-42D2-8E89-FE451183E09C}" type="parTrans" cxnId="{D6CF6FA1-7E62-40E5-9B84-6706C7C58A7A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A515DD86-646E-4ACA-8C0B-79B180215F0A}" type="sibTrans" cxnId="{D6CF6FA1-7E62-40E5-9B84-6706C7C58A7A}">
      <dgm:prSet custT="1"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26FF1778-892A-4EF7-8F68-0E77858D16FB}">
      <dgm:prSet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Évaluation des compétences, capacités exercées et activités </a:t>
          </a:r>
        </a:p>
      </dgm:t>
    </dgm:pt>
    <dgm:pt modelId="{FA1A6D00-0808-4592-B16D-4FA3D125F90C}" type="parTrans" cxnId="{CB2FE787-90F6-440E-BDDD-B5041FE2825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9C532570-F07A-4E74-94BE-8E2CD950C5E8}" type="sibTrans" cxnId="{CB2FE787-90F6-440E-BDDD-B5041FE28250}">
      <dgm:prSet custT="1"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7BB61F27-76BB-49C3-9356-236F5094ED12}">
      <dgm:prSet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Détermination des objectifs de l’année à venir, des moyens pour les atteindre et des axes de progrès</a:t>
          </a:r>
        </a:p>
      </dgm:t>
    </dgm:pt>
    <dgm:pt modelId="{F784CA26-BAEE-4455-AAAB-E9ED22F94EDB}" type="parTrans" cxnId="{CF2DF1BF-9C92-48A5-B946-5293F94D83F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2949816D-6D81-493F-AA1A-212123EC48C0}" type="sibTrans" cxnId="{CF2DF1BF-9C92-48A5-B946-5293F94D83F0}">
      <dgm:prSet custT="1"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95DD9601-3971-45EE-BF31-AFE6C03013C4}">
      <dgm:prSet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Conclusion de l’entretien</a:t>
          </a:r>
        </a:p>
      </dgm:t>
    </dgm:pt>
    <dgm:pt modelId="{A28CE238-60FD-4B67-9260-0F57D1818D69}" type="parTrans" cxnId="{4A25228D-EC9A-40BE-A762-5CF2FEF6F05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EA0DB2F4-C289-4FBC-9593-6DFFFED8CDF7}" type="sibTrans" cxnId="{4A25228D-EC9A-40BE-A762-5CF2FEF6F050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11C05D88-DA7F-4223-95CC-5F2F0F3BD045}">
      <dgm:prSet custT="1"/>
      <dgm:spPr/>
      <dgm:t>
        <a:bodyPr/>
        <a:lstStyle/>
        <a:p>
          <a:r>
            <a:rPr lang="fr-FR" sz="1600" b="1">
              <a:latin typeface="Arial Narrow" panose="020B0606020202030204" pitchFamily="34" charset="0"/>
              <a:cs typeface="Arial" panose="020B0604020202020204" pitchFamily="34" charset="0"/>
            </a:rPr>
            <a:t>Formalisation des engagements </a:t>
          </a:r>
        </a:p>
      </dgm:t>
    </dgm:pt>
    <dgm:pt modelId="{64837127-8A2A-4B57-B616-472A985CE9E5}" type="parTrans" cxnId="{C237804A-9F7E-4698-B3D5-CC709943912D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340664B1-31F2-4664-A09D-C85AAA80D85C}" type="sibTrans" cxnId="{C237804A-9F7E-4698-B3D5-CC709943912D}">
      <dgm:prSet/>
      <dgm:spPr/>
      <dgm:t>
        <a:bodyPr/>
        <a:lstStyle/>
        <a:p>
          <a:endParaRPr lang="fr-FR" sz="1600" b="1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C592DC00-2D4D-4EE2-BB59-3E7AC47CD817}" type="pres">
      <dgm:prSet presAssocID="{8DC5E287-5A6D-47A5-9DAF-558725E9A349}" presName="CompostProcess" presStyleCnt="0">
        <dgm:presLayoutVars>
          <dgm:dir/>
          <dgm:resizeHandles val="exact"/>
        </dgm:presLayoutVars>
      </dgm:prSet>
      <dgm:spPr/>
    </dgm:pt>
    <dgm:pt modelId="{07624C78-22C8-4416-80DF-BCCB3101019B}" type="pres">
      <dgm:prSet presAssocID="{8DC5E287-5A6D-47A5-9DAF-558725E9A349}" presName="arrow" presStyleLbl="bgShp" presStyleIdx="0" presStyleCnt="1" custScaleX="113206" custLinFactNeighborX="-259" custLinFactNeighborY="-2151"/>
      <dgm:spPr/>
    </dgm:pt>
    <dgm:pt modelId="{C32E0347-4CAC-4A1E-9BC5-37E4ECB3CAD0}" type="pres">
      <dgm:prSet presAssocID="{8DC5E287-5A6D-47A5-9DAF-558725E9A349}" presName="linearProcess" presStyleCnt="0"/>
      <dgm:spPr/>
    </dgm:pt>
    <dgm:pt modelId="{B6356CB0-0209-4338-A830-6BAED46BA206}" type="pres">
      <dgm:prSet presAssocID="{FEC8770B-B74C-4210-9505-1AFCA90CC044}" presName="textNode" presStyleLbl="node1" presStyleIdx="0" presStyleCnt="6" custScaleX="36889">
        <dgm:presLayoutVars>
          <dgm:bulletEnabled val="1"/>
        </dgm:presLayoutVars>
      </dgm:prSet>
      <dgm:spPr/>
    </dgm:pt>
    <dgm:pt modelId="{60CABE56-9756-49E7-905D-977AE870875B}" type="pres">
      <dgm:prSet presAssocID="{B8120D69-36B5-4E73-B835-E20BAC5F1BED}" presName="sibTrans" presStyleCnt="0"/>
      <dgm:spPr/>
    </dgm:pt>
    <dgm:pt modelId="{ECDB9CCF-4FE1-4B8B-A68B-512614EB05CC}" type="pres">
      <dgm:prSet presAssocID="{D02F9677-D5E4-4D1A-9B52-C680C6E3EBEA}" presName="textNode" presStyleLbl="node1" presStyleIdx="1" presStyleCnt="6" custScaleX="42128">
        <dgm:presLayoutVars>
          <dgm:bulletEnabled val="1"/>
        </dgm:presLayoutVars>
      </dgm:prSet>
      <dgm:spPr/>
    </dgm:pt>
    <dgm:pt modelId="{39B2906E-ED41-4373-A590-C310996C517F}" type="pres">
      <dgm:prSet presAssocID="{A515DD86-646E-4ACA-8C0B-79B180215F0A}" presName="sibTrans" presStyleCnt="0"/>
      <dgm:spPr/>
    </dgm:pt>
    <dgm:pt modelId="{8F8DDE33-3986-4B8A-8FF4-9290644E5603}" type="pres">
      <dgm:prSet presAssocID="{26FF1778-892A-4EF7-8F68-0E77858D16FB}" presName="textNode" presStyleLbl="node1" presStyleIdx="2" presStyleCnt="6" custScaleX="81365">
        <dgm:presLayoutVars>
          <dgm:bulletEnabled val="1"/>
        </dgm:presLayoutVars>
      </dgm:prSet>
      <dgm:spPr/>
    </dgm:pt>
    <dgm:pt modelId="{38077B61-B493-452A-838B-C27FF37FECB7}" type="pres">
      <dgm:prSet presAssocID="{9C532570-F07A-4E74-94BE-8E2CD950C5E8}" presName="sibTrans" presStyleCnt="0"/>
      <dgm:spPr/>
    </dgm:pt>
    <dgm:pt modelId="{E6D05D3D-F0DC-469D-93BA-103C42D80C35}" type="pres">
      <dgm:prSet presAssocID="{7BB61F27-76BB-49C3-9356-236F5094ED12}" presName="textNode" presStyleLbl="node1" presStyleIdx="3" presStyleCnt="6" custScaleX="119050">
        <dgm:presLayoutVars>
          <dgm:bulletEnabled val="1"/>
        </dgm:presLayoutVars>
      </dgm:prSet>
      <dgm:spPr/>
    </dgm:pt>
    <dgm:pt modelId="{BB52C9D6-FED7-40AA-ACA6-02AB784B09E6}" type="pres">
      <dgm:prSet presAssocID="{2949816D-6D81-493F-AA1A-212123EC48C0}" presName="sibTrans" presStyleCnt="0"/>
      <dgm:spPr/>
    </dgm:pt>
    <dgm:pt modelId="{29423757-C4BC-44DB-850E-F42AD82D15EE}" type="pres">
      <dgm:prSet presAssocID="{11C05D88-DA7F-4223-95CC-5F2F0F3BD045}" presName="textNode" presStyleLbl="node1" presStyleIdx="4" presStyleCnt="6" custScaleX="64234">
        <dgm:presLayoutVars>
          <dgm:bulletEnabled val="1"/>
        </dgm:presLayoutVars>
      </dgm:prSet>
      <dgm:spPr/>
    </dgm:pt>
    <dgm:pt modelId="{A614FE48-BA13-46FA-9769-356DAD74F92F}" type="pres">
      <dgm:prSet presAssocID="{340664B1-31F2-4664-A09D-C85AAA80D85C}" presName="sibTrans" presStyleCnt="0"/>
      <dgm:spPr/>
    </dgm:pt>
    <dgm:pt modelId="{6F3544BF-758E-4D79-8CCC-DB8E531A527C}" type="pres">
      <dgm:prSet presAssocID="{95DD9601-3971-45EE-BF31-AFE6C03013C4}" presName="textNode" presStyleLbl="node1" presStyleIdx="5" presStyleCnt="6" custScaleX="64849">
        <dgm:presLayoutVars>
          <dgm:bulletEnabled val="1"/>
        </dgm:presLayoutVars>
      </dgm:prSet>
      <dgm:spPr/>
    </dgm:pt>
  </dgm:ptLst>
  <dgm:cxnLst>
    <dgm:cxn modelId="{15522909-25AD-41FE-B533-3F9027F67ADB}" type="presOf" srcId="{95DD9601-3971-45EE-BF31-AFE6C03013C4}" destId="{6F3544BF-758E-4D79-8CCC-DB8E531A527C}" srcOrd="0" destOrd="0" presId="urn:microsoft.com/office/officeart/2005/8/layout/hProcess9"/>
    <dgm:cxn modelId="{5464FD5B-B691-4345-8E6C-7F0CEA6F1C62}" srcId="{8DC5E287-5A6D-47A5-9DAF-558725E9A349}" destId="{FEC8770B-B74C-4210-9505-1AFCA90CC044}" srcOrd="0" destOrd="0" parTransId="{4F55DCF6-7BEB-4FD6-81F0-34CC119020B1}" sibTransId="{B8120D69-36B5-4E73-B835-E20BAC5F1BED}"/>
    <dgm:cxn modelId="{C237804A-9F7E-4698-B3D5-CC709943912D}" srcId="{8DC5E287-5A6D-47A5-9DAF-558725E9A349}" destId="{11C05D88-DA7F-4223-95CC-5F2F0F3BD045}" srcOrd="4" destOrd="0" parTransId="{64837127-8A2A-4B57-B616-472A985CE9E5}" sibTransId="{340664B1-31F2-4664-A09D-C85AAA80D85C}"/>
    <dgm:cxn modelId="{91826857-5B23-4AA6-85CF-A5F19AC4BF39}" type="presOf" srcId="{7BB61F27-76BB-49C3-9356-236F5094ED12}" destId="{E6D05D3D-F0DC-469D-93BA-103C42D80C35}" srcOrd="0" destOrd="0" presId="urn:microsoft.com/office/officeart/2005/8/layout/hProcess9"/>
    <dgm:cxn modelId="{CB2FE787-90F6-440E-BDDD-B5041FE28250}" srcId="{8DC5E287-5A6D-47A5-9DAF-558725E9A349}" destId="{26FF1778-892A-4EF7-8F68-0E77858D16FB}" srcOrd="2" destOrd="0" parTransId="{FA1A6D00-0808-4592-B16D-4FA3D125F90C}" sibTransId="{9C532570-F07A-4E74-94BE-8E2CD950C5E8}"/>
    <dgm:cxn modelId="{4A25228D-EC9A-40BE-A762-5CF2FEF6F050}" srcId="{8DC5E287-5A6D-47A5-9DAF-558725E9A349}" destId="{95DD9601-3971-45EE-BF31-AFE6C03013C4}" srcOrd="5" destOrd="0" parTransId="{A28CE238-60FD-4B67-9260-0F57D1818D69}" sibTransId="{EA0DB2F4-C289-4FBC-9593-6DFFFED8CDF7}"/>
    <dgm:cxn modelId="{7D34DC9D-E94E-43BB-842D-9EAEC2D49915}" type="presOf" srcId="{D02F9677-D5E4-4D1A-9B52-C680C6E3EBEA}" destId="{ECDB9CCF-4FE1-4B8B-A68B-512614EB05CC}" srcOrd="0" destOrd="0" presId="urn:microsoft.com/office/officeart/2005/8/layout/hProcess9"/>
    <dgm:cxn modelId="{D6CF6FA1-7E62-40E5-9B84-6706C7C58A7A}" srcId="{8DC5E287-5A6D-47A5-9DAF-558725E9A349}" destId="{D02F9677-D5E4-4D1A-9B52-C680C6E3EBEA}" srcOrd="1" destOrd="0" parTransId="{9BD53E5C-52F7-42D2-8E89-FE451183E09C}" sibTransId="{A515DD86-646E-4ACA-8C0B-79B180215F0A}"/>
    <dgm:cxn modelId="{91EF8AB3-D87D-4C4E-92B8-088F75DEED05}" type="presOf" srcId="{FEC8770B-B74C-4210-9505-1AFCA90CC044}" destId="{B6356CB0-0209-4338-A830-6BAED46BA206}" srcOrd="0" destOrd="0" presId="urn:microsoft.com/office/officeart/2005/8/layout/hProcess9"/>
    <dgm:cxn modelId="{CF2DF1BF-9C92-48A5-B946-5293F94D83F0}" srcId="{8DC5E287-5A6D-47A5-9DAF-558725E9A349}" destId="{7BB61F27-76BB-49C3-9356-236F5094ED12}" srcOrd="3" destOrd="0" parTransId="{F784CA26-BAEE-4455-AAAB-E9ED22F94EDB}" sibTransId="{2949816D-6D81-493F-AA1A-212123EC48C0}"/>
    <dgm:cxn modelId="{60F954C6-93BC-4075-91B6-1E801E157661}" type="presOf" srcId="{8DC5E287-5A6D-47A5-9DAF-558725E9A349}" destId="{C592DC00-2D4D-4EE2-BB59-3E7AC47CD817}" srcOrd="0" destOrd="0" presId="urn:microsoft.com/office/officeart/2005/8/layout/hProcess9"/>
    <dgm:cxn modelId="{BC6A40E4-BA57-4958-9A0A-C9D68B8FB177}" type="presOf" srcId="{26FF1778-892A-4EF7-8F68-0E77858D16FB}" destId="{8F8DDE33-3986-4B8A-8FF4-9290644E5603}" srcOrd="0" destOrd="0" presId="urn:microsoft.com/office/officeart/2005/8/layout/hProcess9"/>
    <dgm:cxn modelId="{4BD7FBE8-5318-4704-BB7B-554316910C07}" type="presOf" srcId="{11C05D88-DA7F-4223-95CC-5F2F0F3BD045}" destId="{29423757-C4BC-44DB-850E-F42AD82D15EE}" srcOrd="0" destOrd="0" presId="urn:microsoft.com/office/officeart/2005/8/layout/hProcess9"/>
    <dgm:cxn modelId="{15D71538-9C5B-42D8-88C0-EFAB81A15BE7}" type="presParOf" srcId="{C592DC00-2D4D-4EE2-BB59-3E7AC47CD817}" destId="{07624C78-22C8-4416-80DF-BCCB3101019B}" srcOrd="0" destOrd="0" presId="urn:microsoft.com/office/officeart/2005/8/layout/hProcess9"/>
    <dgm:cxn modelId="{D6954B7A-2752-4C57-9101-966F3902F5D5}" type="presParOf" srcId="{C592DC00-2D4D-4EE2-BB59-3E7AC47CD817}" destId="{C32E0347-4CAC-4A1E-9BC5-37E4ECB3CAD0}" srcOrd="1" destOrd="0" presId="urn:microsoft.com/office/officeart/2005/8/layout/hProcess9"/>
    <dgm:cxn modelId="{8677E8B6-82AE-41B2-9E44-F57BBF19F0A0}" type="presParOf" srcId="{C32E0347-4CAC-4A1E-9BC5-37E4ECB3CAD0}" destId="{B6356CB0-0209-4338-A830-6BAED46BA206}" srcOrd="0" destOrd="0" presId="urn:microsoft.com/office/officeart/2005/8/layout/hProcess9"/>
    <dgm:cxn modelId="{8FFF0B86-5B8E-4639-AE0B-5CC51E9AEC76}" type="presParOf" srcId="{C32E0347-4CAC-4A1E-9BC5-37E4ECB3CAD0}" destId="{60CABE56-9756-49E7-905D-977AE870875B}" srcOrd="1" destOrd="0" presId="urn:microsoft.com/office/officeart/2005/8/layout/hProcess9"/>
    <dgm:cxn modelId="{4535138F-92DA-4CD6-A391-82234363EF78}" type="presParOf" srcId="{C32E0347-4CAC-4A1E-9BC5-37E4ECB3CAD0}" destId="{ECDB9CCF-4FE1-4B8B-A68B-512614EB05CC}" srcOrd="2" destOrd="0" presId="urn:microsoft.com/office/officeart/2005/8/layout/hProcess9"/>
    <dgm:cxn modelId="{46F3413D-4AE9-4FF0-9F32-A9B4138A0B0D}" type="presParOf" srcId="{C32E0347-4CAC-4A1E-9BC5-37E4ECB3CAD0}" destId="{39B2906E-ED41-4373-A590-C310996C517F}" srcOrd="3" destOrd="0" presId="urn:microsoft.com/office/officeart/2005/8/layout/hProcess9"/>
    <dgm:cxn modelId="{CC686804-59F6-400F-A46B-CBB8EEDE51C1}" type="presParOf" srcId="{C32E0347-4CAC-4A1E-9BC5-37E4ECB3CAD0}" destId="{8F8DDE33-3986-4B8A-8FF4-9290644E5603}" srcOrd="4" destOrd="0" presId="urn:microsoft.com/office/officeart/2005/8/layout/hProcess9"/>
    <dgm:cxn modelId="{8C1391B5-BF29-4217-BA7A-A3EF99D58CC6}" type="presParOf" srcId="{C32E0347-4CAC-4A1E-9BC5-37E4ECB3CAD0}" destId="{38077B61-B493-452A-838B-C27FF37FECB7}" srcOrd="5" destOrd="0" presId="urn:microsoft.com/office/officeart/2005/8/layout/hProcess9"/>
    <dgm:cxn modelId="{CDAA0EE0-488D-445D-809C-50512D1BF4C0}" type="presParOf" srcId="{C32E0347-4CAC-4A1E-9BC5-37E4ECB3CAD0}" destId="{E6D05D3D-F0DC-469D-93BA-103C42D80C35}" srcOrd="6" destOrd="0" presId="urn:microsoft.com/office/officeart/2005/8/layout/hProcess9"/>
    <dgm:cxn modelId="{2FAB7CB4-8953-48F5-8F0C-73569B81D9B4}" type="presParOf" srcId="{C32E0347-4CAC-4A1E-9BC5-37E4ECB3CAD0}" destId="{BB52C9D6-FED7-40AA-ACA6-02AB784B09E6}" srcOrd="7" destOrd="0" presId="urn:microsoft.com/office/officeart/2005/8/layout/hProcess9"/>
    <dgm:cxn modelId="{E8E2DD75-288E-42B4-A81A-FBFC3405F6F6}" type="presParOf" srcId="{C32E0347-4CAC-4A1E-9BC5-37E4ECB3CAD0}" destId="{29423757-C4BC-44DB-850E-F42AD82D15EE}" srcOrd="8" destOrd="0" presId="urn:microsoft.com/office/officeart/2005/8/layout/hProcess9"/>
    <dgm:cxn modelId="{03C0C93A-A4A4-4CD3-877D-90E1186E3C27}" type="presParOf" srcId="{C32E0347-4CAC-4A1E-9BC5-37E4ECB3CAD0}" destId="{A614FE48-BA13-46FA-9769-356DAD74F92F}" srcOrd="9" destOrd="0" presId="urn:microsoft.com/office/officeart/2005/8/layout/hProcess9"/>
    <dgm:cxn modelId="{7C0B021E-5003-41AB-8FA3-37AE0F636217}" type="presParOf" srcId="{C32E0347-4CAC-4A1E-9BC5-37E4ECB3CAD0}" destId="{6F3544BF-758E-4D79-8CCC-DB8E531A527C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CB93A8-5451-4132-9A4F-466A86DCC207}">
      <dsp:nvSpPr>
        <dsp:cNvPr id="0" name=""/>
        <dsp:cNvSpPr/>
      </dsp:nvSpPr>
      <dsp:spPr>
        <a:xfrm>
          <a:off x="4953" y="203407"/>
          <a:ext cx="2165846" cy="15431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Définir les critères d'évaluation de chaque poste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latin typeface="Arial Narrow" panose="020B0606020202030204" pitchFamily="34" charset="0"/>
              <a:cs typeface="Arial" panose="020B0604020202020204" pitchFamily="34" charset="0"/>
            </a:rPr>
            <a:t>Chiffre d'affaires...</a:t>
          </a:r>
        </a:p>
      </dsp:txBody>
      <dsp:txXfrm>
        <a:off x="50151" y="248605"/>
        <a:ext cx="2075450" cy="1452769"/>
      </dsp:txXfrm>
    </dsp:sp>
    <dsp:sp modelId="{94B1B2AC-8C8B-443C-8737-B7E862841938}">
      <dsp:nvSpPr>
        <dsp:cNvPr id="0" name=""/>
        <dsp:cNvSpPr/>
      </dsp:nvSpPr>
      <dsp:spPr>
        <a:xfrm>
          <a:off x="2387384" y="706425"/>
          <a:ext cx="459159" cy="5371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387384" y="813851"/>
        <a:ext cx="321411" cy="322277"/>
      </dsp:txXfrm>
    </dsp:sp>
    <dsp:sp modelId="{40C06A8D-191C-4F4A-90D3-C7864DF7262B}">
      <dsp:nvSpPr>
        <dsp:cNvPr id="0" name=""/>
        <dsp:cNvSpPr/>
      </dsp:nvSpPr>
      <dsp:spPr>
        <a:xfrm>
          <a:off x="3037138" y="203407"/>
          <a:ext cx="2165846" cy="15431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4684896"/>
                <a:satOff val="7325"/>
                <a:lumOff val="3137"/>
                <a:alphaOff val="0"/>
                <a:tint val="64000"/>
                <a:lumMod val="118000"/>
              </a:schemeClr>
            </a:gs>
            <a:gs pos="100000">
              <a:schemeClr val="accent3">
                <a:hueOff val="4684896"/>
                <a:satOff val="7325"/>
                <a:lumOff val="3137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Évaluer les indicateurs pour l'année passée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latin typeface="Arial Narrow" panose="020B0606020202030204" pitchFamily="34" charset="0"/>
              <a:cs typeface="Arial" panose="020B0604020202020204" pitchFamily="34" charset="0"/>
            </a:rPr>
            <a:t>105 % du CA</a:t>
          </a:r>
        </a:p>
      </dsp:txBody>
      <dsp:txXfrm>
        <a:off x="3082336" y="248605"/>
        <a:ext cx="2075450" cy="1452769"/>
      </dsp:txXfrm>
    </dsp:sp>
    <dsp:sp modelId="{5795BA6E-3F81-4933-9052-270735DD41E8}">
      <dsp:nvSpPr>
        <dsp:cNvPr id="0" name=""/>
        <dsp:cNvSpPr/>
      </dsp:nvSpPr>
      <dsp:spPr>
        <a:xfrm>
          <a:off x="5419569" y="706425"/>
          <a:ext cx="459159" cy="5371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7027344"/>
                <a:satOff val="10988"/>
                <a:lumOff val="4705"/>
                <a:alphaOff val="0"/>
                <a:tint val="64000"/>
                <a:lumMod val="118000"/>
              </a:schemeClr>
            </a:gs>
            <a:gs pos="100000">
              <a:schemeClr val="accent3">
                <a:hueOff val="7027344"/>
                <a:satOff val="10988"/>
                <a:lumOff val="4705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19569" y="813851"/>
        <a:ext cx="321411" cy="322277"/>
      </dsp:txXfrm>
    </dsp:sp>
    <dsp:sp modelId="{74447A58-8B55-4D8F-97A0-93638B059CBA}">
      <dsp:nvSpPr>
        <dsp:cNvPr id="0" name=""/>
        <dsp:cNvSpPr/>
      </dsp:nvSpPr>
      <dsp:spPr>
        <a:xfrm>
          <a:off x="6069323" y="203407"/>
          <a:ext cx="2165846" cy="15431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9369792"/>
                <a:satOff val="14651"/>
                <a:lumOff val="6274"/>
                <a:alphaOff val="0"/>
                <a:tint val="64000"/>
                <a:lumMod val="118000"/>
              </a:schemeClr>
            </a:gs>
            <a:gs pos="100000">
              <a:schemeClr val="accent3">
                <a:hueOff val="9369792"/>
                <a:satOff val="14651"/>
                <a:lumOff val="6274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Fixer les objectifs pour l'année à venir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latin typeface="Arial Narrow" panose="020B0606020202030204" pitchFamily="34" charset="0"/>
              <a:cs typeface="Arial" panose="020B0604020202020204" pitchFamily="34" charset="0"/>
            </a:rPr>
            <a:t>+ 5 % de CA pour N+1</a:t>
          </a:r>
        </a:p>
      </dsp:txBody>
      <dsp:txXfrm>
        <a:off x="6114521" y="248605"/>
        <a:ext cx="2075450" cy="1452769"/>
      </dsp:txXfrm>
    </dsp:sp>
    <dsp:sp modelId="{3D1CDEA1-9F2B-48EB-A32F-7B030FDCE56F}">
      <dsp:nvSpPr>
        <dsp:cNvPr id="0" name=""/>
        <dsp:cNvSpPr/>
      </dsp:nvSpPr>
      <dsp:spPr>
        <a:xfrm>
          <a:off x="8451754" y="706425"/>
          <a:ext cx="459159" cy="53712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4054688"/>
                <a:satOff val="21976"/>
                <a:lumOff val="9411"/>
                <a:alphaOff val="0"/>
                <a:tint val="64000"/>
                <a:lumMod val="118000"/>
              </a:schemeClr>
            </a:gs>
            <a:gs pos="100000">
              <a:schemeClr val="accent3">
                <a:hueOff val="14054688"/>
                <a:satOff val="21976"/>
                <a:lumOff val="9411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451754" y="813851"/>
        <a:ext cx="321411" cy="322277"/>
      </dsp:txXfrm>
    </dsp:sp>
    <dsp:sp modelId="{B2EB4280-0685-45F3-9B10-F3FC427646BB}">
      <dsp:nvSpPr>
        <dsp:cNvPr id="0" name=""/>
        <dsp:cNvSpPr/>
      </dsp:nvSpPr>
      <dsp:spPr>
        <a:xfrm>
          <a:off x="9101508" y="203407"/>
          <a:ext cx="2165846" cy="15431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4054688"/>
                <a:satOff val="21976"/>
                <a:lumOff val="9411"/>
                <a:alphaOff val="0"/>
                <a:tint val="64000"/>
                <a:lumMod val="118000"/>
              </a:schemeClr>
            </a:gs>
            <a:gs pos="100000">
              <a:schemeClr val="accent3">
                <a:hueOff val="14054688"/>
                <a:satOff val="21976"/>
                <a:lumOff val="9411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Mettre en place des outils de contrôle des résultats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i="1" kern="1200" dirty="0">
              <a:latin typeface="Arial Narrow" panose="020B0606020202030204" pitchFamily="34" charset="0"/>
              <a:cs typeface="Arial" panose="020B0604020202020204" pitchFamily="34" charset="0"/>
            </a:rPr>
            <a:t>Statistiques</a:t>
          </a:r>
        </a:p>
      </dsp:txBody>
      <dsp:txXfrm>
        <a:off x="9146706" y="248605"/>
        <a:ext cx="2075450" cy="14527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624C78-22C8-4416-80DF-BCCB3101019B}">
      <dsp:nvSpPr>
        <dsp:cNvPr id="0" name=""/>
        <dsp:cNvSpPr/>
      </dsp:nvSpPr>
      <dsp:spPr>
        <a:xfrm>
          <a:off x="190710" y="0"/>
          <a:ext cx="11006472" cy="273515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6356CB0-0209-4338-A830-6BAED46BA206}">
      <dsp:nvSpPr>
        <dsp:cNvPr id="0" name=""/>
        <dsp:cNvSpPr/>
      </dsp:nvSpPr>
      <dsp:spPr>
        <a:xfrm>
          <a:off x="2997" y="820547"/>
          <a:ext cx="881475" cy="1094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Accueil </a:t>
          </a:r>
        </a:p>
      </dsp:txBody>
      <dsp:txXfrm>
        <a:off x="46027" y="863577"/>
        <a:ext cx="795415" cy="1008002"/>
      </dsp:txXfrm>
    </dsp:sp>
    <dsp:sp modelId="{ECDB9CCF-4FE1-4B8B-A68B-512614EB05CC}">
      <dsp:nvSpPr>
        <dsp:cNvPr id="0" name=""/>
        <dsp:cNvSpPr/>
      </dsp:nvSpPr>
      <dsp:spPr>
        <a:xfrm>
          <a:off x="1218603" y="820547"/>
          <a:ext cx="1006663" cy="1094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Bilan de l’année </a:t>
          </a:r>
        </a:p>
      </dsp:txBody>
      <dsp:txXfrm>
        <a:off x="1267744" y="869688"/>
        <a:ext cx="908381" cy="995780"/>
      </dsp:txXfrm>
    </dsp:sp>
    <dsp:sp modelId="{8F8DDE33-3986-4B8A-8FF4-9290644E5603}">
      <dsp:nvSpPr>
        <dsp:cNvPr id="0" name=""/>
        <dsp:cNvSpPr/>
      </dsp:nvSpPr>
      <dsp:spPr>
        <a:xfrm>
          <a:off x="2559396" y="820547"/>
          <a:ext cx="1944245" cy="1094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Évaluation des compétences, capacités exercées et activités </a:t>
          </a:r>
        </a:p>
      </dsp:txBody>
      <dsp:txXfrm>
        <a:off x="2612804" y="873955"/>
        <a:ext cx="1837429" cy="987246"/>
      </dsp:txXfrm>
    </dsp:sp>
    <dsp:sp modelId="{E6D05D3D-F0DC-469D-93BA-103C42D80C35}">
      <dsp:nvSpPr>
        <dsp:cNvPr id="0" name=""/>
        <dsp:cNvSpPr/>
      </dsp:nvSpPr>
      <dsp:spPr>
        <a:xfrm>
          <a:off x="4837771" y="820547"/>
          <a:ext cx="2844741" cy="1094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Détermination des objectifs de l’année à venir, des moyens pour les atteindre et des axes de progrès</a:t>
          </a:r>
        </a:p>
      </dsp:txBody>
      <dsp:txXfrm>
        <a:off x="4891179" y="873955"/>
        <a:ext cx="2737925" cy="987246"/>
      </dsp:txXfrm>
    </dsp:sp>
    <dsp:sp modelId="{29423757-C4BC-44DB-850E-F42AD82D15EE}">
      <dsp:nvSpPr>
        <dsp:cNvPr id="0" name=""/>
        <dsp:cNvSpPr/>
      </dsp:nvSpPr>
      <dsp:spPr>
        <a:xfrm>
          <a:off x="8016643" y="820547"/>
          <a:ext cx="1534894" cy="1094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Formalisation des engagements </a:t>
          </a:r>
        </a:p>
      </dsp:txBody>
      <dsp:txXfrm>
        <a:off x="8070051" y="873955"/>
        <a:ext cx="1428078" cy="987246"/>
      </dsp:txXfrm>
    </dsp:sp>
    <dsp:sp modelId="{6F3544BF-758E-4D79-8CCC-DB8E531A527C}">
      <dsp:nvSpPr>
        <dsp:cNvPr id="0" name=""/>
        <dsp:cNvSpPr/>
      </dsp:nvSpPr>
      <dsp:spPr>
        <a:xfrm>
          <a:off x="9885667" y="820547"/>
          <a:ext cx="1549589" cy="1094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>
              <a:latin typeface="Arial Narrow" panose="020B0606020202030204" pitchFamily="34" charset="0"/>
              <a:cs typeface="Arial" panose="020B0604020202020204" pitchFamily="34" charset="0"/>
            </a:rPr>
            <a:t>Conclusion de l’entretien</a:t>
          </a:r>
        </a:p>
      </dsp:txBody>
      <dsp:txXfrm>
        <a:off x="9939075" y="873955"/>
        <a:ext cx="1442773" cy="9872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140578" y="-14816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1E3E563-4E47-4A89-9A2C-51AE1D123720}"/>
              </a:ext>
            </a:extLst>
          </p:cNvPr>
          <p:cNvSpPr txBox="1"/>
          <p:nvPr/>
        </p:nvSpPr>
        <p:spPr>
          <a:xfrm>
            <a:off x="424390" y="1435100"/>
            <a:ext cx="11162243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L’entretien </a:t>
            </a:r>
            <a:r>
              <a:rPr lang="fr-FR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s’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appuie sur la fiche de poste du salarié, ses missions, les objectifs assignés et les performances réalisées, les améliorations constatées et l’entretien précédent. </a:t>
            </a:r>
          </a:p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L’employeur doit définir les critères d’évaluation avant l’entretien et les faire connaître au salarié.</a:t>
            </a:r>
          </a:p>
          <a:p>
            <a:pPr algn="ctr">
              <a:spcBef>
                <a:spcPts val="1200"/>
              </a:spcBef>
              <a:spcAft>
                <a:spcPts val="3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Chaque entretien doit être préparé en réalisant les tâches suivantes :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70B0E1B3-EB1B-4F82-863E-D7DAD3DBA4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5734539"/>
              </p:ext>
            </p:extLst>
          </p:nvPr>
        </p:nvGraphicFramePr>
        <p:xfrm>
          <a:off x="424390" y="4086754"/>
          <a:ext cx="11272309" cy="1949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83519FEB-70D5-4854-A276-E274B4EC312B}"/>
              </a:ext>
            </a:extLst>
          </p:cNvPr>
          <p:cNvSpPr txBox="1"/>
          <p:nvPr/>
        </p:nvSpPr>
        <p:spPr>
          <a:xfrm>
            <a:off x="97241" y="476989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720"/>
              </a:spcAft>
            </a:pP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Réaliser les entretiens d'évaluation </a:t>
            </a:r>
          </a:p>
        </p:txBody>
      </p:sp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Graphic spid="10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140578" y="-14816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077FA2C-233F-4FC2-86BF-BF3BB4D9C91C}"/>
              </a:ext>
            </a:extLst>
          </p:cNvPr>
          <p:cNvSpPr txBox="1"/>
          <p:nvPr/>
        </p:nvSpPr>
        <p:spPr>
          <a:xfrm>
            <a:off x="812621" y="1672978"/>
            <a:ext cx="9855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L’entretien comporte généralement plusieurs phases </a:t>
            </a: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1C4C0C08-3F10-47E5-A343-221F7FF9232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5180055"/>
              </p:ext>
            </p:extLst>
          </p:nvPr>
        </p:nvGraphicFramePr>
        <p:xfrm>
          <a:off x="376872" y="2690306"/>
          <a:ext cx="11438255" cy="2735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CE347286-A9C3-4AB4-8322-0E7712199DAE}"/>
              </a:ext>
            </a:extLst>
          </p:cNvPr>
          <p:cNvSpPr txBox="1"/>
          <p:nvPr/>
        </p:nvSpPr>
        <p:spPr>
          <a:xfrm>
            <a:off x="140578" y="655650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720"/>
              </a:spcAft>
            </a:pP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Réaliser les entretiens d'évaluation </a:t>
            </a:r>
          </a:p>
        </p:txBody>
      </p:sp>
    </p:spTree>
    <p:extLst>
      <p:ext uri="{BB962C8B-B14F-4D97-AF65-F5344CB8AC3E}">
        <p14:creationId xmlns:p14="http://schemas.microsoft.com/office/powerpoint/2010/main" val="132692229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140578" y="-14816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60B45A9-7B81-40C6-B5B8-9451C7338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173493"/>
              </p:ext>
            </p:extLst>
          </p:nvPr>
        </p:nvGraphicFramePr>
        <p:xfrm>
          <a:off x="382826" y="1654419"/>
          <a:ext cx="11071010" cy="449069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578382">
                  <a:extLst>
                    <a:ext uri="{9D8B030D-6E8A-4147-A177-3AD203B41FA5}">
                      <a16:colId xmlns:a16="http://schemas.microsoft.com/office/drawing/2014/main" val="4238753634"/>
                    </a:ext>
                  </a:extLst>
                </a:gridCol>
                <a:gridCol w="9492628">
                  <a:extLst>
                    <a:ext uri="{9D8B030D-6E8A-4147-A177-3AD203B41FA5}">
                      <a16:colId xmlns:a16="http://schemas.microsoft.com/office/drawing/2014/main" val="2720375210"/>
                    </a:ext>
                  </a:extLst>
                </a:gridCol>
              </a:tblGrid>
              <a:tr h="161032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Objectif 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tc>
                  <a:txBody>
                    <a:bodyPr/>
                    <a:lstStyle/>
                    <a:p>
                      <a:pPr marL="433388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L’entretien permet d’évaluer les compétences et les performances qualitatives et quantitatives du salarié sur l’année écoulée. </a:t>
                      </a:r>
                    </a:p>
                    <a:p>
                      <a:pPr marL="433388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L’entretien permet d’identifier les problèmes éventuels et de fixer les nouveaux objectifs pour l’année à venir.</a:t>
                      </a:r>
                      <a:endParaRPr lang="fr-FR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extLst>
                  <a:ext uri="{0D108BD9-81ED-4DB2-BD59-A6C34878D82A}">
                    <a16:rowId xmlns:a16="http://schemas.microsoft.com/office/drawing/2014/main" val="3980398578"/>
                  </a:ext>
                </a:extLst>
              </a:tr>
              <a:tr h="1371419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Entreprises 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tc>
                  <a:txBody>
                    <a:bodyPr/>
                    <a:lstStyle/>
                    <a:p>
                      <a:pPr marL="433388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L’entretien est organisé par l’employeur, il est facultatif. </a:t>
                      </a:r>
                    </a:p>
                    <a:p>
                      <a:pPr marL="433388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accord d’entreprise ou la convention collective peuvent le rendre obligatoire et prévoir ses modalités d’organisation.</a:t>
                      </a:r>
                      <a:endParaRPr lang="fr-FR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extLst>
                  <a:ext uri="{0D108BD9-81ED-4DB2-BD59-A6C34878D82A}">
                    <a16:rowId xmlns:a16="http://schemas.microsoft.com/office/drawing/2014/main" val="3626137909"/>
                  </a:ext>
                </a:extLst>
              </a:tr>
              <a:tr h="150895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Salariés concernés 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tc>
                  <a:txBody>
                    <a:bodyPr/>
                    <a:lstStyle/>
                    <a:p>
                      <a:pPr marL="5207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l'employeur met en place une évaluation, elle doit concerner tous des salariés de l'entreprise et le salarié ne peut pas refuser de s’y soumettre.</a:t>
                      </a:r>
                    </a:p>
                    <a:p>
                      <a:pPr marL="5207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refus constitue une faute.</a:t>
                      </a:r>
                    </a:p>
                    <a:p>
                      <a:pPr marL="52070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L’évaluation peut être individuelle ou collective (entretien à 360°).</a:t>
                      </a:r>
                      <a:endParaRPr lang="fr-FR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extLst>
                  <a:ext uri="{0D108BD9-81ED-4DB2-BD59-A6C34878D82A}">
                    <a16:rowId xmlns:a16="http://schemas.microsoft.com/office/drawing/2014/main" val="1429515799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5309E737-CA89-4930-950E-73EF138C09E7}"/>
              </a:ext>
            </a:extLst>
          </p:cNvPr>
          <p:cNvSpPr txBox="1"/>
          <p:nvPr/>
        </p:nvSpPr>
        <p:spPr>
          <a:xfrm>
            <a:off x="140578" y="655650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720"/>
              </a:spcAft>
            </a:pPr>
            <a:r>
              <a:rPr lang="fr-FR" sz="24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Réaliser les entretiens d'évaluation </a:t>
            </a:r>
          </a:p>
        </p:txBody>
      </p:sp>
    </p:spTree>
    <p:extLst>
      <p:ext uri="{BB962C8B-B14F-4D97-AF65-F5344CB8AC3E}">
        <p14:creationId xmlns:p14="http://schemas.microsoft.com/office/powerpoint/2010/main" val="10605725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140578" y="-14816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60B45A9-7B81-40C6-B5B8-9451C7338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75564"/>
              </p:ext>
            </p:extLst>
          </p:nvPr>
        </p:nvGraphicFramePr>
        <p:xfrm>
          <a:off x="486833" y="1464773"/>
          <a:ext cx="11036340" cy="464567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441641">
                  <a:extLst>
                    <a:ext uri="{9D8B030D-6E8A-4147-A177-3AD203B41FA5}">
                      <a16:colId xmlns:a16="http://schemas.microsoft.com/office/drawing/2014/main" val="4238753634"/>
                    </a:ext>
                  </a:extLst>
                </a:gridCol>
                <a:gridCol w="9594699">
                  <a:extLst>
                    <a:ext uri="{9D8B030D-6E8A-4147-A177-3AD203B41FA5}">
                      <a16:colId xmlns:a16="http://schemas.microsoft.com/office/drawing/2014/main" val="2720375210"/>
                    </a:ext>
                  </a:extLst>
                </a:gridCol>
              </a:tblGrid>
              <a:tr h="4645672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Contenu</a:t>
                      </a:r>
                      <a:endParaRPr lang="fr-FR" sz="2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1200"/>
                        </a:spcAft>
                      </a:pPr>
                      <a:r>
                        <a:rPr lang="fr-FR" sz="22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grille d’évaluation doit servir de support à l'entretien. </a:t>
                      </a:r>
                    </a:p>
                    <a:p>
                      <a:pPr algn="ctr"/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critères utilisés doivent être définis avant les entretiens et communiqués au salarié. </a:t>
                      </a:r>
                      <a:r>
                        <a:rPr lang="fr-FR" sz="22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Ils doivent être pertinents, objectifs et vérifiables.</a:t>
                      </a:r>
                    </a:p>
                    <a:p>
                      <a:pPr algn="ctr">
                        <a:spcBef>
                          <a:spcPts val="1800"/>
                        </a:spcBef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critères utilisés permettent d’évaluer :</a:t>
                      </a:r>
                    </a:p>
                    <a:p>
                      <a:pPr marL="446088" lvl="0" indent="-342900" algn="l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22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 du travail </a:t>
                      </a:r>
                      <a:r>
                        <a:rPr lang="fr-FR" sz="2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réalisé </a:t>
                      </a: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 cours de l’année écoulée ;</a:t>
                      </a:r>
                    </a:p>
                    <a:p>
                      <a:pPr marL="446088" lvl="0" indent="-342900" algn="l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2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l’adaptation des aptitudes professionnelles</a:t>
                      </a:r>
                      <a:r>
                        <a:rPr lang="fr-FR" sz="2200" b="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 salarié aux exigences du poste ou des missions ;</a:t>
                      </a:r>
                    </a:p>
                    <a:p>
                      <a:pPr marL="446088" lvl="0" indent="-342900" algn="l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</a:t>
                      </a:r>
                      <a:r>
                        <a:rPr lang="fr-FR" sz="22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résultats obtenus </a:t>
                      </a: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le salarié. </a:t>
                      </a:r>
                    </a:p>
                    <a:p>
                      <a:pPr marL="90488" indent="0" algn="ctr">
                        <a:spcBef>
                          <a:spcPts val="1800"/>
                        </a:spcBef>
                        <a:spcAft>
                          <a:spcPts val="300"/>
                        </a:spcAft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L’entretien permet également de définir et de faire connaître les objectifs assignés pour l’année à venir au salarié. </a:t>
                      </a:r>
                    </a:p>
                    <a:p>
                      <a:pPr marL="90488" indent="0" algn="ctr"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=&gt; Ces objectifs doivent être </a:t>
                      </a:r>
                      <a:r>
                        <a:rPr lang="fr-FR" sz="22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possibles et réalistes</a:t>
                      </a:r>
                      <a:r>
                        <a:rPr lang="fr-FR" sz="2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22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extLst>
                  <a:ext uri="{0D108BD9-81ED-4DB2-BD59-A6C34878D82A}">
                    <a16:rowId xmlns:a16="http://schemas.microsoft.com/office/drawing/2014/main" val="3235717609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A18AD24C-A31B-4A10-9D0E-6C51D1B2EC50}"/>
              </a:ext>
            </a:extLst>
          </p:cNvPr>
          <p:cNvSpPr txBox="1"/>
          <p:nvPr/>
        </p:nvSpPr>
        <p:spPr>
          <a:xfrm>
            <a:off x="140578" y="655650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720"/>
              </a:spcAft>
            </a:pP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Réaliser les entretiens d'évaluation </a:t>
            </a:r>
          </a:p>
        </p:txBody>
      </p:sp>
    </p:spTree>
    <p:extLst>
      <p:ext uri="{BB962C8B-B14F-4D97-AF65-F5344CB8AC3E}">
        <p14:creationId xmlns:p14="http://schemas.microsoft.com/office/powerpoint/2010/main" val="35553756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140578" y="-14816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60B45A9-7B81-40C6-B5B8-9451C7338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108237"/>
              </p:ext>
            </p:extLst>
          </p:nvPr>
        </p:nvGraphicFramePr>
        <p:xfrm>
          <a:off x="198082" y="1373957"/>
          <a:ext cx="11624113" cy="518718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657237">
                  <a:extLst>
                    <a:ext uri="{9D8B030D-6E8A-4147-A177-3AD203B41FA5}">
                      <a16:colId xmlns:a16="http://schemas.microsoft.com/office/drawing/2014/main" val="4238753634"/>
                    </a:ext>
                  </a:extLst>
                </a:gridCol>
                <a:gridCol w="9966876">
                  <a:extLst>
                    <a:ext uri="{9D8B030D-6E8A-4147-A177-3AD203B41FA5}">
                      <a16:colId xmlns:a16="http://schemas.microsoft.com/office/drawing/2014/main" val="2720375210"/>
                    </a:ext>
                  </a:extLst>
                </a:gridCol>
              </a:tblGrid>
              <a:tr h="5187187">
                <a:tc>
                  <a:txBody>
                    <a:bodyPr/>
                    <a:lstStyle/>
                    <a:p>
                      <a:pPr algn="ctr"/>
                      <a:r>
                        <a:rPr lang="fr-FR" sz="1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 </a:t>
                      </a:r>
                      <a:endParaRPr lang="fr-FR" sz="19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fr-FR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Avant l’entretien</a:t>
                      </a:r>
                    </a:p>
                    <a:p>
                      <a:pPr marL="177800" lvl="0" indent="-177800" algn="l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protocole d’évaluation (organisation, technique d’évaluation) doit être soumis au CSE. </a:t>
                      </a:r>
                    </a:p>
                    <a:p>
                      <a:pPr marL="177800" lvl="0" indent="-1778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des données personnelles sont collectées et informatisées, le salarié doit en être informé et les fichiers informatiques déclarés à la CNIL. </a:t>
                      </a:r>
                    </a:p>
                    <a:p>
                      <a:pPr marL="177800" lvl="0" indent="-1778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L’employeur doit informer le salarié des méthodes et techniques d'évaluation utilisées (individuelles ou collectives). </a:t>
                      </a:r>
                    </a:p>
                    <a:p>
                      <a:pPr marL="177800" lvl="0" indent="-1778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salarié doit être convoqué 8 à 15 jours avant la date afin de lui permettre de faire le point sur l’année écoulée, de préparer son argumentation et ses demandes éventuelles. </a:t>
                      </a:r>
                    </a:p>
                    <a:p>
                      <a:pPr algn="l"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fr-FR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Préparation</a:t>
                      </a:r>
                    </a:p>
                    <a:p>
                      <a:pPr marL="177800" lvl="0" indent="-177800" algn="l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Seules doivent être prises en compte les activités et les résultats du salarié. </a:t>
                      </a:r>
                    </a:p>
                    <a:p>
                      <a:pPr marL="177800" lvl="0" indent="-177800" algn="l"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L’entretien doit être planifié et préparé par le responsable hiérarchique. </a:t>
                      </a:r>
                    </a:p>
                    <a:p>
                      <a:pPr marL="177800" lvl="0" indent="-177800" algn="l"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L’entretien doit avoir lieu dans une salle adaptée (chaises, table ou bureau...) </a:t>
                      </a:r>
                    </a:p>
                    <a:p>
                      <a:pPr marL="177800" lvl="0" indent="-177800" algn="l"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9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durée de l’entretien doit être suffisante et l’organisateur veillera à ne pas être dérangé durant l’entretien par des visites ou des appels téléphoniques. </a:t>
                      </a:r>
                    </a:p>
                  </a:txBody>
                  <a:tcPr marL="41588" marR="41588" marT="0" marB="0" anchor="ctr"/>
                </a:tc>
                <a:extLst>
                  <a:ext uri="{0D108BD9-81ED-4DB2-BD59-A6C34878D82A}">
                    <a16:rowId xmlns:a16="http://schemas.microsoft.com/office/drawing/2014/main" val="421973605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1E899F59-2238-413E-80F3-A74736B3E206}"/>
              </a:ext>
            </a:extLst>
          </p:cNvPr>
          <p:cNvSpPr txBox="1"/>
          <p:nvPr/>
        </p:nvSpPr>
        <p:spPr>
          <a:xfrm>
            <a:off x="140578" y="655650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720"/>
              </a:spcAft>
            </a:pP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Réaliser les entretiens d'évaluation </a:t>
            </a:r>
          </a:p>
        </p:txBody>
      </p:sp>
    </p:spTree>
    <p:extLst>
      <p:ext uri="{BB962C8B-B14F-4D97-AF65-F5344CB8AC3E}">
        <p14:creationId xmlns:p14="http://schemas.microsoft.com/office/powerpoint/2010/main" val="2862442782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140578" y="-14816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60B45A9-7B81-40C6-B5B8-9451C7338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779533"/>
              </p:ext>
            </p:extLst>
          </p:nvPr>
        </p:nvGraphicFramePr>
        <p:xfrm>
          <a:off x="434047" y="1414068"/>
          <a:ext cx="11184467" cy="201384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594557">
                  <a:extLst>
                    <a:ext uri="{9D8B030D-6E8A-4147-A177-3AD203B41FA5}">
                      <a16:colId xmlns:a16="http://schemas.microsoft.com/office/drawing/2014/main" val="4238753634"/>
                    </a:ext>
                  </a:extLst>
                </a:gridCol>
                <a:gridCol w="9589910">
                  <a:extLst>
                    <a:ext uri="{9D8B030D-6E8A-4147-A177-3AD203B41FA5}">
                      <a16:colId xmlns:a16="http://schemas.microsoft.com/office/drawing/2014/main" val="2720375210"/>
                    </a:ext>
                  </a:extLst>
                </a:gridCol>
              </a:tblGrid>
              <a:tr h="2013849"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</a:pPr>
                      <a:r>
                        <a:rPr lang="fr-FR" sz="24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L’entretien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a lieu dans l’entreprise pendant le temps de travail avec maintien du salaire. 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salarié ne peut pas être assisté par un représentant du personnel.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 compte-rendu récapitule l’entretien et doit être soumis au salarié avant archivage. Ce dernier n'est pas obligé de le signer.</a:t>
                      </a:r>
                    </a:p>
                    <a:p>
                      <a:pPr marL="342900" lvl="0" indent="-342900" algn="just"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résultats de l’entretien sont confidentiels, seul le salarié peut en avoir connaissance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1588" marR="41588" marT="0" marB="0" anchor="ctr"/>
                </a:tc>
                <a:extLst>
                  <a:ext uri="{0D108BD9-81ED-4DB2-BD59-A6C34878D82A}">
                    <a16:rowId xmlns:a16="http://schemas.microsoft.com/office/drawing/2014/main" val="421973605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1E899F59-2238-413E-80F3-A74736B3E206}"/>
              </a:ext>
            </a:extLst>
          </p:cNvPr>
          <p:cNvSpPr txBox="1"/>
          <p:nvPr/>
        </p:nvSpPr>
        <p:spPr>
          <a:xfrm>
            <a:off x="140578" y="655650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720"/>
              </a:spcAft>
            </a:pP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Réaliser les entretiens d'évaluation 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9F26F95-F8B4-4683-B09D-9DD3DDA8E6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104156"/>
              </p:ext>
            </p:extLst>
          </p:nvPr>
        </p:nvGraphicFramePr>
        <p:xfrm>
          <a:off x="378792" y="3656303"/>
          <a:ext cx="11239722" cy="237180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602434">
                  <a:extLst>
                    <a:ext uri="{9D8B030D-6E8A-4147-A177-3AD203B41FA5}">
                      <a16:colId xmlns:a16="http://schemas.microsoft.com/office/drawing/2014/main" val="1517002902"/>
                    </a:ext>
                  </a:extLst>
                </a:gridCol>
                <a:gridCol w="9637288">
                  <a:extLst>
                    <a:ext uri="{9D8B030D-6E8A-4147-A177-3AD203B41FA5}">
                      <a16:colId xmlns:a16="http://schemas.microsoft.com/office/drawing/2014/main" val="378703391"/>
                    </a:ext>
                  </a:extLst>
                </a:gridCol>
              </a:tblGrid>
              <a:tr h="237180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Suite d’entretien</a:t>
                      </a:r>
                      <a:endParaRPr lang="fr-FR" sz="2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L'employeur peut proposer, une augmentation de salaire ou une promotion.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ne peut pas utiliser les mauvais résultats d’une évaluation (objectifs non atteints, manque de compétences…) pour licencier, rétrograder le salarié ou baisser sa rémunération sans son accord. </a:t>
                      </a: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Cependant, elles peuvent constituer un élément pouvant justifier un licenciement pour insuffisance professionnelle.</a:t>
                      </a:r>
                      <a:endParaRPr lang="fr-FR" sz="2000" b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2844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36141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140578" y="-14816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4FDF24A-25A6-411E-AC19-9C96D4CDA192}"/>
              </a:ext>
            </a:extLst>
          </p:cNvPr>
          <p:cNvSpPr txBox="1"/>
          <p:nvPr/>
        </p:nvSpPr>
        <p:spPr>
          <a:xfrm>
            <a:off x="200258" y="2436617"/>
            <a:ext cx="11672950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>
              <a:spcBef>
                <a:spcPts val="1800"/>
              </a:spcBef>
            </a:pPr>
            <a:r>
              <a:rPr lang="fr-FR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L'évaluation à 360° </a:t>
            </a:r>
            <a:r>
              <a:rPr lang="fr-FR" sz="2000" b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consiste à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faire évaluer les comportements, aptitudes et compétences d'un collaborateur par son supérieur hiérarchique, ses collègues, ses subordonnés, ses clients internes ou externes, fournisseurs, partenaires... 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ts val="2400"/>
              </a:spcBef>
            </a:pP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Elle peut être réalisée dans deux optiques différentes. </a:t>
            </a:r>
            <a:endParaRPr lang="fr-FR" sz="2200" b="1" dirty="0">
              <a:solidFill>
                <a:srgbClr val="00B0F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fr-FR" sz="20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valuer  le collaborateur</a:t>
            </a:r>
            <a:r>
              <a:rPr lang="fr-FR" sz="20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dans ce cas, l'entreprise la met en place dans une perspective de rémunération, de promotion ou de recrutement. 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des fins d'auto-évaluation</a:t>
            </a:r>
            <a:r>
              <a:rPr lang="fr-FR" sz="20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fr-FR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généralement à la demande du salarié, les résultats de l'évaluation lui sont exclusivement communiqués. Le 360° s'inscrit alors dans une démarche de développement personnel, libre à lui de partager ou non ses résultats avec sa hiérarchie.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1725A96-A3D5-414D-8B3E-0BE0DB22A02C}"/>
              </a:ext>
            </a:extLst>
          </p:cNvPr>
          <p:cNvSpPr txBox="1"/>
          <p:nvPr/>
        </p:nvSpPr>
        <p:spPr>
          <a:xfrm>
            <a:off x="140578" y="655650"/>
            <a:ext cx="609600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spcAft>
                <a:spcPts val="720"/>
              </a:spcAft>
            </a:pPr>
            <a:r>
              <a:rPr lang="fr-FR" sz="2600" b="1" kern="0" spc="-20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Réaliser les entretiens d'évaluation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120E481-304B-D277-6046-756632536CA8}"/>
              </a:ext>
            </a:extLst>
          </p:cNvPr>
          <p:cNvSpPr txBox="1"/>
          <p:nvPr/>
        </p:nvSpPr>
        <p:spPr>
          <a:xfrm>
            <a:off x="2280583" y="1633668"/>
            <a:ext cx="60952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hangingPunct="0">
              <a:spcBef>
                <a:spcPts val="18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</a:rPr>
              <a:t>L’évaluation à 360° ou matricielle</a:t>
            </a:r>
            <a:endParaRPr lang="fr-FR" sz="3600" b="1" dirty="0">
              <a:solidFill>
                <a:srgbClr val="FFFF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026" name="Picture 2" descr="2.53 L'évaluation à 360° : un outil puissant pour développer une plus  grande pertinence managériale">
            <a:extLst>
              <a:ext uri="{FF2B5EF4-FFF2-40B4-BE49-F238E27FC236}">
                <a16:creationId xmlns:a16="http://schemas.microsoft.com/office/drawing/2014/main" id="{F227BC27-9D72-21CE-C25A-0E0F5540E3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5697" y="484800"/>
            <a:ext cx="2377191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0644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154</TotalTime>
  <Words>885</Words>
  <Application>Microsoft Office PowerPoint</Application>
  <PresentationFormat>Grand écran</PresentationFormat>
  <Paragraphs>77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Arial Narrow</vt:lpstr>
      <vt:lpstr>Century Gothic</vt:lpstr>
      <vt:lpstr>Wingdings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24</cp:revision>
  <dcterms:created xsi:type="dcterms:W3CDTF">2014-01-16T23:14:09Z</dcterms:created>
  <dcterms:modified xsi:type="dcterms:W3CDTF">2024-12-06T22:40:28Z</dcterms:modified>
</cp:coreProperties>
</file>