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06/12/2024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06/12/2024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06/12/2024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860C766E-F152-495D-A05D-E6AFC8629648}"/>
              </a:ext>
            </a:extLst>
          </p:cNvPr>
          <p:cNvSpPr txBox="1">
            <a:spLocks/>
          </p:cNvSpPr>
          <p:nvPr/>
        </p:nvSpPr>
        <p:spPr>
          <a:xfrm>
            <a:off x="0" y="0"/>
            <a:ext cx="11792310" cy="533039"/>
          </a:xfrm>
          <a:prstGeom prst="rect">
            <a:avLst/>
          </a:prstGeom>
        </p:spPr>
        <p:txBody>
          <a:bodyPr vert="horz" lIns="91440" tIns="45720" rIns="91440" bIns="45720" rtlCol="0" anchor="b">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cs typeface="Arial" panose="020B0604020202020204" pitchFamily="34" charset="0"/>
              </a:rPr>
              <a:t>Chap. 8. Préparer et mettre en place l’évaluation des salariés</a:t>
            </a:r>
          </a:p>
        </p:txBody>
      </p:sp>
      <p:sp>
        <p:nvSpPr>
          <p:cNvPr id="9" name="ZoneTexte 8">
            <a:extLst>
              <a:ext uri="{FF2B5EF4-FFF2-40B4-BE49-F238E27FC236}">
                <a16:creationId xmlns:a16="http://schemas.microsoft.com/office/drawing/2014/main" id="{E3B57D54-C092-42CB-86E1-7AAE744FE842}"/>
              </a:ext>
            </a:extLst>
          </p:cNvPr>
          <p:cNvSpPr txBox="1"/>
          <p:nvPr/>
        </p:nvSpPr>
        <p:spPr>
          <a:xfrm>
            <a:off x="59822" y="618474"/>
            <a:ext cx="6639999" cy="492443"/>
          </a:xfrm>
          <a:prstGeom prst="rect">
            <a:avLst/>
          </a:prstGeom>
          <a:noFill/>
        </p:spPr>
        <p:txBody>
          <a:bodyPr wrap="square">
            <a:spAutoFit/>
          </a:bodyPr>
          <a:lstStyle/>
          <a:p>
            <a:pPr lvl="0" algn="just">
              <a:spcBef>
                <a:spcPts val="600"/>
              </a:spcBef>
              <a:spcAft>
                <a:spcPts val="720"/>
              </a:spcAft>
            </a:pPr>
            <a:r>
              <a:rPr lang="fr-FR" sz="2600" b="1" kern="0" spc="-20" dirty="0">
                <a:solidFill>
                  <a:srgbClr val="FFFF00"/>
                </a:solidFill>
                <a:effectLst/>
                <a:latin typeface="Arial" panose="020B0604020202020204" pitchFamily="34" charset="0"/>
                <a:cs typeface="Arial" panose="020B0604020202020204" pitchFamily="34" charset="0"/>
              </a:rPr>
              <a:t>2. Réaliser les entretiens professionnels </a:t>
            </a:r>
          </a:p>
        </p:txBody>
      </p:sp>
      <p:graphicFrame>
        <p:nvGraphicFramePr>
          <p:cNvPr id="2" name="Tableau 1">
            <a:extLst>
              <a:ext uri="{FF2B5EF4-FFF2-40B4-BE49-F238E27FC236}">
                <a16:creationId xmlns:a16="http://schemas.microsoft.com/office/drawing/2014/main" id="{CC97E9E2-73E6-2789-7EE0-39AD73160B0E}"/>
              </a:ext>
            </a:extLst>
          </p:cNvPr>
          <p:cNvGraphicFramePr>
            <a:graphicFrameLocks noGrp="1"/>
          </p:cNvGraphicFramePr>
          <p:nvPr>
            <p:extLst>
              <p:ext uri="{D42A27DB-BD31-4B8C-83A1-F6EECF244321}">
                <p14:modId xmlns:p14="http://schemas.microsoft.com/office/powerpoint/2010/main" val="2093665392"/>
              </p:ext>
            </p:extLst>
          </p:nvPr>
        </p:nvGraphicFramePr>
        <p:xfrm>
          <a:off x="584137" y="1368802"/>
          <a:ext cx="11023725" cy="4989835"/>
        </p:xfrm>
        <a:graphic>
          <a:graphicData uri="http://schemas.openxmlformats.org/drawingml/2006/table">
            <a:tbl>
              <a:tblPr firstRow="1" firstCol="1" bandRow="1">
                <a:tableStyleId>{69CF1AB2-1976-4502-BF36-3FF5EA218861}</a:tableStyleId>
              </a:tblPr>
              <a:tblGrid>
                <a:gridCol w="1474943">
                  <a:extLst>
                    <a:ext uri="{9D8B030D-6E8A-4147-A177-3AD203B41FA5}">
                      <a16:colId xmlns:a16="http://schemas.microsoft.com/office/drawing/2014/main" val="1439141340"/>
                    </a:ext>
                  </a:extLst>
                </a:gridCol>
                <a:gridCol w="9548782">
                  <a:extLst>
                    <a:ext uri="{9D8B030D-6E8A-4147-A177-3AD203B41FA5}">
                      <a16:colId xmlns:a16="http://schemas.microsoft.com/office/drawing/2014/main" val="3918455618"/>
                    </a:ext>
                  </a:extLst>
                </a:gridCol>
              </a:tblGrid>
              <a:tr h="884639">
                <a:tc>
                  <a:txBody>
                    <a:bodyPr/>
                    <a:lstStyle/>
                    <a:p>
                      <a:pPr algn="ctr"/>
                      <a:r>
                        <a:rPr lang="fr-FR" sz="1800">
                          <a:effectLst/>
                          <a:latin typeface="Arial" panose="020B0604020202020204" pitchFamily="34" charset="0"/>
                          <a:cs typeface="Arial" panose="020B0604020202020204" pitchFamily="34" charset="0"/>
                        </a:rPr>
                        <a:t>Objectif</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spcBef>
                          <a:spcPts val="0"/>
                        </a:spcBef>
                        <a:spcAft>
                          <a:spcPts val="0"/>
                        </a:spcAft>
                      </a:pPr>
                      <a:r>
                        <a:rPr lang="fr-FR" sz="1800" b="0" dirty="0">
                          <a:effectLst/>
                          <a:latin typeface="Arial" panose="020B0604020202020204" pitchFamily="34" charset="0"/>
                          <a:cs typeface="Arial" panose="020B0604020202020204" pitchFamily="34" charset="0"/>
                        </a:rPr>
                        <a:t>Identifier les attentes et les besoins professionnels du salarié et ses perspectives d’évolution en termes de qualifications et d’emploi. Il peut déboucher sur une évolution du poste ou de carrière, des propositions de formation ou une augmentation de salaire.</a:t>
                      </a:r>
                      <a:endParaRPr lang="fr-FR" sz="1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964432752"/>
                  </a:ext>
                </a:extLst>
              </a:tr>
              <a:tr h="1203166">
                <a:tc>
                  <a:txBody>
                    <a:bodyPr/>
                    <a:lstStyle/>
                    <a:p>
                      <a:pPr algn="ctr"/>
                      <a:r>
                        <a:rPr lang="fr-FR" sz="1800">
                          <a:effectLst/>
                          <a:latin typeface="Arial" panose="020B0604020202020204" pitchFamily="34" charset="0"/>
                          <a:cs typeface="Arial" panose="020B0604020202020204" pitchFamily="34" charset="0"/>
                        </a:rPr>
                        <a:t>Obligations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l">
                        <a:spcBef>
                          <a:spcPts val="300"/>
                        </a:spcBef>
                        <a:spcAft>
                          <a:spcPts val="0"/>
                        </a:spcAft>
                      </a:pPr>
                      <a:r>
                        <a:rPr lang="fr-FR" sz="1800" dirty="0">
                          <a:effectLst/>
                          <a:latin typeface="Arial" panose="020B0604020202020204" pitchFamily="34" charset="0"/>
                          <a:cs typeface="Arial" panose="020B0604020202020204" pitchFamily="34" charset="0"/>
                        </a:rPr>
                        <a:t>Il est obligatoire dans toutes les entreprises.</a:t>
                      </a:r>
                    </a:p>
                    <a:p>
                      <a:pPr marL="342900" lvl="0" indent="-342900" algn="l">
                        <a:spcBef>
                          <a:spcPts val="6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Tous les 2 ans (un accord d’entreprise ou de branche peu prévoir une autre périodicité).</a:t>
                      </a:r>
                    </a:p>
                    <a:p>
                      <a:pPr marL="342900" lvl="0" indent="-342900" algn="just">
                        <a:spcBef>
                          <a:spcPts val="3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Tous les 6 ans, l’entretien doit faire un bilan sur le parcours professionnel du salarié.</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276796402"/>
                  </a:ext>
                </a:extLst>
              </a:tr>
              <a:tr h="1052771">
                <a:tc>
                  <a:txBody>
                    <a:bodyPr/>
                    <a:lstStyle/>
                    <a:p>
                      <a:pPr algn="ctr"/>
                      <a:r>
                        <a:rPr lang="fr-FR" sz="1800">
                          <a:effectLst/>
                          <a:latin typeface="Arial" panose="020B0604020202020204" pitchFamily="34" charset="0"/>
                          <a:cs typeface="Arial" panose="020B0604020202020204" pitchFamily="34" charset="0"/>
                        </a:rPr>
                        <a:t>Salariés concernés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42900" lvl="0" indent="-342900" algn="l">
                        <a:spcBef>
                          <a:spcPts val="6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Les salariés ayant plus de 2 ans d’activité dans l’entreprise. </a:t>
                      </a:r>
                    </a:p>
                    <a:p>
                      <a:pPr marL="342900" lvl="0" indent="-342900" algn="l">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Un salarié qui reprend son travail après une longue période d'inactivité (congé maternité ; parental ; d'adoption ; sabbatique ; arrêt maladie de plus de 6 mois ; mandat syndical ; période de mobilité volontaire sécurisés,</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122292346"/>
                  </a:ext>
                </a:extLst>
              </a:tr>
              <a:tr h="1804750">
                <a:tc>
                  <a:txBody>
                    <a:bodyPr/>
                    <a:lstStyle/>
                    <a:p>
                      <a:pPr algn="ctr"/>
                      <a:r>
                        <a:rPr lang="fr-FR" sz="1800">
                          <a:effectLst/>
                          <a:latin typeface="Arial" panose="020B0604020202020204" pitchFamily="34" charset="0"/>
                          <a:cs typeface="Arial" panose="020B0604020202020204" pitchFamily="34" charset="0"/>
                        </a:rPr>
                        <a:t>Contenu</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l">
                        <a:spcBef>
                          <a:spcPts val="300"/>
                        </a:spcBef>
                        <a:spcAft>
                          <a:spcPts val="0"/>
                        </a:spcAft>
                      </a:pPr>
                      <a:r>
                        <a:rPr lang="fr-FR" sz="1800" dirty="0">
                          <a:effectLst/>
                          <a:latin typeface="Arial" panose="020B0604020202020204" pitchFamily="34" charset="0"/>
                          <a:cs typeface="Arial" panose="020B0604020202020204" pitchFamily="34" charset="0"/>
                        </a:rPr>
                        <a:t>Les points suivants doivent obligatoirement être abordés au cours de l’entretien :</a:t>
                      </a:r>
                    </a:p>
                    <a:p>
                      <a:pPr marL="342900" lvl="0" indent="-342900" algn="l">
                        <a:spcBef>
                          <a:spcPts val="6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l’évolution professionnelle en termes de qualification et d’emploi ;</a:t>
                      </a:r>
                    </a:p>
                    <a:p>
                      <a:pPr marL="342900" lvl="0" indent="-342900" algn="l">
                        <a:spcBef>
                          <a:spcPts val="3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les formations, certifications et la progression salariale ou professionnelle du salarié ;</a:t>
                      </a:r>
                    </a:p>
                    <a:p>
                      <a:pPr marL="342900" lvl="0" indent="-342900" algn="l">
                        <a:spcBef>
                          <a:spcPts val="3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l’évaluation de l’employabilité ;</a:t>
                      </a:r>
                    </a:p>
                    <a:p>
                      <a:pPr marL="342900" lvl="0" indent="-342900" algn="l">
                        <a:spcBef>
                          <a:spcPts val="300"/>
                        </a:spcBef>
                        <a:spcAft>
                          <a:spcPts val="0"/>
                        </a:spcAft>
                        <a:buFont typeface="Arial" panose="020B0604020202020204" pitchFamily="34" charset="0"/>
                        <a:buChar char="-"/>
                      </a:pPr>
                      <a:r>
                        <a:rPr lang="fr-FR" sz="1800" dirty="0">
                          <a:effectLst/>
                          <a:latin typeface="Arial" panose="020B0604020202020204" pitchFamily="34" charset="0"/>
                          <a:cs typeface="Arial" panose="020B0604020202020204" pitchFamily="34" charset="0"/>
                        </a:rPr>
                        <a:t>la réflexion sur l’avenir du salarié, le poste occupé et son projet professionnel.</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51549492"/>
                  </a:ext>
                </a:extLst>
              </a:tr>
            </a:tbl>
          </a:graphicData>
        </a:graphic>
      </p:graphicFrame>
    </p:spTree>
    <p:extLst>
      <p:ext uri="{BB962C8B-B14F-4D97-AF65-F5344CB8AC3E}">
        <p14:creationId xmlns:p14="http://schemas.microsoft.com/office/powerpoint/2010/main" val="4011906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860C766E-F152-495D-A05D-E6AFC8629648}"/>
              </a:ext>
            </a:extLst>
          </p:cNvPr>
          <p:cNvSpPr txBox="1">
            <a:spLocks/>
          </p:cNvSpPr>
          <p:nvPr/>
        </p:nvSpPr>
        <p:spPr>
          <a:xfrm>
            <a:off x="0" y="0"/>
            <a:ext cx="11792310" cy="651932"/>
          </a:xfrm>
          <a:prstGeom prst="rect">
            <a:avLst/>
          </a:prstGeom>
        </p:spPr>
        <p:txBody>
          <a:bodyPr vert="horz" lIns="91440" tIns="45720" rIns="91440" bIns="45720" rtlCol="0" anchor="b">
            <a:no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800" b="1" dirty="0">
                <a:latin typeface="Arial" panose="020B0604020202020204" pitchFamily="34" charset="0"/>
                <a:cs typeface="Arial" panose="020B0604020202020204" pitchFamily="34" charset="0"/>
              </a:rPr>
              <a:t>Chap. 8. Préparer et mettre en place l’évaluation des salariés</a:t>
            </a:r>
          </a:p>
        </p:txBody>
      </p:sp>
      <p:graphicFrame>
        <p:nvGraphicFramePr>
          <p:cNvPr id="2" name="Tableau 1">
            <a:extLst>
              <a:ext uri="{FF2B5EF4-FFF2-40B4-BE49-F238E27FC236}">
                <a16:creationId xmlns:a16="http://schemas.microsoft.com/office/drawing/2014/main" id="{CAFED848-35EA-68AA-66D9-D085F2C2B97B}"/>
              </a:ext>
            </a:extLst>
          </p:cNvPr>
          <p:cNvGraphicFramePr>
            <a:graphicFrameLocks noGrp="1"/>
          </p:cNvGraphicFramePr>
          <p:nvPr>
            <p:extLst>
              <p:ext uri="{D42A27DB-BD31-4B8C-83A1-F6EECF244321}">
                <p14:modId xmlns:p14="http://schemas.microsoft.com/office/powerpoint/2010/main" val="3021643271"/>
              </p:ext>
            </p:extLst>
          </p:nvPr>
        </p:nvGraphicFramePr>
        <p:xfrm>
          <a:off x="697718" y="1911140"/>
          <a:ext cx="11042138" cy="3646314"/>
        </p:xfrm>
        <a:graphic>
          <a:graphicData uri="http://schemas.openxmlformats.org/drawingml/2006/table">
            <a:tbl>
              <a:tblPr firstRow="1" firstCol="1" bandRow="1">
                <a:tableStyleId>{69CF1AB2-1976-4502-BF36-3FF5EA218861}</a:tableStyleId>
              </a:tblPr>
              <a:tblGrid>
                <a:gridCol w="1627167">
                  <a:extLst>
                    <a:ext uri="{9D8B030D-6E8A-4147-A177-3AD203B41FA5}">
                      <a16:colId xmlns:a16="http://schemas.microsoft.com/office/drawing/2014/main" val="3057917495"/>
                    </a:ext>
                  </a:extLst>
                </a:gridCol>
                <a:gridCol w="9414971">
                  <a:extLst>
                    <a:ext uri="{9D8B030D-6E8A-4147-A177-3AD203B41FA5}">
                      <a16:colId xmlns:a16="http://schemas.microsoft.com/office/drawing/2014/main" val="1058320107"/>
                    </a:ext>
                  </a:extLst>
                </a:gridCol>
              </a:tblGrid>
              <a:tr h="2465846">
                <a:tc>
                  <a:txBody>
                    <a:bodyPr/>
                    <a:lstStyle/>
                    <a:p>
                      <a:pPr algn="ctr"/>
                      <a:r>
                        <a:rPr lang="fr-FR" sz="1800" dirty="0">
                          <a:effectLst/>
                          <a:latin typeface="Arial" panose="020B0604020202020204" pitchFamily="34" charset="0"/>
                          <a:cs typeface="Arial" panose="020B0604020202020204" pitchFamily="34" charset="0"/>
                        </a:rPr>
                        <a:t>Organisation</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342900" lvl="0" indent="-342900" algn="l">
                        <a:spcBef>
                          <a:spcPts val="300"/>
                        </a:spcBef>
                        <a:spcAft>
                          <a:spcPts val="300"/>
                        </a:spcAft>
                        <a:buFont typeface="Arial" panose="020B0604020202020204" pitchFamily="34" charset="0"/>
                        <a:buChar char="-"/>
                      </a:pPr>
                      <a:r>
                        <a:rPr lang="fr-FR" sz="1800" b="0" dirty="0">
                          <a:effectLst/>
                          <a:latin typeface="Arial" panose="020B0604020202020204" pitchFamily="34" charset="0"/>
                          <a:cs typeface="Arial" panose="020B0604020202020204" pitchFamily="34" charset="0"/>
                        </a:rPr>
                        <a:t>L’entretien est à l’initiative de l’employeur. </a:t>
                      </a:r>
                    </a:p>
                    <a:p>
                      <a:pPr marL="342900" lvl="0" indent="-342900" algn="l">
                        <a:spcBef>
                          <a:spcPts val="300"/>
                        </a:spcBef>
                        <a:spcAft>
                          <a:spcPts val="300"/>
                        </a:spcAft>
                        <a:buFont typeface="Arial" panose="020B0604020202020204" pitchFamily="34" charset="0"/>
                        <a:buChar char="-"/>
                      </a:pPr>
                      <a:r>
                        <a:rPr lang="fr-FR" sz="1800" b="0" dirty="0">
                          <a:effectLst/>
                          <a:latin typeface="Arial" panose="020B0604020202020204" pitchFamily="34" charset="0"/>
                          <a:cs typeface="Arial" panose="020B0604020202020204" pitchFamily="34" charset="0"/>
                        </a:rPr>
                        <a:t>Il est assuré par le supérieur hiérarchique.</a:t>
                      </a:r>
                    </a:p>
                    <a:p>
                      <a:pPr marL="342900" lvl="0" indent="-342900" algn="l">
                        <a:spcAft>
                          <a:spcPts val="300"/>
                        </a:spcAft>
                        <a:buFont typeface="Arial" panose="020B0604020202020204" pitchFamily="34" charset="0"/>
                        <a:buChar char="-"/>
                      </a:pPr>
                      <a:r>
                        <a:rPr lang="fr-FR" sz="1800" b="0" dirty="0">
                          <a:effectLst/>
                          <a:latin typeface="Arial" panose="020B0604020202020204" pitchFamily="34" charset="0"/>
                          <a:cs typeface="Arial" panose="020B0604020202020204" pitchFamily="34" charset="0"/>
                        </a:rPr>
                        <a:t>Il se déroule dans l’entreprise pendant le temps de travail et il est rémunéré.</a:t>
                      </a:r>
                    </a:p>
                    <a:p>
                      <a:pPr marL="342900" lvl="0" indent="-342900" algn="l">
                        <a:spcAft>
                          <a:spcPts val="300"/>
                        </a:spcAft>
                        <a:buFont typeface="Arial" panose="020B0604020202020204" pitchFamily="34" charset="0"/>
                        <a:buChar char="-"/>
                      </a:pPr>
                      <a:r>
                        <a:rPr lang="fr-FR" sz="1800" b="0" dirty="0">
                          <a:effectLst/>
                          <a:latin typeface="Arial" panose="020B0604020202020204" pitchFamily="34" charset="0"/>
                          <a:cs typeface="Arial" panose="020B0604020202020204" pitchFamily="34" charset="0"/>
                        </a:rPr>
                        <a:t>L’employeur informe le salarié en amont de la possibilité de recourir aux services de conseil en évolution professionnelle (CEP), gratuits, qui peuvent aider le salarié à préparer l’entretien.</a:t>
                      </a:r>
                    </a:p>
                    <a:p>
                      <a:pPr marL="342900" lvl="0" indent="-342900" algn="l">
                        <a:spcAft>
                          <a:spcPts val="300"/>
                        </a:spcAft>
                        <a:buFont typeface="Arial" panose="020B0604020202020204" pitchFamily="34" charset="0"/>
                        <a:buChar char="-"/>
                      </a:pPr>
                      <a:r>
                        <a:rPr lang="fr-FR" sz="1800" b="0" dirty="0">
                          <a:effectLst/>
                          <a:latin typeface="Arial" panose="020B0604020202020204" pitchFamily="34" charset="0"/>
                          <a:cs typeface="Arial" panose="020B0604020202020204" pitchFamily="34" charset="0"/>
                        </a:rPr>
                        <a:t>L’entretien donne lieu à la rédaction d’un compte rendu écrit remis au salarié.</a:t>
                      </a:r>
                      <a:endParaRPr lang="fr-FR" sz="1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196808131"/>
                  </a:ext>
                </a:extLst>
              </a:tr>
              <a:tr h="1180468">
                <a:tc>
                  <a:txBody>
                    <a:bodyPr/>
                    <a:lstStyle/>
                    <a:p>
                      <a:pPr algn="ctr"/>
                      <a:r>
                        <a:rPr lang="fr-FR" sz="1800">
                          <a:effectLst/>
                          <a:latin typeface="Arial" panose="020B0604020202020204" pitchFamily="34" charset="0"/>
                          <a:cs typeface="Arial" panose="020B0604020202020204" pitchFamily="34" charset="0"/>
                        </a:rPr>
                        <a:t>Sanctions</a:t>
                      </a:r>
                      <a:endParaRPr lang="fr-FR"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l">
                        <a:spcBef>
                          <a:spcPts val="300"/>
                        </a:spcBef>
                        <a:spcAft>
                          <a:spcPts val="300"/>
                        </a:spcAft>
                      </a:pPr>
                      <a:r>
                        <a:rPr lang="fr-FR" sz="1800" dirty="0">
                          <a:effectLst/>
                          <a:latin typeface="Arial" panose="020B0604020202020204" pitchFamily="34" charset="0"/>
                          <a:cs typeface="Arial" panose="020B0604020202020204" pitchFamily="34" charset="0"/>
                        </a:rPr>
                        <a:t>Si le salarié n’a eu ni entretien au cours des six dernières années, ni formation non obligatoire, l’employeur doit abonder le compte personnel de formation d’un montant de 3 000 € pour un salarié à temps complet ou à temps partiel.</a:t>
                      </a:r>
                      <a:endParaRPr lang="fr-FR"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32065850"/>
                  </a:ext>
                </a:extLst>
              </a:tr>
            </a:tbl>
          </a:graphicData>
        </a:graphic>
      </p:graphicFrame>
      <p:sp>
        <p:nvSpPr>
          <p:cNvPr id="4" name="ZoneTexte 3">
            <a:extLst>
              <a:ext uri="{FF2B5EF4-FFF2-40B4-BE49-F238E27FC236}">
                <a16:creationId xmlns:a16="http://schemas.microsoft.com/office/drawing/2014/main" id="{FBB83971-609C-58F4-79F9-E08C3051CB11}"/>
              </a:ext>
            </a:extLst>
          </p:cNvPr>
          <p:cNvSpPr txBox="1"/>
          <p:nvPr/>
        </p:nvSpPr>
        <p:spPr>
          <a:xfrm>
            <a:off x="59822" y="618474"/>
            <a:ext cx="6639999" cy="492443"/>
          </a:xfrm>
          <a:prstGeom prst="rect">
            <a:avLst/>
          </a:prstGeom>
          <a:noFill/>
        </p:spPr>
        <p:txBody>
          <a:bodyPr wrap="square">
            <a:spAutoFit/>
          </a:bodyPr>
          <a:lstStyle/>
          <a:p>
            <a:pPr lvl="0" algn="just">
              <a:spcBef>
                <a:spcPts val="600"/>
              </a:spcBef>
              <a:spcAft>
                <a:spcPts val="720"/>
              </a:spcAft>
            </a:pPr>
            <a:r>
              <a:rPr lang="fr-FR" sz="2600" b="1" kern="0" spc="-20" dirty="0">
                <a:solidFill>
                  <a:srgbClr val="FFFF00"/>
                </a:solidFill>
                <a:effectLst/>
                <a:latin typeface="Arial" panose="020B0604020202020204" pitchFamily="34" charset="0"/>
                <a:cs typeface="Arial" panose="020B0604020202020204" pitchFamily="34" charset="0"/>
              </a:rPr>
              <a:t>2. Réaliser les entretiens professionnels </a:t>
            </a:r>
          </a:p>
        </p:txBody>
      </p:sp>
    </p:spTree>
    <p:extLst>
      <p:ext uri="{BB962C8B-B14F-4D97-AF65-F5344CB8AC3E}">
        <p14:creationId xmlns:p14="http://schemas.microsoft.com/office/powerpoint/2010/main" val="41951261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98</TotalTime>
  <Words>349</Words>
  <Application>Microsoft Office PowerPoint</Application>
  <PresentationFormat>Grand écran</PresentationFormat>
  <Paragraphs>27</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Century Gothic</vt:lpstr>
      <vt:lpstr>Wingdings 3</vt:lpstr>
      <vt:lpstr>Ion</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22</cp:revision>
  <dcterms:created xsi:type="dcterms:W3CDTF">2014-01-16T23:14:09Z</dcterms:created>
  <dcterms:modified xsi:type="dcterms:W3CDTF">2024-12-06T19:44:35Z</dcterms:modified>
</cp:coreProperties>
</file>