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6" r:id="rId2"/>
    <p:sldId id="259" r:id="rId3"/>
    <p:sldId id="267" r:id="rId4"/>
    <p:sldId id="265" r:id="rId5"/>
    <p:sldId id="264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20/11/2024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D46077-971F-C02E-5E79-28B491370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BACCE-EDB2-5DC9-49E5-61E4C54F5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792310" cy="651932"/>
          </a:xfrm>
        </p:spPr>
        <p:txBody>
          <a:bodyPr>
            <a:normAutofit/>
          </a:bodyPr>
          <a:lstStyle/>
          <a:p>
            <a:r>
              <a:rPr lang="fr-FR" sz="2800" b="1" dirty="0"/>
              <a:t>Chapitre 7. Préparer et suivre les actions de formation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4A1A88E-BF63-7E93-0E2B-931A26ED79EB}"/>
              </a:ext>
            </a:extLst>
          </p:cNvPr>
          <p:cNvSpPr txBox="1">
            <a:spLocks/>
          </p:cNvSpPr>
          <p:nvPr/>
        </p:nvSpPr>
        <p:spPr>
          <a:xfrm>
            <a:off x="60383" y="651932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</a:rPr>
              <a:t>4. Choisir un organisme et une formation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C7E3436-45F8-33A3-688D-3B8A520B4C75}"/>
              </a:ext>
            </a:extLst>
          </p:cNvPr>
          <p:cNvSpPr txBox="1"/>
          <p:nvPr/>
        </p:nvSpPr>
        <p:spPr>
          <a:xfrm>
            <a:off x="867833" y="1782395"/>
            <a:ext cx="10198100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existe de nombreux organismes de formation parmi lesquels le responsable RH doit choisir l’organisme le plus adapté aux formations demandées. 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choix peut être compliqué car 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qualité, 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tarifs, 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modalités d’organisation des formations sont variables, </a:t>
            </a:r>
          </a:p>
          <a:p>
            <a:pPr marL="342900" indent="-342900" algn="just"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certains organismes sont spécialisés dans certains secteurs d'activité.</a:t>
            </a:r>
          </a:p>
        </p:txBody>
      </p:sp>
    </p:spTree>
    <p:extLst>
      <p:ext uri="{BB962C8B-B14F-4D97-AF65-F5344CB8AC3E}">
        <p14:creationId xmlns:p14="http://schemas.microsoft.com/office/powerpoint/2010/main" val="35967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792310" cy="651932"/>
          </a:xfrm>
        </p:spPr>
        <p:txBody>
          <a:bodyPr>
            <a:normAutofit/>
          </a:bodyPr>
          <a:lstStyle/>
          <a:p>
            <a:r>
              <a:rPr lang="fr-FR" sz="2800" b="1" dirty="0"/>
              <a:t>Chapitre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0383" y="651932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</a:rPr>
              <a:t>4. Choisir un organisme et une formation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F7B0B66-CA70-7B25-645F-0B17D966EECD}"/>
              </a:ext>
            </a:extLst>
          </p:cNvPr>
          <p:cNvSpPr txBox="1"/>
          <p:nvPr/>
        </p:nvSpPr>
        <p:spPr>
          <a:xfrm>
            <a:off x="356838" y="2792987"/>
            <a:ext cx="1122256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Depuis le 1ᵉʳ janvier 2022 les organismes de formation professionnelle doivent obtenir la certification 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Qualiopi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accéder aux financements publics ou mutualisés. 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certification, atteste de la qualité des prestations proposées.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certification est accordée par un organisme certificateur accrédité par le Comité français d'accréditation (Cofrac) ou une instance de labellisation reconnue par France Compétences.</a:t>
            </a:r>
          </a:p>
        </p:txBody>
      </p:sp>
      <p:pic>
        <p:nvPicPr>
          <p:cNvPr id="9" name="Image 8" descr="Une image contenant Police, texte, logo, Graphique&#10;&#10;Description générée automatiquement">
            <a:extLst>
              <a:ext uri="{FF2B5EF4-FFF2-40B4-BE49-F238E27FC236}">
                <a16:creationId xmlns:a16="http://schemas.microsoft.com/office/drawing/2014/main" id="{5DE39044-3171-6823-7815-5D557678F9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051" y="1408642"/>
            <a:ext cx="3054724" cy="120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3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78FD1-ACEA-5F65-2B95-626672CF8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FC8619-E101-3003-392C-43DA9B3D6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14300"/>
            <a:ext cx="11792310" cy="651932"/>
          </a:xfrm>
        </p:spPr>
        <p:txBody>
          <a:bodyPr>
            <a:normAutofit/>
          </a:bodyPr>
          <a:lstStyle/>
          <a:p>
            <a:r>
              <a:rPr lang="fr-FR" sz="2800" b="1" dirty="0"/>
              <a:t>Chapitre 7. Préparer et suivre les actions de formation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A1F250E-7111-AC97-8A28-2F54B6049D8C}"/>
              </a:ext>
            </a:extLst>
          </p:cNvPr>
          <p:cNvSpPr txBox="1">
            <a:spLocks/>
          </p:cNvSpPr>
          <p:nvPr/>
        </p:nvSpPr>
        <p:spPr>
          <a:xfrm>
            <a:off x="47683" y="359832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</a:rPr>
              <a:t>4. Choisir un organisme et une formation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20CFB3B-E7B8-0914-7E89-E9E93B63C3FE}"/>
              </a:ext>
            </a:extLst>
          </p:cNvPr>
          <p:cNvSpPr txBox="1"/>
          <p:nvPr/>
        </p:nvSpPr>
        <p:spPr>
          <a:xfrm>
            <a:off x="198966" y="1706796"/>
            <a:ext cx="10138833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certifications suivantes sont également possibles :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NF Service Formation Professionnelle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délivré par AFNOR Certification, ce label atteste de la qualité des services de formation selon des normes précises. </a:t>
            </a:r>
          </a:p>
          <a:p>
            <a:pPr marL="342900" lvl="0" indent="-342900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Label OPQF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attribué par l'Office Professionnel de Qualification des Organismes de Formation, il reconnaît le professionnalisme des organismes de formation.</a:t>
            </a:r>
          </a:p>
          <a:p>
            <a:pPr marL="342900" lvl="0" indent="-342900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 9001 :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reconnue à l'échelle internationale elle établit des exigences pour un système de management de qualité dans le domaine de la formation.</a:t>
            </a:r>
          </a:p>
        </p:txBody>
      </p:sp>
      <p:pic>
        <p:nvPicPr>
          <p:cNvPr id="1026" name="Picture 2" descr="CERTI F 1333 Certificat NF Service QR Code">
            <a:extLst>
              <a:ext uri="{FF2B5EF4-FFF2-40B4-BE49-F238E27FC236}">
                <a16:creationId xmlns:a16="http://schemas.microsoft.com/office/drawing/2014/main" id="{4922C956-5081-F190-1025-B2C45C8AA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733" y="2125072"/>
            <a:ext cx="1134009" cy="114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FP ATLANTIQUE - IFP Atlantique">
            <a:extLst>
              <a:ext uri="{FF2B5EF4-FFF2-40B4-BE49-F238E27FC236}">
                <a16:creationId xmlns:a16="http://schemas.microsoft.com/office/drawing/2014/main" id="{26CA95BA-2C66-151A-7AD5-BA5C8B25F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9717" y="3663861"/>
            <a:ext cx="1899312" cy="88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SO 9001 Revised in 2015: What Does It Mean for Manufacturers?">
            <a:extLst>
              <a:ext uri="{FF2B5EF4-FFF2-40B4-BE49-F238E27FC236}">
                <a16:creationId xmlns:a16="http://schemas.microsoft.com/office/drawing/2014/main" id="{275D0E09-16CB-3A71-76B5-C7EBDFD92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289" y="4904170"/>
            <a:ext cx="1164167" cy="117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98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A7518-27C3-8A63-2470-D7C553AB2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2AAA9F-C039-F81C-A608-515367347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792310" cy="651932"/>
          </a:xfrm>
        </p:spPr>
        <p:txBody>
          <a:bodyPr>
            <a:normAutofit/>
          </a:bodyPr>
          <a:lstStyle/>
          <a:p>
            <a:r>
              <a:rPr lang="fr-FR" sz="2800" b="1" dirty="0"/>
              <a:t>Chapitre 7. Préparer et suivre les actions de formation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648E27EE-8C58-D7FE-2FDE-52E42BC3859C}"/>
              </a:ext>
            </a:extLst>
          </p:cNvPr>
          <p:cNvSpPr txBox="1">
            <a:spLocks/>
          </p:cNvSpPr>
          <p:nvPr/>
        </p:nvSpPr>
        <p:spPr>
          <a:xfrm>
            <a:off x="60383" y="651932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</a:rPr>
              <a:t>4. Choisir un organisme et une formation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2C7F151-EBF2-4B32-E476-9C62F5DF4938}"/>
              </a:ext>
            </a:extLst>
          </p:cNvPr>
          <p:cNvSpPr txBox="1"/>
          <p:nvPr/>
        </p:nvSpPr>
        <p:spPr>
          <a:xfrm>
            <a:off x="423334" y="1888067"/>
            <a:ext cx="11099799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un secteur qui a connu de nombreux abus, les certifications garantissent la qualité des formations dispensées et renforcent la confiance des bénéficiaires et des financeurs dans les prestations proposées.</a:t>
            </a:r>
          </a:p>
          <a:p>
            <a:pPr algn="just">
              <a:spcBef>
                <a:spcPts val="30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certaines entreprises, la mise à jour des connaissances s’effectue de plus en plus avec des 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MOOC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(massive open online course, cours en ligne) ou sous forme de jeux sérieux (</a:t>
            </a:r>
            <a:r>
              <a:rPr lang="fr-F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serious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3880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" y="0"/>
            <a:ext cx="11792310" cy="500332"/>
          </a:xfrm>
        </p:spPr>
        <p:txBody>
          <a:bodyPr>
            <a:noAutofit/>
          </a:bodyPr>
          <a:lstStyle/>
          <a:p>
            <a:r>
              <a:rPr lang="fr-FR" sz="2800" b="1" dirty="0"/>
              <a:t>Chapitre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00332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</a:rPr>
              <a:t>4. Choisir un organisme et une formation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667861"/>
              </p:ext>
            </p:extLst>
          </p:nvPr>
        </p:nvGraphicFramePr>
        <p:xfrm>
          <a:off x="534836" y="1475117"/>
          <a:ext cx="11257472" cy="4594082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1811549">
                  <a:extLst>
                    <a:ext uri="{9D8B030D-6E8A-4147-A177-3AD203B41FA5}">
                      <a16:colId xmlns:a16="http://schemas.microsoft.com/office/drawing/2014/main" val="2373954968"/>
                    </a:ext>
                  </a:extLst>
                </a:gridCol>
                <a:gridCol w="9445923">
                  <a:extLst>
                    <a:ext uri="{9D8B030D-6E8A-4147-A177-3AD203B41FA5}">
                      <a16:colId xmlns:a16="http://schemas.microsoft.com/office/drawing/2014/main" val="958610636"/>
                    </a:ext>
                  </a:extLst>
                </a:gridCol>
              </a:tblGrid>
              <a:tr h="27631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Certification</a:t>
                      </a:r>
                      <a:endParaRPr lang="fr-FR" sz="2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tc>
                  <a:txBody>
                    <a:bodyPr/>
                    <a:lstStyle/>
                    <a:p>
                      <a:r>
                        <a:rPr lang="fr-FR" sz="2000" b="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 certifications, Qualiopi, NF service formation professionnelle, label OPQF ou ISO 9001 sont un gage de qualité qui garantit les caractéristiques suivantes :</a:t>
                      </a:r>
                    </a:p>
                    <a:p>
                      <a:pPr marL="342900" lvl="0" indent="-3429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de la réglementation ;</a:t>
                      </a:r>
                    </a:p>
                    <a:p>
                      <a:pPr marL="342900" lvl="0" indent="-3429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adéquation des compétences et des moyens aux actions de formation ;</a:t>
                      </a:r>
                    </a:p>
                    <a:p>
                      <a:pPr marL="342900" lvl="0" indent="-3429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satisfaction des clients ;</a:t>
                      </a:r>
                    </a:p>
                    <a:p>
                      <a:pPr marL="342900" lvl="0" indent="-3429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pérennité financière ;</a:t>
                      </a:r>
                    </a:p>
                    <a:p>
                      <a:pPr marL="342900" lvl="0" indent="-342900" algn="l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du code de déontologie, du code de conduite professionnelle et du règlement intérieur.</a:t>
                      </a:r>
                      <a:endParaRPr lang="fr-FR" sz="20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/>
                </a:tc>
                <a:extLst>
                  <a:ext uri="{0D108BD9-81ED-4DB2-BD59-A6C34878D82A}">
                    <a16:rowId xmlns:a16="http://schemas.microsoft.com/office/drawing/2014/main" val="385985952"/>
                  </a:ext>
                </a:extLst>
              </a:tr>
              <a:tr h="1830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Notoriété</a:t>
                      </a:r>
                      <a:endParaRPr lang="fr-FR" sz="2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nombreux organismes cherchent à s’approprier une part de la manne financière que constitue la formation professionnelle.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Dans ce contexte, il est intéressant d’écouter et d’interroger les entreprises qui ont recours aux entreprises de formation. Leurs expériences, avis et conseils peuvent être utiles.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extLst>
                  <a:ext uri="{0D108BD9-81ED-4DB2-BD59-A6C34878D82A}">
                    <a16:rowId xmlns:a16="http://schemas.microsoft.com/office/drawing/2014/main" val="1459583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768522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0484"/>
            <a:ext cx="11792310" cy="651932"/>
          </a:xfrm>
        </p:spPr>
        <p:txBody>
          <a:bodyPr>
            <a:normAutofit/>
          </a:bodyPr>
          <a:lstStyle/>
          <a:p>
            <a:r>
              <a:rPr lang="fr-FR" sz="3100" b="1" dirty="0"/>
              <a:t>Chapitre 7. </a:t>
            </a:r>
            <a:r>
              <a:rPr lang="fr-FR" sz="2800" b="1" dirty="0"/>
              <a:t>Préparer et suivre les actions de formation</a:t>
            </a:r>
            <a:endParaRPr lang="fr-FR" sz="3100" b="1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66241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solidFill>
                  <a:srgbClr val="FFFF00"/>
                </a:solidFill>
              </a:rPr>
              <a:t>4. Choisir un organisme et une formation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014307"/>
              </p:ext>
            </p:extLst>
          </p:nvPr>
        </p:nvGraphicFramePr>
        <p:xfrm>
          <a:off x="414068" y="1720936"/>
          <a:ext cx="11378241" cy="4307170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1737461">
                  <a:extLst>
                    <a:ext uri="{9D8B030D-6E8A-4147-A177-3AD203B41FA5}">
                      <a16:colId xmlns:a16="http://schemas.microsoft.com/office/drawing/2014/main" val="2373954968"/>
                    </a:ext>
                  </a:extLst>
                </a:gridCol>
                <a:gridCol w="9640780">
                  <a:extLst>
                    <a:ext uri="{9D8B030D-6E8A-4147-A177-3AD203B41FA5}">
                      <a16:colId xmlns:a16="http://schemas.microsoft.com/office/drawing/2014/main" val="958610636"/>
                    </a:ext>
                  </a:extLst>
                </a:gridCol>
              </a:tblGrid>
              <a:tr h="208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Expertise et pédagogie des formateurs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L’expertise du formateur est indispensable à la réussite d’une formation. 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 en suivant le programme de la formation, l’intervenant doit transmettre son expérience, tout en s’adaptant aux attentes des participants. 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Attention : Le formateur doit être au service du besoin de formation et pas l’inverse.</a:t>
                      </a:r>
                      <a:endParaRPr lang="fr-FR" sz="20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extLst>
                  <a:ext uri="{0D108BD9-81ED-4DB2-BD59-A6C34878D82A}">
                    <a16:rowId xmlns:a16="http://schemas.microsoft.com/office/drawing/2014/main" val="394550817"/>
                  </a:ext>
                </a:extLst>
              </a:tr>
              <a:tr h="2221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Suivi de la formation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programme de la formation doit être connu avant la formation. 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la remise de la convocation à la réception de l’attestation de formation, chaque étape doit être clairement identifiée. 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Certains organismes proposent des accès distants pour consolider les acquis. Un « plus » parfois appréciable.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extLst>
                  <a:ext uri="{0D108BD9-81ED-4DB2-BD59-A6C34878D82A}">
                    <a16:rowId xmlns:a16="http://schemas.microsoft.com/office/drawing/2014/main" val="420993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05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-12904"/>
            <a:ext cx="11792310" cy="651932"/>
          </a:xfrm>
        </p:spPr>
        <p:txBody>
          <a:bodyPr>
            <a:normAutofit/>
          </a:bodyPr>
          <a:lstStyle/>
          <a:p>
            <a:r>
              <a:rPr lang="fr-FR" sz="2800" b="1" dirty="0"/>
              <a:t>Chapitre 7. Préparer et suivre les actions de formation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1" y="639028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solidFill>
                  <a:srgbClr val="FFFF00"/>
                </a:solidFill>
              </a:rPr>
              <a:t>4. Choisir un organisme et une formation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773887"/>
              </p:ext>
            </p:extLst>
          </p:nvPr>
        </p:nvGraphicFramePr>
        <p:xfrm>
          <a:off x="526213" y="1608794"/>
          <a:ext cx="11266096" cy="4058761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1552753">
                  <a:extLst>
                    <a:ext uri="{9D8B030D-6E8A-4147-A177-3AD203B41FA5}">
                      <a16:colId xmlns:a16="http://schemas.microsoft.com/office/drawing/2014/main" val="2373954968"/>
                    </a:ext>
                  </a:extLst>
                </a:gridCol>
                <a:gridCol w="9713343">
                  <a:extLst>
                    <a:ext uri="{9D8B030D-6E8A-4147-A177-3AD203B41FA5}">
                      <a16:colId xmlns:a16="http://schemas.microsoft.com/office/drawing/2014/main" val="958610636"/>
                    </a:ext>
                  </a:extLst>
                </a:gridCol>
              </a:tblGrid>
              <a:tr h="2062693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49263" algn="l"/>
                        </a:tabLs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Taille des groupes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des formations en langues, les groupes doivent être inférieurs à 6 stagiaires.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les autres formations, les groupes ne doivent pas dépasser 10 à 12 personnes.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Évitez les formations inter-entreprises qui privilégient les contenus généralistes et privilégiez les formations personnalisées qui répondent mieux aux attentes des salariés.</a:t>
                      </a:r>
                      <a:endParaRPr lang="fr-FR" sz="20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extLst>
                  <a:ext uri="{0D108BD9-81ED-4DB2-BD59-A6C34878D82A}">
                    <a16:rowId xmlns:a16="http://schemas.microsoft.com/office/drawing/2014/main" val="1255965845"/>
                  </a:ext>
                </a:extLst>
              </a:tr>
              <a:tr h="1996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Locaux, moyens, localisation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N’hésitez pas à visiter les locaux et à vérifier les moyens disponibles et les matériels mis à disposition. </a:t>
                      </a:r>
                    </a:p>
                    <a:p>
                      <a:pPr marL="342900" indent="-342900" algn="l">
                        <a:spcBef>
                          <a:spcPts val="1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négligez pas la situation géographique, les transports et parkings, les hôtels et restaurants Ces informations sont à transmettre aux collaborateurs, ce qui leur donne le sentiment d’être reconnus.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extLst>
                  <a:ext uri="{0D108BD9-81ED-4DB2-BD59-A6C34878D82A}">
                    <a16:rowId xmlns:a16="http://schemas.microsoft.com/office/drawing/2014/main" val="3567896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3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76202"/>
            <a:ext cx="11792310" cy="651932"/>
          </a:xfrm>
        </p:spPr>
        <p:txBody>
          <a:bodyPr>
            <a:normAutofit/>
          </a:bodyPr>
          <a:lstStyle/>
          <a:p>
            <a:r>
              <a:rPr lang="fr-FR" sz="2800" b="1" dirty="0"/>
              <a:t>Chapitre 7. </a:t>
            </a:r>
            <a:r>
              <a:rPr lang="fr-FR" sz="2800" b="1"/>
              <a:t>Préparer et suivre les actions de formation</a:t>
            </a:r>
            <a:endParaRPr lang="fr-FR" sz="2800" b="1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728134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solidFill>
                  <a:srgbClr val="FFFF00"/>
                </a:solidFill>
              </a:rPr>
              <a:t>4. Choisir un organisme et une formation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178885"/>
              </p:ext>
            </p:extLst>
          </p:nvPr>
        </p:nvGraphicFramePr>
        <p:xfrm>
          <a:off x="621511" y="1380066"/>
          <a:ext cx="11050437" cy="4407724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1529839">
                  <a:extLst>
                    <a:ext uri="{9D8B030D-6E8A-4147-A177-3AD203B41FA5}">
                      <a16:colId xmlns:a16="http://schemas.microsoft.com/office/drawing/2014/main" val="2373954968"/>
                    </a:ext>
                  </a:extLst>
                </a:gridCol>
                <a:gridCol w="9520598">
                  <a:extLst>
                    <a:ext uri="{9D8B030D-6E8A-4147-A177-3AD203B41FA5}">
                      <a16:colId xmlns:a16="http://schemas.microsoft.com/office/drawing/2014/main" val="958610636"/>
                    </a:ext>
                  </a:extLst>
                </a:gridCol>
              </a:tblGrid>
              <a:tr h="1891839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49263" algn="l"/>
                        </a:tabLs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de la formation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 de choisir, comparez les devis.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Contrôlez les frais et les coûts des supports pédagogiques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Vérifiez que le devis inclut tous les frais possibles. </a:t>
                      </a:r>
                    </a:p>
                    <a:p>
                      <a:pPr marL="34290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Étudiez les conditions d’annulation en cas de nombre de participant trop réduit. Privilégiez les organismes qui garantissent les formations.</a:t>
                      </a:r>
                      <a:endParaRPr lang="fr-FR" sz="20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extLst>
                  <a:ext uri="{0D108BD9-81ED-4DB2-BD59-A6C34878D82A}">
                    <a16:rowId xmlns:a16="http://schemas.microsoft.com/office/drawing/2014/main" val="3633363511"/>
                  </a:ext>
                </a:extLst>
              </a:tr>
              <a:tr h="2515885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49263" algn="l"/>
                        </a:tabLs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Mentions obligatoires du contrat de formation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 de signer, vérifiez la présence des éléments suivants :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tarifs correspondant aux devis validés, 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modalités de règlement faisant état du délai de rétractation d’au moins 10 jours, accompagné du calendrier prévisionnel en cas d’échelonnement des paiements,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conditions financières en cas de cessation anticipée ou d’abandon de stage, 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modalités d’évaluation de l’action de formation.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50" marR="40750" marT="0" marB="0" anchor="ctr"/>
                </a:tc>
                <a:extLst>
                  <a:ext uri="{0D108BD9-81ED-4DB2-BD59-A6C34878D82A}">
                    <a16:rowId xmlns:a16="http://schemas.microsoft.com/office/drawing/2014/main" val="3719961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40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645</TotalTime>
  <Words>870</Words>
  <Application>Microsoft Office PowerPoint</Application>
  <PresentationFormat>Grand écran</PresentationFormat>
  <Paragraphs>70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Symbol</vt:lpstr>
      <vt:lpstr>Wingdings</vt:lpstr>
      <vt:lpstr>Wingdings 3</vt:lpstr>
      <vt:lpstr>Ion</vt:lpstr>
      <vt:lpstr>Chapitre 7. Préparer et suivre les actions de formation</vt:lpstr>
      <vt:lpstr>Chapitre 7. Préparer et suivre les actions de formation</vt:lpstr>
      <vt:lpstr>Chapitre 7. Préparer et suivre les actions de formation</vt:lpstr>
      <vt:lpstr>Chapitre 7. Préparer et suivre les actions de formation</vt:lpstr>
      <vt:lpstr>Chapitre 7. Préparer et suivre les actions de formation</vt:lpstr>
      <vt:lpstr>Chapitre 7. Préparer et suivre les actions de formation</vt:lpstr>
      <vt:lpstr>Chapitre 7. Préparer et suivre les actions de formation</vt:lpstr>
      <vt:lpstr>Chapitre 7. Préparer et suivre les actions de 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29</cp:revision>
  <dcterms:created xsi:type="dcterms:W3CDTF">2014-01-16T23:14:09Z</dcterms:created>
  <dcterms:modified xsi:type="dcterms:W3CDTF">2024-11-20T16:42:35Z</dcterms:modified>
</cp:coreProperties>
</file>