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62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792310" cy="526211"/>
          </a:xfrm>
        </p:spPr>
        <p:txBody>
          <a:bodyPr>
            <a:normAutofit fontScale="90000"/>
          </a:bodyPr>
          <a:lstStyle/>
          <a:p>
            <a:r>
              <a:rPr lang="fr-FR" sz="3100" b="1" dirty="0"/>
              <a:t>Chapitre 7. Préparer et suivre les actions de formation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522490"/>
            <a:ext cx="11792310" cy="5251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Financer la formation professionnelle </a:t>
            </a:r>
          </a:p>
        </p:txBody>
      </p:sp>
      <p:sp>
        <p:nvSpPr>
          <p:cNvPr id="3" name="Rectangle 2"/>
          <p:cNvSpPr/>
          <p:nvPr/>
        </p:nvSpPr>
        <p:spPr>
          <a:xfrm>
            <a:off x="203866" y="2025071"/>
            <a:ext cx="115047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formation professionnelle est financée par une cotisation unique calculée sur la masse salariale brute payée par l’employeur.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taux de cotisation varie selon la taille de l’entreprise.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contributions sont versées aux organismes paritaires agréés au titre de la professionnalisation et du CPF. 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223F435-9D8D-4789-8390-7F7CF3D104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176949"/>
              </p:ext>
            </p:extLst>
          </p:nvPr>
        </p:nvGraphicFramePr>
        <p:xfrm>
          <a:off x="495194" y="4919604"/>
          <a:ext cx="10922106" cy="12869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34306">
                  <a:extLst>
                    <a:ext uri="{9D8B030D-6E8A-4147-A177-3AD203B41FA5}">
                      <a16:colId xmlns:a16="http://schemas.microsoft.com/office/drawing/2014/main" val="265904679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822884821"/>
                    </a:ext>
                  </a:extLst>
                </a:gridCol>
                <a:gridCol w="1892300">
                  <a:extLst>
                    <a:ext uri="{9D8B030D-6E8A-4147-A177-3AD203B41FA5}">
                      <a16:colId xmlns:a16="http://schemas.microsoft.com/office/drawing/2014/main" val="308529607"/>
                    </a:ext>
                  </a:extLst>
                </a:gridCol>
              </a:tblGrid>
              <a:tr h="613833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Cotisations annuelles 2024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&lt;11 salariés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&gt; 10 salariés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0683644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Contribution à la formation professionnelle continue et à l’alternance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0,55 %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40"/>
                        </a:lnSpc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    1,00 %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4258268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A021A3ED-82F6-E1CC-C4FE-5B49E65DC518}"/>
              </a:ext>
            </a:extLst>
          </p:cNvPr>
          <p:cNvSpPr txBox="1"/>
          <p:nvPr/>
        </p:nvSpPr>
        <p:spPr>
          <a:xfrm>
            <a:off x="0" y="1108509"/>
            <a:ext cx="102182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hangingPunct="0"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cs typeface="Times New Roman" panose="02020603050405020304" pitchFamily="18" charset="0"/>
              </a:rPr>
              <a:t>3.1. Calculer la contribution unique à la formation professionnelle </a:t>
            </a: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0" y="71670"/>
            <a:ext cx="11792310" cy="48042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Financer la formation professionnelle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779" y="636955"/>
            <a:ext cx="112009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 hangingPunct="0"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latin typeface="Arial" panose="020B0604020202020204" pitchFamily="34" charset="0"/>
                <a:cs typeface="Times New Roman" panose="02020603050405020304" pitchFamily="18" charset="0"/>
              </a:rPr>
              <a:t>3.2. Calculer l'effectif </a:t>
            </a: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AC03048-55D9-6963-9942-D6F5E4E8B2A2}"/>
              </a:ext>
            </a:extLst>
          </p:cNvPr>
          <p:cNvSpPr txBox="1"/>
          <p:nvPr/>
        </p:nvSpPr>
        <p:spPr>
          <a:xfrm>
            <a:off x="503766" y="1496675"/>
            <a:ext cx="10668000" cy="47243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0238" indent="-342900" algn="ctr">
              <a:spcBef>
                <a:spcPts val="36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Tous les salariés à temps plein sont pris en compte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CDI, CDD, travailleurs à domicile et représentants à cartes multiples. </a:t>
            </a:r>
          </a:p>
          <a:p>
            <a:pPr marL="630238" indent="-342900" algn="just">
              <a:spcBef>
                <a:spcPts val="3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contrat à temps plein de 12 mois compte 1 unité. </a:t>
            </a:r>
          </a:p>
          <a:p>
            <a:pPr marL="630238" indent="-342900" algn="just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CDD, intérimaires et temps partiel sont pris au prorata de leur temps de présence sur les 12 derniers mois</a:t>
            </a:r>
          </a:p>
          <a:p>
            <a:pPr marL="287338" algn="just">
              <a:spcBef>
                <a:spcPts val="36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salariés exclus du calcul 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sont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apprentis, les contrats de professionnalisation, les contrats initiative-emploi (CIE), les contrats d'avenir et les contrats d’insertion revenu minimum d’activité (</a:t>
            </a:r>
            <a:r>
              <a:rPr lang="fr-F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Cirma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287338" algn="just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92738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0" y="86263"/>
            <a:ext cx="11792310" cy="54244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fr-FR" sz="32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Financer la formation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professionnelle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89727"/>
              </p:ext>
            </p:extLst>
          </p:nvPr>
        </p:nvGraphicFramePr>
        <p:xfrm>
          <a:off x="615639" y="1419410"/>
          <a:ext cx="10561032" cy="4382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7527">
                  <a:extLst>
                    <a:ext uri="{9D8B030D-6E8A-4147-A177-3AD203B41FA5}">
                      <a16:colId xmlns:a16="http://schemas.microsoft.com/office/drawing/2014/main" val="1676568883"/>
                    </a:ext>
                  </a:extLst>
                </a:gridCol>
                <a:gridCol w="2106610">
                  <a:extLst>
                    <a:ext uri="{9D8B030D-6E8A-4147-A177-3AD203B41FA5}">
                      <a16:colId xmlns:a16="http://schemas.microsoft.com/office/drawing/2014/main" val="3228849936"/>
                    </a:ext>
                  </a:extLst>
                </a:gridCol>
                <a:gridCol w="2842260">
                  <a:extLst>
                    <a:ext uri="{9D8B030D-6E8A-4147-A177-3AD203B41FA5}">
                      <a16:colId xmlns:a16="http://schemas.microsoft.com/office/drawing/2014/main" val="3644934301"/>
                    </a:ext>
                  </a:extLst>
                </a:gridCol>
                <a:gridCol w="941757">
                  <a:extLst>
                    <a:ext uri="{9D8B030D-6E8A-4147-A177-3AD203B41FA5}">
                      <a16:colId xmlns:a16="http://schemas.microsoft.com/office/drawing/2014/main" val="1187858332"/>
                    </a:ext>
                  </a:extLst>
                </a:gridCol>
                <a:gridCol w="3592878">
                  <a:extLst>
                    <a:ext uri="{9D8B030D-6E8A-4147-A177-3AD203B41FA5}">
                      <a16:colId xmlns:a16="http://schemas.microsoft.com/office/drawing/2014/main" val="2821413432"/>
                    </a:ext>
                  </a:extLst>
                </a:gridCol>
              </a:tblGrid>
              <a:tr h="7471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Salarié</a:t>
                      </a:r>
                      <a:endParaRPr lang="fr-FR" sz="2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</a:t>
                      </a:r>
                      <a:endParaRPr lang="fr-FR" sz="2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Présence dans </a:t>
                      </a:r>
                      <a:endParaRPr lang="fr-FR" sz="2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l’entreprise</a:t>
                      </a:r>
                      <a:endParaRPr lang="fr-FR" sz="2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</a:t>
                      </a:r>
                      <a:endParaRPr lang="fr-FR" sz="2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Remarques</a:t>
                      </a:r>
                      <a:endParaRPr lang="fr-FR" sz="2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6872693"/>
                  </a:ext>
                </a:extLst>
              </a:tr>
              <a:tr h="3635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Pierre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CDI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mois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3224308"/>
                  </a:ext>
                </a:extLst>
              </a:tr>
              <a:tr h="3635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CDI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mois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6039564"/>
                  </a:ext>
                </a:extLst>
              </a:tr>
              <a:tr h="3635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Camille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CDI temps partiel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mois à 4/5 de temps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33376"/>
                  </a:ext>
                </a:extLst>
              </a:tr>
              <a:tr h="3635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Jean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CDI temps partiel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mois à 1/2 de temps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mois =&gt; 0,5 à ½ tps =&gt; 0.25 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0048446"/>
                  </a:ext>
                </a:extLst>
              </a:tr>
              <a:tr h="3635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Aimé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CDD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mois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8527311"/>
                  </a:ext>
                </a:extLst>
              </a:tr>
              <a:tr h="3635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Cédric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CDD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mois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fois 1/3 font 1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2406027"/>
                  </a:ext>
                </a:extLst>
              </a:tr>
              <a:tr h="3635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Robert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Intérimaire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mois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51352"/>
                  </a:ext>
                </a:extLst>
              </a:tr>
              <a:tr h="3635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Louise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Intérimaire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mois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597053"/>
                  </a:ext>
                </a:extLst>
              </a:tr>
              <a:tr h="3635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Stagiaire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mois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5172273"/>
                  </a:ext>
                </a:extLst>
              </a:tr>
              <a:tr h="3635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 effectif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129016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513805" y="628710"/>
            <a:ext cx="16979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Exemple</a:t>
            </a:r>
            <a:r>
              <a:rPr lang="fr-FR" sz="3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6138680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122</TotalTime>
  <Words>294</Words>
  <Application>Microsoft Office PowerPoint</Application>
  <PresentationFormat>Grand écran</PresentationFormat>
  <Paragraphs>75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Wingdings</vt:lpstr>
      <vt:lpstr>Wingdings 3</vt:lpstr>
      <vt:lpstr>Ion</vt:lpstr>
      <vt:lpstr>Chapitre 7. Préparer et suivre les actions de formation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26</cp:revision>
  <dcterms:created xsi:type="dcterms:W3CDTF">2014-01-16T23:14:09Z</dcterms:created>
  <dcterms:modified xsi:type="dcterms:W3CDTF">2024-11-17T22:58:00Z</dcterms:modified>
</cp:coreProperties>
</file>