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3" r:id="rId8"/>
    <p:sldId id="265" r:id="rId9"/>
    <p:sldId id="264" r:id="rId10"/>
    <p:sldId id="266"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41" autoAdjust="0"/>
    <p:restoredTop sz="94660"/>
  </p:normalViewPr>
  <p:slideViewPr>
    <p:cSldViewPr snapToGrid="0">
      <p:cViewPr varScale="1">
        <p:scale>
          <a:sx n="113" d="100"/>
          <a:sy n="113" d="100"/>
        </p:scale>
        <p:origin x="528" y="5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7D7F50-EB08-4D00-A245-BEB7092DB7D1}" type="doc">
      <dgm:prSet loTypeId="urn:microsoft.com/office/officeart/2005/8/layout/hierarchy3" loCatId="hierarchy" qsTypeId="urn:microsoft.com/office/officeart/2005/8/quickstyle/simple1" qsCatId="simple" csTypeId="urn:microsoft.com/office/officeart/2005/8/colors/accent0_3" csCatId="mainScheme" phldr="1"/>
      <dgm:spPr/>
      <dgm:t>
        <a:bodyPr/>
        <a:lstStyle/>
        <a:p>
          <a:endParaRPr lang="fr-FR"/>
        </a:p>
      </dgm:t>
    </dgm:pt>
    <dgm:pt modelId="{4F8C1210-C192-484C-846D-DA018B5CAF2A}">
      <dgm:prSet phldrT="[Texte]" custT="1"/>
      <dgm:spPr/>
      <dgm:t>
        <a:bodyPr/>
        <a:lstStyle/>
        <a:p>
          <a:pPr algn="l"/>
          <a:r>
            <a:rPr lang="fr-FR" sz="2400" dirty="0">
              <a:latin typeface="Arial" panose="020B0604020202020204" pitchFamily="34" charset="0"/>
              <a:ea typeface="Calibri" panose="020F0502020204030204" pitchFamily="34" charset="0"/>
              <a:cs typeface="Times New Roman" panose="02020603050405020304" pitchFamily="18" charset="0"/>
            </a:rPr>
            <a:t>L’intégration est l’aboutissement du processus de recrutement. </a:t>
          </a:r>
          <a:endParaRPr lang="fr-FR" sz="2400" dirty="0"/>
        </a:p>
      </dgm:t>
    </dgm:pt>
    <dgm:pt modelId="{B3303177-1AE6-4F76-A473-236D64D7CF0F}" type="parTrans" cxnId="{22386266-583D-495C-BAA6-13912163F4DF}">
      <dgm:prSet/>
      <dgm:spPr/>
      <dgm:t>
        <a:bodyPr/>
        <a:lstStyle/>
        <a:p>
          <a:endParaRPr lang="fr-FR"/>
        </a:p>
      </dgm:t>
    </dgm:pt>
    <dgm:pt modelId="{AED4F3CF-3F0B-4359-A3AC-5559C30BB066}" type="sibTrans" cxnId="{22386266-583D-495C-BAA6-13912163F4DF}">
      <dgm:prSet/>
      <dgm:spPr/>
      <dgm:t>
        <a:bodyPr/>
        <a:lstStyle/>
        <a:p>
          <a:endParaRPr lang="fr-FR"/>
        </a:p>
      </dgm:t>
    </dgm:pt>
    <dgm:pt modelId="{B927C012-8A3C-4FE3-912D-FD6A5EA01696}">
      <dgm:prSet custT="1"/>
      <dgm:spPr/>
      <dgm:t>
        <a:bodyPr/>
        <a:lstStyle/>
        <a:p>
          <a:r>
            <a:rPr lang="fr-FR" sz="2000" dirty="0">
              <a:latin typeface="Arial" panose="020B0604020202020204" pitchFamily="34" charset="0"/>
              <a:ea typeface="Calibri" panose="020F0502020204030204" pitchFamily="34" charset="0"/>
              <a:cs typeface="Times New Roman" panose="02020603050405020304" pitchFamily="18" charset="0"/>
            </a:rPr>
            <a:t>C’est une étape importante, trop souvent négligée. </a:t>
          </a:r>
        </a:p>
      </dgm:t>
    </dgm:pt>
    <dgm:pt modelId="{48BFAA0B-EF08-4647-B2DC-6A7BA06EA48A}" type="parTrans" cxnId="{8DA490E8-3607-46D0-BAD1-B02E05FAFD29}">
      <dgm:prSet/>
      <dgm:spPr/>
      <dgm:t>
        <a:bodyPr/>
        <a:lstStyle/>
        <a:p>
          <a:endParaRPr lang="fr-FR"/>
        </a:p>
      </dgm:t>
    </dgm:pt>
    <dgm:pt modelId="{356C1107-45B7-4567-B5BE-AB473D1284BB}" type="sibTrans" cxnId="{8DA490E8-3607-46D0-BAD1-B02E05FAFD29}">
      <dgm:prSet/>
      <dgm:spPr/>
      <dgm:t>
        <a:bodyPr/>
        <a:lstStyle/>
        <a:p>
          <a:endParaRPr lang="fr-FR"/>
        </a:p>
      </dgm:t>
    </dgm:pt>
    <dgm:pt modelId="{729C8EDE-C8E8-40DC-82B8-33EBBA51F002}">
      <dgm:prSet custT="1"/>
      <dgm:spPr/>
      <dgm:t>
        <a:bodyPr/>
        <a:lstStyle/>
        <a:p>
          <a:r>
            <a:rPr lang="fr-FR" sz="2000" dirty="0">
              <a:latin typeface="Arial" panose="020B0604020202020204" pitchFamily="34" charset="0"/>
              <a:ea typeface="Calibri" panose="020F0502020204030204" pitchFamily="34" charset="0"/>
              <a:cs typeface="Times New Roman" panose="02020603050405020304" pitchFamily="18" charset="0"/>
            </a:rPr>
            <a:t>Le premiers critère de sélection évoqué des dirigeants, est la capacité du salarié à s’intégrer dans une équipe de travail. </a:t>
          </a:r>
        </a:p>
      </dgm:t>
    </dgm:pt>
    <dgm:pt modelId="{572EA87E-2E3D-4BDF-8DB2-11CD216A96A5}" type="parTrans" cxnId="{9DEE4579-CEF6-4224-BC46-AE898601504B}">
      <dgm:prSet/>
      <dgm:spPr/>
      <dgm:t>
        <a:bodyPr/>
        <a:lstStyle/>
        <a:p>
          <a:endParaRPr lang="fr-FR"/>
        </a:p>
      </dgm:t>
    </dgm:pt>
    <dgm:pt modelId="{6A06CB37-5D3E-4911-8047-248B6591F7F6}" type="sibTrans" cxnId="{9DEE4579-CEF6-4224-BC46-AE898601504B}">
      <dgm:prSet/>
      <dgm:spPr/>
      <dgm:t>
        <a:bodyPr/>
        <a:lstStyle/>
        <a:p>
          <a:endParaRPr lang="fr-FR"/>
        </a:p>
      </dgm:t>
    </dgm:pt>
    <dgm:pt modelId="{8B28D854-9EE3-418D-9B33-7B2566DBA25A}">
      <dgm:prSet custT="1"/>
      <dgm:spPr/>
      <dgm:t>
        <a:bodyPr/>
        <a:lstStyle/>
        <a:p>
          <a:r>
            <a:rPr lang="fr-FR" sz="2000" dirty="0">
              <a:latin typeface="Arial" panose="020B0604020202020204" pitchFamily="34" charset="0"/>
              <a:ea typeface="Calibri" panose="020F0502020204030204" pitchFamily="34" charset="0"/>
              <a:cs typeface="Times New Roman" panose="02020603050405020304" pitchFamily="18" charset="0"/>
            </a:rPr>
            <a:t>Il est plus facile de compenser un manque de compétences techniques, qu’un manque de qualités relationnelles. </a:t>
          </a:r>
        </a:p>
      </dgm:t>
    </dgm:pt>
    <dgm:pt modelId="{9ECB8FFB-AE26-451B-883B-C2755E90DDD9}" type="parTrans" cxnId="{82F450B8-A8A4-414D-94AD-CAB325DD1F3E}">
      <dgm:prSet/>
      <dgm:spPr/>
      <dgm:t>
        <a:bodyPr/>
        <a:lstStyle/>
        <a:p>
          <a:endParaRPr lang="fr-FR"/>
        </a:p>
      </dgm:t>
    </dgm:pt>
    <dgm:pt modelId="{2303BECB-F2A2-4627-9290-EE0886F18BA3}" type="sibTrans" cxnId="{82F450B8-A8A4-414D-94AD-CAB325DD1F3E}">
      <dgm:prSet/>
      <dgm:spPr/>
      <dgm:t>
        <a:bodyPr/>
        <a:lstStyle/>
        <a:p>
          <a:endParaRPr lang="fr-FR"/>
        </a:p>
      </dgm:t>
    </dgm:pt>
    <dgm:pt modelId="{8D24A566-5DDE-4A36-9B6F-AACA16E7579C}">
      <dgm:prSet custT="1"/>
      <dgm:spPr/>
      <dgm:t>
        <a:bodyPr/>
        <a:lstStyle/>
        <a:p>
          <a:r>
            <a:rPr lang="fr-FR" sz="2000" dirty="0">
              <a:latin typeface="Arial" panose="020B0604020202020204" pitchFamily="34" charset="0"/>
              <a:ea typeface="Calibri" panose="020F0502020204030204" pitchFamily="34" charset="0"/>
              <a:cs typeface="Times New Roman" panose="02020603050405020304" pitchFamily="18" charset="0"/>
            </a:rPr>
            <a:t>Un salarié qui ne s’intègre pas peut constituer une source de tensions nuisibles au bon fonctionnement du service.</a:t>
          </a:r>
        </a:p>
      </dgm:t>
    </dgm:pt>
    <dgm:pt modelId="{ECBBDD70-367D-4942-8E38-090CE5B63A5D}" type="parTrans" cxnId="{AA614363-0FE5-4C3D-98A7-B28E4CB67BF7}">
      <dgm:prSet/>
      <dgm:spPr/>
      <dgm:t>
        <a:bodyPr/>
        <a:lstStyle/>
        <a:p>
          <a:endParaRPr lang="fr-FR"/>
        </a:p>
      </dgm:t>
    </dgm:pt>
    <dgm:pt modelId="{C96EE15D-EE24-405E-B0D2-FA6DACDE7E40}" type="sibTrans" cxnId="{AA614363-0FE5-4C3D-98A7-B28E4CB67BF7}">
      <dgm:prSet/>
      <dgm:spPr/>
      <dgm:t>
        <a:bodyPr/>
        <a:lstStyle/>
        <a:p>
          <a:endParaRPr lang="fr-FR"/>
        </a:p>
      </dgm:t>
    </dgm:pt>
    <dgm:pt modelId="{6604F32C-9270-4BEC-9FA0-0E320001021C}" type="pres">
      <dgm:prSet presAssocID="{847D7F50-EB08-4D00-A245-BEB7092DB7D1}" presName="diagram" presStyleCnt="0">
        <dgm:presLayoutVars>
          <dgm:chPref val="1"/>
          <dgm:dir/>
          <dgm:animOne val="branch"/>
          <dgm:animLvl val="lvl"/>
          <dgm:resizeHandles/>
        </dgm:presLayoutVars>
      </dgm:prSet>
      <dgm:spPr/>
    </dgm:pt>
    <dgm:pt modelId="{0D9A46D0-4418-4C98-BD1F-6FBA691FCD38}" type="pres">
      <dgm:prSet presAssocID="{4F8C1210-C192-484C-846D-DA018B5CAF2A}" presName="root" presStyleCnt="0"/>
      <dgm:spPr/>
    </dgm:pt>
    <dgm:pt modelId="{A2846DA5-406F-4F8B-BD8D-764855EB5F11}" type="pres">
      <dgm:prSet presAssocID="{4F8C1210-C192-484C-846D-DA018B5CAF2A}" presName="rootComposite" presStyleCnt="0"/>
      <dgm:spPr/>
    </dgm:pt>
    <dgm:pt modelId="{E12BAE66-130B-4D96-BB09-E445AAD9804A}" type="pres">
      <dgm:prSet presAssocID="{4F8C1210-C192-484C-846D-DA018B5CAF2A}" presName="rootText" presStyleLbl="node1" presStyleIdx="0" presStyleCnt="1" custScaleX="718579" custScaleY="79761"/>
      <dgm:spPr/>
    </dgm:pt>
    <dgm:pt modelId="{43ADD1FC-2506-4416-AD69-F71325D075F1}" type="pres">
      <dgm:prSet presAssocID="{4F8C1210-C192-484C-846D-DA018B5CAF2A}" presName="rootConnector" presStyleLbl="node1" presStyleIdx="0" presStyleCnt="1"/>
      <dgm:spPr/>
    </dgm:pt>
    <dgm:pt modelId="{34945CA9-7587-423D-99A2-8A5A02BF6400}" type="pres">
      <dgm:prSet presAssocID="{4F8C1210-C192-484C-846D-DA018B5CAF2A}" presName="childShape" presStyleCnt="0"/>
      <dgm:spPr/>
    </dgm:pt>
    <dgm:pt modelId="{1DDA92F0-AEB9-4691-A5DF-FD1DF06A47DA}" type="pres">
      <dgm:prSet presAssocID="{48BFAA0B-EF08-4647-B2DC-6A7BA06EA48A}" presName="Name13" presStyleLbl="parChTrans1D2" presStyleIdx="0" presStyleCnt="4"/>
      <dgm:spPr/>
    </dgm:pt>
    <dgm:pt modelId="{99843075-4CDD-4C55-82FA-764204880D3C}" type="pres">
      <dgm:prSet presAssocID="{B927C012-8A3C-4FE3-912D-FD6A5EA01696}" presName="childText" presStyleLbl="bgAcc1" presStyleIdx="0" presStyleCnt="4" custScaleX="747955" custScaleY="80864" custLinFactNeighborX="-42476" custLinFactNeighborY="1196">
        <dgm:presLayoutVars>
          <dgm:bulletEnabled val="1"/>
        </dgm:presLayoutVars>
      </dgm:prSet>
      <dgm:spPr/>
    </dgm:pt>
    <dgm:pt modelId="{96BD3D64-4707-4166-8C90-6BBCA14A91FE}" type="pres">
      <dgm:prSet presAssocID="{572EA87E-2E3D-4BDF-8DB2-11CD216A96A5}" presName="Name13" presStyleLbl="parChTrans1D2" presStyleIdx="1" presStyleCnt="4"/>
      <dgm:spPr/>
    </dgm:pt>
    <dgm:pt modelId="{11353FD4-D6E6-4462-ADD7-84C9BCC1B4BE}" type="pres">
      <dgm:prSet presAssocID="{729C8EDE-C8E8-40DC-82B8-33EBBA51F002}" presName="childText" presStyleLbl="bgAcc1" presStyleIdx="1" presStyleCnt="4" custScaleX="747955" custScaleY="122822" custLinFactNeighborX="-42476" custLinFactNeighborY="1196">
        <dgm:presLayoutVars>
          <dgm:bulletEnabled val="1"/>
        </dgm:presLayoutVars>
      </dgm:prSet>
      <dgm:spPr/>
    </dgm:pt>
    <dgm:pt modelId="{C5C93524-2C7F-4089-A88C-0D29B871CE6D}" type="pres">
      <dgm:prSet presAssocID="{9ECB8FFB-AE26-451B-883B-C2755E90DDD9}" presName="Name13" presStyleLbl="parChTrans1D2" presStyleIdx="2" presStyleCnt="4"/>
      <dgm:spPr/>
    </dgm:pt>
    <dgm:pt modelId="{089F24AC-5D02-4D31-A671-059A7E992AEA}" type="pres">
      <dgm:prSet presAssocID="{8B28D854-9EE3-418D-9B33-7B2566DBA25A}" presName="childText" presStyleLbl="bgAcc1" presStyleIdx="2" presStyleCnt="4" custScaleX="747955" custLinFactNeighborX="-42476" custLinFactNeighborY="1196">
        <dgm:presLayoutVars>
          <dgm:bulletEnabled val="1"/>
        </dgm:presLayoutVars>
      </dgm:prSet>
      <dgm:spPr/>
    </dgm:pt>
    <dgm:pt modelId="{1825F7B5-3784-4789-AAB6-56F76CE2E233}" type="pres">
      <dgm:prSet presAssocID="{ECBBDD70-367D-4942-8E38-090CE5B63A5D}" presName="Name13" presStyleLbl="parChTrans1D2" presStyleIdx="3" presStyleCnt="4"/>
      <dgm:spPr/>
    </dgm:pt>
    <dgm:pt modelId="{958F64B3-3B7D-4A5B-8354-A82EF7A7D68D}" type="pres">
      <dgm:prSet presAssocID="{8D24A566-5DDE-4A36-9B6F-AACA16E7579C}" presName="childText" presStyleLbl="bgAcc1" presStyleIdx="3" presStyleCnt="4" custScaleX="747955" custLinFactNeighborX="-42476" custLinFactNeighborY="1196">
        <dgm:presLayoutVars>
          <dgm:bulletEnabled val="1"/>
        </dgm:presLayoutVars>
      </dgm:prSet>
      <dgm:spPr/>
    </dgm:pt>
  </dgm:ptLst>
  <dgm:cxnLst>
    <dgm:cxn modelId="{20ABA60C-F72A-4C35-AB2E-DF514B11CD4E}" type="presOf" srcId="{4F8C1210-C192-484C-846D-DA018B5CAF2A}" destId="{43ADD1FC-2506-4416-AD69-F71325D075F1}" srcOrd="1" destOrd="0" presId="urn:microsoft.com/office/officeart/2005/8/layout/hierarchy3"/>
    <dgm:cxn modelId="{7F479F0E-3237-472F-BA71-2B73A0F6D694}" type="presOf" srcId="{572EA87E-2E3D-4BDF-8DB2-11CD216A96A5}" destId="{96BD3D64-4707-4166-8C90-6BBCA14A91FE}" srcOrd="0" destOrd="0" presId="urn:microsoft.com/office/officeart/2005/8/layout/hierarchy3"/>
    <dgm:cxn modelId="{38D83C19-8A87-4309-B099-7E1DA4545445}" type="presOf" srcId="{ECBBDD70-367D-4942-8E38-090CE5B63A5D}" destId="{1825F7B5-3784-4789-AAB6-56F76CE2E233}" srcOrd="0" destOrd="0" presId="urn:microsoft.com/office/officeart/2005/8/layout/hierarchy3"/>
    <dgm:cxn modelId="{2EFD7E37-3706-4C4F-9A09-612D157E2165}" type="presOf" srcId="{9ECB8FFB-AE26-451B-883B-C2755E90DDD9}" destId="{C5C93524-2C7F-4089-A88C-0D29B871CE6D}" srcOrd="0" destOrd="0" presId="urn:microsoft.com/office/officeart/2005/8/layout/hierarchy3"/>
    <dgm:cxn modelId="{C093F141-04B7-4B66-82BA-A37E0F5280C1}" type="presOf" srcId="{847D7F50-EB08-4D00-A245-BEB7092DB7D1}" destId="{6604F32C-9270-4BEC-9FA0-0E320001021C}" srcOrd="0" destOrd="0" presId="urn:microsoft.com/office/officeart/2005/8/layout/hierarchy3"/>
    <dgm:cxn modelId="{AA614363-0FE5-4C3D-98A7-B28E4CB67BF7}" srcId="{4F8C1210-C192-484C-846D-DA018B5CAF2A}" destId="{8D24A566-5DDE-4A36-9B6F-AACA16E7579C}" srcOrd="3" destOrd="0" parTransId="{ECBBDD70-367D-4942-8E38-090CE5B63A5D}" sibTransId="{C96EE15D-EE24-405E-B0D2-FA6DACDE7E40}"/>
    <dgm:cxn modelId="{22386266-583D-495C-BAA6-13912163F4DF}" srcId="{847D7F50-EB08-4D00-A245-BEB7092DB7D1}" destId="{4F8C1210-C192-484C-846D-DA018B5CAF2A}" srcOrd="0" destOrd="0" parTransId="{B3303177-1AE6-4F76-A473-236D64D7CF0F}" sibTransId="{AED4F3CF-3F0B-4359-A3AC-5559C30BB066}"/>
    <dgm:cxn modelId="{A9EFAB6E-E762-4199-AEF3-8D6B8750F44F}" type="presOf" srcId="{48BFAA0B-EF08-4647-B2DC-6A7BA06EA48A}" destId="{1DDA92F0-AEB9-4691-A5DF-FD1DF06A47DA}" srcOrd="0" destOrd="0" presId="urn:microsoft.com/office/officeart/2005/8/layout/hierarchy3"/>
    <dgm:cxn modelId="{9DEE4579-CEF6-4224-BC46-AE898601504B}" srcId="{4F8C1210-C192-484C-846D-DA018B5CAF2A}" destId="{729C8EDE-C8E8-40DC-82B8-33EBBA51F002}" srcOrd="1" destOrd="0" parTransId="{572EA87E-2E3D-4BDF-8DB2-11CD216A96A5}" sibTransId="{6A06CB37-5D3E-4911-8047-248B6591F7F6}"/>
    <dgm:cxn modelId="{C3224D8B-2638-4BF7-94A5-8BB5143471C7}" type="presOf" srcId="{B927C012-8A3C-4FE3-912D-FD6A5EA01696}" destId="{99843075-4CDD-4C55-82FA-764204880D3C}" srcOrd="0" destOrd="0" presId="urn:microsoft.com/office/officeart/2005/8/layout/hierarchy3"/>
    <dgm:cxn modelId="{3CCB5698-99D2-4C96-9BE6-26F86F3C2592}" type="presOf" srcId="{8D24A566-5DDE-4A36-9B6F-AACA16E7579C}" destId="{958F64B3-3B7D-4A5B-8354-A82EF7A7D68D}" srcOrd="0" destOrd="0" presId="urn:microsoft.com/office/officeart/2005/8/layout/hierarchy3"/>
    <dgm:cxn modelId="{4B2D71A9-19EA-4A0C-833A-F54555F502F2}" type="presOf" srcId="{729C8EDE-C8E8-40DC-82B8-33EBBA51F002}" destId="{11353FD4-D6E6-4462-ADD7-84C9BCC1B4BE}" srcOrd="0" destOrd="0" presId="urn:microsoft.com/office/officeart/2005/8/layout/hierarchy3"/>
    <dgm:cxn modelId="{82F450B8-A8A4-414D-94AD-CAB325DD1F3E}" srcId="{4F8C1210-C192-484C-846D-DA018B5CAF2A}" destId="{8B28D854-9EE3-418D-9B33-7B2566DBA25A}" srcOrd="2" destOrd="0" parTransId="{9ECB8FFB-AE26-451B-883B-C2755E90DDD9}" sibTransId="{2303BECB-F2A2-4627-9290-EE0886F18BA3}"/>
    <dgm:cxn modelId="{72F424BF-3280-436A-A3A0-2A1CD99BE266}" type="presOf" srcId="{4F8C1210-C192-484C-846D-DA018B5CAF2A}" destId="{E12BAE66-130B-4D96-BB09-E445AAD9804A}" srcOrd="0" destOrd="0" presId="urn:microsoft.com/office/officeart/2005/8/layout/hierarchy3"/>
    <dgm:cxn modelId="{8DA490E8-3607-46D0-BAD1-B02E05FAFD29}" srcId="{4F8C1210-C192-484C-846D-DA018B5CAF2A}" destId="{B927C012-8A3C-4FE3-912D-FD6A5EA01696}" srcOrd="0" destOrd="0" parTransId="{48BFAA0B-EF08-4647-B2DC-6A7BA06EA48A}" sibTransId="{356C1107-45B7-4567-B5BE-AB473D1284BB}"/>
    <dgm:cxn modelId="{8C73FBED-B692-4852-9BF7-AEEB2020A31D}" type="presOf" srcId="{8B28D854-9EE3-418D-9B33-7B2566DBA25A}" destId="{089F24AC-5D02-4D31-A671-059A7E992AEA}" srcOrd="0" destOrd="0" presId="urn:microsoft.com/office/officeart/2005/8/layout/hierarchy3"/>
    <dgm:cxn modelId="{2770F1E8-6348-4376-99D3-E27AD2619831}" type="presParOf" srcId="{6604F32C-9270-4BEC-9FA0-0E320001021C}" destId="{0D9A46D0-4418-4C98-BD1F-6FBA691FCD38}" srcOrd="0" destOrd="0" presId="urn:microsoft.com/office/officeart/2005/8/layout/hierarchy3"/>
    <dgm:cxn modelId="{EF46FF52-9456-4573-99EF-CF1C5A2CCFC8}" type="presParOf" srcId="{0D9A46D0-4418-4C98-BD1F-6FBA691FCD38}" destId="{A2846DA5-406F-4F8B-BD8D-764855EB5F11}" srcOrd="0" destOrd="0" presId="urn:microsoft.com/office/officeart/2005/8/layout/hierarchy3"/>
    <dgm:cxn modelId="{D868D209-2F82-432B-AAE2-B1F1EFB8D7A3}" type="presParOf" srcId="{A2846DA5-406F-4F8B-BD8D-764855EB5F11}" destId="{E12BAE66-130B-4D96-BB09-E445AAD9804A}" srcOrd="0" destOrd="0" presId="urn:microsoft.com/office/officeart/2005/8/layout/hierarchy3"/>
    <dgm:cxn modelId="{9D317C8D-5CD9-446A-87AA-6A6384B71DDB}" type="presParOf" srcId="{A2846DA5-406F-4F8B-BD8D-764855EB5F11}" destId="{43ADD1FC-2506-4416-AD69-F71325D075F1}" srcOrd="1" destOrd="0" presId="urn:microsoft.com/office/officeart/2005/8/layout/hierarchy3"/>
    <dgm:cxn modelId="{A0A14BE2-3500-4D6A-B306-C3DAE645CF23}" type="presParOf" srcId="{0D9A46D0-4418-4C98-BD1F-6FBA691FCD38}" destId="{34945CA9-7587-423D-99A2-8A5A02BF6400}" srcOrd="1" destOrd="0" presId="urn:microsoft.com/office/officeart/2005/8/layout/hierarchy3"/>
    <dgm:cxn modelId="{C7415274-C5A8-46E4-B37C-328751BDC1DA}" type="presParOf" srcId="{34945CA9-7587-423D-99A2-8A5A02BF6400}" destId="{1DDA92F0-AEB9-4691-A5DF-FD1DF06A47DA}" srcOrd="0" destOrd="0" presId="urn:microsoft.com/office/officeart/2005/8/layout/hierarchy3"/>
    <dgm:cxn modelId="{0D4A5B34-EFD6-49A4-80F1-F7619F3116BB}" type="presParOf" srcId="{34945CA9-7587-423D-99A2-8A5A02BF6400}" destId="{99843075-4CDD-4C55-82FA-764204880D3C}" srcOrd="1" destOrd="0" presId="urn:microsoft.com/office/officeart/2005/8/layout/hierarchy3"/>
    <dgm:cxn modelId="{FD9BA1C8-DC94-4FF8-810B-EA45E00AAA4E}" type="presParOf" srcId="{34945CA9-7587-423D-99A2-8A5A02BF6400}" destId="{96BD3D64-4707-4166-8C90-6BBCA14A91FE}" srcOrd="2" destOrd="0" presId="urn:microsoft.com/office/officeart/2005/8/layout/hierarchy3"/>
    <dgm:cxn modelId="{5009E24E-99D7-4070-A737-2200DE6763AA}" type="presParOf" srcId="{34945CA9-7587-423D-99A2-8A5A02BF6400}" destId="{11353FD4-D6E6-4462-ADD7-84C9BCC1B4BE}" srcOrd="3" destOrd="0" presId="urn:microsoft.com/office/officeart/2005/8/layout/hierarchy3"/>
    <dgm:cxn modelId="{AEB4C8F9-6945-4DE9-80CC-EA5035B604C0}" type="presParOf" srcId="{34945CA9-7587-423D-99A2-8A5A02BF6400}" destId="{C5C93524-2C7F-4089-A88C-0D29B871CE6D}" srcOrd="4" destOrd="0" presId="urn:microsoft.com/office/officeart/2005/8/layout/hierarchy3"/>
    <dgm:cxn modelId="{20D96F8C-BA71-4AE8-B624-A21BA3B08A78}" type="presParOf" srcId="{34945CA9-7587-423D-99A2-8A5A02BF6400}" destId="{089F24AC-5D02-4D31-A671-059A7E992AEA}" srcOrd="5" destOrd="0" presId="urn:microsoft.com/office/officeart/2005/8/layout/hierarchy3"/>
    <dgm:cxn modelId="{5A598868-7CE5-4289-A9AD-2B40BD5CED7D}" type="presParOf" srcId="{34945CA9-7587-423D-99A2-8A5A02BF6400}" destId="{1825F7B5-3784-4789-AAB6-56F76CE2E233}" srcOrd="6" destOrd="0" presId="urn:microsoft.com/office/officeart/2005/8/layout/hierarchy3"/>
    <dgm:cxn modelId="{F9D957DF-1758-4614-92BE-560F9FD80D8F}" type="presParOf" srcId="{34945CA9-7587-423D-99A2-8A5A02BF6400}" destId="{958F64B3-3B7D-4A5B-8354-A82EF7A7D68D}"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B3C566-2B80-4E92-9247-90D4259657D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C9C65460-8DC7-4B79-9BA8-573B1CD6C034}">
      <dgm:prSet phldrT="[Texte]" custT="1"/>
      <dgm:spPr/>
      <dgm:t>
        <a:bodyPr/>
        <a:lstStyle/>
        <a:p>
          <a:r>
            <a:rPr lang="fr-FR" sz="2400" b="1" dirty="0">
              <a:latin typeface="Arial" panose="020B0604020202020204" pitchFamily="34" charset="0"/>
              <a:ea typeface="Calibri" panose="020F0502020204030204" pitchFamily="34" charset="0"/>
              <a:cs typeface="Times New Roman" panose="02020603050405020304" pitchFamily="18" charset="0"/>
            </a:rPr>
            <a:t>Deux éléments facilitent l’intégration</a:t>
          </a:r>
          <a:endParaRPr lang="fr-FR" sz="2400" b="1" dirty="0"/>
        </a:p>
      </dgm:t>
    </dgm:pt>
    <dgm:pt modelId="{A554EE01-E3E1-4D38-8E54-ED7A9C816D71}" type="parTrans" cxnId="{02BD636C-1470-48DC-850B-EA4496134D8D}">
      <dgm:prSet/>
      <dgm:spPr/>
      <dgm:t>
        <a:bodyPr/>
        <a:lstStyle/>
        <a:p>
          <a:endParaRPr lang="fr-FR" sz="2400"/>
        </a:p>
      </dgm:t>
    </dgm:pt>
    <dgm:pt modelId="{41BCCCD5-CE31-4A70-A352-AC985F88A42C}" type="sibTrans" cxnId="{02BD636C-1470-48DC-850B-EA4496134D8D}">
      <dgm:prSet/>
      <dgm:spPr/>
      <dgm:t>
        <a:bodyPr/>
        <a:lstStyle/>
        <a:p>
          <a:endParaRPr lang="fr-FR" sz="2400"/>
        </a:p>
      </dgm:t>
    </dgm:pt>
    <dgm:pt modelId="{C0683735-E21D-4D22-8A99-B65E09742642}">
      <dgm:prSet custT="1"/>
      <dgm:spPr/>
      <dgm:t>
        <a:bodyPr/>
        <a:lstStyle/>
        <a:p>
          <a:r>
            <a:rPr lang="fr-FR" sz="2200" b="1" dirty="0">
              <a:latin typeface="Arial" panose="020B0604020202020204" pitchFamily="34" charset="0"/>
              <a:ea typeface="Times New Roman" panose="02020603050405020304" pitchFamily="18" charset="0"/>
              <a:cs typeface="Times New Roman" panose="02020603050405020304" pitchFamily="18" charset="0"/>
            </a:rPr>
            <a:t>l’adaptation des compétences</a:t>
          </a:r>
          <a:r>
            <a:rPr lang="fr-FR" sz="2200" dirty="0">
              <a:latin typeface="Arial" panose="020B0604020202020204" pitchFamily="34" charset="0"/>
              <a:ea typeface="Times New Roman" panose="02020603050405020304" pitchFamily="18" charset="0"/>
              <a:cs typeface="Times New Roman" panose="02020603050405020304" pitchFamily="18" charset="0"/>
            </a:rPr>
            <a:t> L’expérience et la formation acquises ne recouvrent pas toujours celles exigées par le nouvel emploi. </a:t>
          </a:r>
        </a:p>
        <a:p>
          <a:r>
            <a:rPr lang="fr-FR" sz="2200" dirty="0">
              <a:latin typeface="Arial" panose="020B0604020202020204" pitchFamily="34" charset="0"/>
              <a:ea typeface="Times New Roman" panose="02020603050405020304" pitchFamily="18" charset="0"/>
              <a:cs typeface="Times New Roman" panose="02020603050405020304" pitchFamily="18" charset="0"/>
            </a:rPr>
            <a:t>=&gt; Une formation, un tuteur et un temps d’adaptation peuvent être nécessaires. </a:t>
          </a:r>
        </a:p>
      </dgm:t>
    </dgm:pt>
    <dgm:pt modelId="{0AB71D78-A5F6-4976-83CE-24CAA883D415}" type="parTrans" cxnId="{B8AE7073-0FA9-444C-9CB6-A5F3E74AEAEC}">
      <dgm:prSet/>
      <dgm:spPr/>
      <dgm:t>
        <a:bodyPr/>
        <a:lstStyle/>
        <a:p>
          <a:endParaRPr lang="fr-FR" sz="2400"/>
        </a:p>
      </dgm:t>
    </dgm:pt>
    <dgm:pt modelId="{89170AF3-5C19-4F63-B6C9-5EF138A289B2}" type="sibTrans" cxnId="{B8AE7073-0FA9-444C-9CB6-A5F3E74AEAEC}">
      <dgm:prSet/>
      <dgm:spPr/>
      <dgm:t>
        <a:bodyPr/>
        <a:lstStyle/>
        <a:p>
          <a:endParaRPr lang="fr-FR" sz="2400"/>
        </a:p>
      </dgm:t>
    </dgm:pt>
    <dgm:pt modelId="{0CD03D8D-A254-44C3-B0FB-E830F324523D}">
      <dgm:prSet custT="1"/>
      <dgm:spPr/>
      <dgm:t>
        <a:bodyPr/>
        <a:lstStyle/>
        <a:p>
          <a:r>
            <a:rPr lang="fr-FR" sz="2200" b="1" dirty="0">
              <a:latin typeface="Arial" panose="020B0604020202020204" pitchFamily="34" charset="0"/>
              <a:ea typeface="Times New Roman" panose="02020603050405020304" pitchFamily="18" charset="0"/>
              <a:cs typeface="Times New Roman" panose="02020603050405020304" pitchFamily="18" charset="0"/>
            </a:rPr>
            <a:t>l’accueil et l’intégration à l’équipe de travail</a:t>
          </a:r>
          <a:r>
            <a:rPr lang="fr-FR" sz="2200" dirty="0">
              <a:latin typeface="Arial" panose="020B0604020202020204" pitchFamily="34" charset="0"/>
              <a:ea typeface="Times New Roman" panose="02020603050405020304" pitchFamily="18" charset="0"/>
              <a:cs typeface="Times New Roman" panose="02020603050405020304" pitchFamily="18" charset="0"/>
            </a:rPr>
            <a:t> </a:t>
          </a:r>
        </a:p>
        <a:p>
          <a:r>
            <a:rPr lang="fr-FR" sz="2200" dirty="0">
              <a:latin typeface="Arial" panose="020B0604020202020204" pitchFamily="34" charset="0"/>
              <a:ea typeface="Times New Roman" panose="02020603050405020304" pitchFamily="18" charset="0"/>
              <a:cs typeface="Times New Roman" panose="02020603050405020304" pitchFamily="18" charset="0"/>
            </a:rPr>
            <a:t>L’accueil est matériel et psychologique. </a:t>
          </a:r>
        </a:p>
      </dgm:t>
    </dgm:pt>
    <dgm:pt modelId="{DAFAFCC7-F36F-4AE7-A61E-247F2E2578C3}" type="parTrans" cxnId="{54F251D7-63DC-4566-906E-C20FCD03A5FC}">
      <dgm:prSet/>
      <dgm:spPr/>
      <dgm:t>
        <a:bodyPr/>
        <a:lstStyle/>
        <a:p>
          <a:endParaRPr lang="fr-FR" sz="2400"/>
        </a:p>
      </dgm:t>
    </dgm:pt>
    <dgm:pt modelId="{63E7180A-2077-4D98-AEF1-87A9B620B313}" type="sibTrans" cxnId="{54F251D7-63DC-4566-906E-C20FCD03A5FC}">
      <dgm:prSet/>
      <dgm:spPr/>
      <dgm:t>
        <a:bodyPr/>
        <a:lstStyle/>
        <a:p>
          <a:endParaRPr lang="fr-FR" sz="2400"/>
        </a:p>
      </dgm:t>
    </dgm:pt>
    <dgm:pt modelId="{7B5FE1C8-73F7-4836-953E-FC896D1F3308}" type="pres">
      <dgm:prSet presAssocID="{AEB3C566-2B80-4E92-9247-90D4259657D3}" presName="hierChild1" presStyleCnt="0">
        <dgm:presLayoutVars>
          <dgm:chPref val="1"/>
          <dgm:dir/>
          <dgm:animOne val="branch"/>
          <dgm:animLvl val="lvl"/>
          <dgm:resizeHandles/>
        </dgm:presLayoutVars>
      </dgm:prSet>
      <dgm:spPr/>
    </dgm:pt>
    <dgm:pt modelId="{22EC7E15-EDE4-4759-BEA4-EC8705A421C8}" type="pres">
      <dgm:prSet presAssocID="{C9C65460-8DC7-4B79-9BA8-573B1CD6C034}" presName="hierRoot1" presStyleCnt="0"/>
      <dgm:spPr/>
    </dgm:pt>
    <dgm:pt modelId="{3C081B90-34DA-4EDE-A632-4A47BDE2293A}" type="pres">
      <dgm:prSet presAssocID="{C9C65460-8DC7-4B79-9BA8-573B1CD6C034}" presName="composite" presStyleCnt="0"/>
      <dgm:spPr/>
    </dgm:pt>
    <dgm:pt modelId="{1D68FD7E-2E71-4FBB-9E55-98CE68F4E118}" type="pres">
      <dgm:prSet presAssocID="{C9C65460-8DC7-4B79-9BA8-573B1CD6C034}" presName="background" presStyleLbl="node0" presStyleIdx="0" presStyleCnt="1"/>
      <dgm:spPr/>
    </dgm:pt>
    <dgm:pt modelId="{3817733D-B477-4189-9D19-7F2B653DC11D}" type="pres">
      <dgm:prSet presAssocID="{C9C65460-8DC7-4B79-9BA8-573B1CD6C034}" presName="text" presStyleLbl="fgAcc0" presStyleIdx="0" presStyleCnt="1" custScaleX="249898" custScaleY="30559">
        <dgm:presLayoutVars>
          <dgm:chPref val="3"/>
        </dgm:presLayoutVars>
      </dgm:prSet>
      <dgm:spPr/>
    </dgm:pt>
    <dgm:pt modelId="{AAE03558-EA6E-4380-9266-3BC7602BC3F5}" type="pres">
      <dgm:prSet presAssocID="{C9C65460-8DC7-4B79-9BA8-573B1CD6C034}" presName="hierChild2" presStyleCnt="0"/>
      <dgm:spPr/>
    </dgm:pt>
    <dgm:pt modelId="{5C04C655-D792-42B4-9369-9C10E8F71AD8}" type="pres">
      <dgm:prSet presAssocID="{0AB71D78-A5F6-4976-83CE-24CAA883D415}" presName="Name10" presStyleLbl="parChTrans1D2" presStyleIdx="0" presStyleCnt="2"/>
      <dgm:spPr/>
    </dgm:pt>
    <dgm:pt modelId="{526F83B6-C57B-4219-BF10-E3A139C3A940}" type="pres">
      <dgm:prSet presAssocID="{C0683735-E21D-4D22-8A99-B65E09742642}" presName="hierRoot2" presStyleCnt="0"/>
      <dgm:spPr/>
    </dgm:pt>
    <dgm:pt modelId="{BF517A0D-C2AD-4878-A16F-A421FBE8D248}" type="pres">
      <dgm:prSet presAssocID="{C0683735-E21D-4D22-8A99-B65E09742642}" presName="composite2" presStyleCnt="0"/>
      <dgm:spPr/>
    </dgm:pt>
    <dgm:pt modelId="{B7868C02-2E77-486B-8CEF-23663796FBDB}" type="pres">
      <dgm:prSet presAssocID="{C0683735-E21D-4D22-8A99-B65E09742642}" presName="background2" presStyleLbl="node2" presStyleIdx="0" presStyleCnt="2"/>
      <dgm:spPr/>
    </dgm:pt>
    <dgm:pt modelId="{96A7432A-F91E-446E-8983-AA57FF1802E5}" type="pres">
      <dgm:prSet presAssocID="{C0683735-E21D-4D22-8A99-B65E09742642}" presName="text2" presStyleLbl="fgAcc2" presStyleIdx="0" presStyleCnt="2" custScaleX="204528" custScaleY="114592">
        <dgm:presLayoutVars>
          <dgm:chPref val="3"/>
        </dgm:presLayoutVars>
      </dgm:prSet>
      <dgm:spPr/>
    </dgm:pt>
    <dgm:pt modelId="{1E036233-E142-483A-B128-DFF412F4458C}" type="pres">
      <dgm:prSet presAssocID="{C0683735-E21D-4D22-8A99-B65E09742642}" presName="hierChild3" presStyleCnt="0"/>
      <dgm:spPr/>
    </dgm:pt>
    <dgm:pt modelId="{74D6F740-886A-414B-AE3A-7625B951C4E9}" type="pres">
      <dgm:prSet presAssocID="{DAFAFCC7-F36F-4AE7-A61E-247F2E2578C3}" presName="Name10" presStyleLbl="parChTrans1D2" presStyleIdx="1" presStyleCnt="2"/>
      <dgm:spPr/>
    </dgm:pt>
    <dgm:pt modelId="{F13A4767-BD0B-4053-B0E4-AB416BC44C34}" type="pres">
      <dgm:prSet presAssocID="{0CD03D8D-A254-44C3-B0FB-E830F324523D}" presName="hierRoot2" presStyleCnt="0"/>
      <dgm:spPr/>
    </dgm:pt>
    <dgm:pt modelId="{6ACF74AC-F26F-496F-A079-15F365568095}" type="pres">
      <dgm:prSet presAssocID="{0CD03D8D-A254-44C3-B0FB-E830F324523D}" presName="composite2" presStyleCnt="0"/>
      <dgm:spPr/>
    </dgm:pt>
    <dgm:pt modelId="{CA5072D7-2D97-484B-A0C3-BB8EF347BD85}" type="pres">
      <dgm:prSet presAssocID="{0CD03D8D-A254-44C3-B0FB-E830F324523D}" presName="background2" presStyleLbl="node2" presStyleIdx="1" presStyleCnt="2"/>
      <dgm:spPr/>
    </dgm:pt>
    <dgm:pt modelId="{D2AB1FFC-FE32-4996-BC96-A95DC648A66F}" type="pres">
      <dgm:prSet presAssocID="{0CD03D8D-A254-44C3-B0FB-E830F324523D}" presName="text2" presStyleLbl="fgAcc2" presStyleIdx="1" presStyleCnt="2" custScaleX="152112" custScaleY="114592" custLinFactNeighborX="-2270" custLinFactNeighborY="1021">
        <dgm:presLayoutVars>
          <dgm:chPref val="3"/>
        </dgm:presLayoutVars>
      </dgm:prSet>
      <dgm:spPr/>
    </dgm:pt>
    <dgm:pt modelId="{6B402635-32D1-462D-B6C7-601B6385C5D3}" type="pres">
      <dgm:prSet presAssocID="{0CD03D8D-A254-44C3-B0FB-E830F324523D}" presName="hierChild3" presStyleCnt="0"/>
      <dgm:spPr/>
    </dgm:pt>
  </dgm:ptLst>
  <dgm:cxnLst>
    <dgm:cxn modelId="{FA73420C-DF65-4D19-A9C1-BDE903DD5B58}" type="presOf" srcId="{0CD03D8D-A254-44C3-B0FB-E830F324523D}" destId="{D2AB1FFC-FE32-4996-BC96-A95DC648A66F}" srcOrd="0" destOrd="0" presId="urn:microsoft.com/office/officeart/2005/8/layout/hierarchy1"/>
    <dgm:cxn modelId="{AD383030-85AE-4AD8-9961-8BD25F98B01C}" type="presOf" srcId="{0AB71D78-A5F6-4976-83CE-24CAA883D415}" destId="{5C04C655-D792-42B4-9369-9C10E8F71AD8}" srcOrd="0" destOrd="0" presId="urn:microsoft.com/office/officeart/2005/8/layout/hierarchy1"/>
    <dgm:cxn modelId="{02BD636C-1470-48DC-850B-EA4496134D8D}" srcId="{AEB3C566-2B80-4E92-9247-90D4259657D3}" destId="{C9C65460-8DC7-4B79-9BA8-573B1CD6C034}" srcOrd="0" destOrd="0" parTransId="{A554EE01-E3E1-4D38-8E54-ED7A9C816D71}" sibTransId="{41BCCCD5-CE31-4A70-A352-AC985F88A42C}"/>
    <dgm:cxn modelId="{D005AC71-E8CC-4C36-B3DC-559B7CDC5A33}" type="presOf" srcId="{C9C65460-8DC7-4B79-9BA8-573B1CD6C034}" destId="{3817733D-B477-4189-9D19-7F2B653DC11D}" srcOrd="0" destOrd="0" presId="urn:microsoft.com/office/officeart/2005/8/layout/hierarchy1"/>
    <dgm:cxn modelId="{B8AE7073-0FA9-444C-9CB6-A5F3E74AEAEC}" srcId="{C9C65460-8DC7-4B79-9BA8-573B1CD6C034}" destId="{C0683735-E21D-4D22-8A99-B65E09742642}" srcOrd="0" destOrd="0" parTransId="{0AB71D78-A5F6-4976-83CE-24CAA883D415}" sibTransId="{89170AF3-5C19-4F63-B6C9-5EF138A289B2}"/>
    <dgm:cxn modelId="{C2D2898D-B00E-45BF-8198-DBD8B21DBBFC}" type="presOf" srcId="{C0683735-E21D-4D22-8A99-B65E09742642}" destId="{96A7432A-F91E-446E-8983-AA57FF1802E5}" srcOrd="0" destOrd="0" presId="urn:microsoft.com/office/officeart/2005/8/layout/hierarchy1"/>
    <dgm:cxn modelId="{8FBFECCA-6D1E-44FC-AA37-F6A55C02E4E6}" type="presOf" srcId="{DAFAFCC7-F36F-4AE7-A61E-247F2E2578C3}" destId="{74D6F740-886A-414B-AE3A-7625B951C4E9}" srcOrd="0" destOrd="0" presId="urn:microsoft.com/office/officeart/2005/8/layout/hierarchy1"/>
    <dgm:cxn modelId="{54F251D7-63DC-4566-906E-C20FCD03A5FC}" srcId="{C9C65460-8DC7-4B79-9BA8-573B1CD6C034}" destId="{0CD03D8D-A254-44C3-B0FB-E830F324523D}" srcOrd="1" destOrd="0" parTransId="{DAFAFCC7-F36F-4AE7-A61E-247F2E2578C3}" sibTransId="{63E7180A-2077-4D98-AEF1-87A9B620B313}"/>
    <dgm:cxn modelId="{B72D90F7-4EE7-483D-A04D-0C37F4C1AABC}" type="presOf" srcId="{AEB3C566-2B80-4E92-9247-90D4259657D3}" destId="{7B5FE1C8-73F7-4836-953E-FC896D1F3308}" srcOrd="0" destOrd="0" presId="urn:microsoft.com/office/officeart/2005/8/layout/hierarchy1"/>
    <dgm:cxn modelId="{A6CD8308-F0C5-42F9-AB86-24ED6273D099}" type="presParOf" srcId="{7B5FE1C8-73F7-4836-953E-FC896D1F3308}" destId="{22EC7E15-EDE4-4759-BEA4-EC8705A421C8}" srcOrd="0" destOrd="0" presId="urn:microsoft.com/office/officeart/2005/8/layout/hierarchy1"/>
    <dgm:cxn modelId="{BB20417A-0A87-40D4-8BCE-66D50B0048A9}" type="presParOf" srcId="{22EC7E15-EDE4-4759-BEA4-EC8705A421C8}" destId="{3C081B90-34DA-4EDE-A632-4A47BDE2293A}" srcOrd="0" destOrd="0" presId="urn:microsoft.com/office/officeart/2005/8/layout/hierarchy1"/>
    <dgm:cxn modelId="{6CB19EED-2B95-4C1C-901F-082A23521410}" type="presParOf" srcId="{3C081B90-34DA-4EDE-A632-4A47BDE2293A}" destId="{1D68FD7E-2E71-4FBB-9E55-98CE68F4E118}" srcOrd="0" destOrd="0" presId="urn:microsoft.com/office/officeart/2005/8/layout/hierarchy1"/>
    <dgm:cxn modelId="{03C64AA4-2B38-44AE-AD46-E8B6068B3C98}" type="presParOf" srcId="{3C081B90-34DA-4EDE-A632-4A47BDE2293A}" destId="{3817733D-B477-4189-9D19-7F2B653DC11D}" srcOrd="1" destOrd="0" presId="urn:microsoft.com/office/officeart/2005/8/layout/hierarchy1"/>
    <dgm:cxn modelId="{7D95C144-6339-49F8-A76E-48E0533BAAAC}" type="presParOf" srcId="{22EC7E15-EDE4-4759-BEA4-EC8705A421C8}" destId="{AAE03558-EA6E-4380-9266-3BC7602BC3F5}" srcOrd="1" destOrd="0" presId="urn:microsoft.com/office/officeart/2005/8/layout/hierarchy1"/>
    <dgm:cxn modelId="{B7756835-94BA-44EF-9E4D-94FE7043D7AC}" type="presParOf" srcId="{AAE03558-EA6E-4380-9266-3BC7602BC3F5}" destId="{5C04C655-D792-42B4-9369-9C10E8F71AD8}" srcOrd="0" destOrd="0" presId="urn:microsoft.com/office/officeart/2005/8/layout/hierarchy1"/>
    <dgm:cxn modelId="{BF336BE0-D459-4EBB-B24F-119844241062}" type="presParOf" srcId="{AAE03558-EA6E-4380-9266-3BC7602BC3F5}" destId="{526F83B6-C57B-4219-BF10-E3A139C3A940}" srcOrd="1" destOrd="0" presId="urn:microsoft.com/office/officeart/2005/8/layout/hierarchy1"/>
    <dgm:cxn modelId="{8B3C42A0-42E5-488B-B388-38FB1788E4CE}" type="presParOf" srcId="{526F83B6-C57B-4219-BF10-E3A139C3A940}" destId="{BF517A0D-C2AD-4878-A16F-A421FBE8D248}" srcOrd="0" destOrd="0" presId="urn:microsoft.com/office/officeart/2005/8/layout/hierarchy1"/>
    <dgm:cxn modelId="{B43A9B00-1F1C-468E-919C-9D2108094572}" type="presParOf" srcId="{BF517A0D-C2AD-4878-A16F-A421FBE8D248}" destId="{B7868C02-2E77-486B-8CEF-23663796FBDB}" srcOrd="0" destOrd="0" presId="urn:microsoft.com/office/officeart/2005/8/layout/hierarchy1"/>
    <dgm:cxn modelId="{36E057A7-6EFC-46F0-9D8B-5A1DA68CDFB8}" type="presParOf" srcId="{BF517A0D-C2AD-4878-A16F-A421FBE8D248}" destId="{96A7432A-F91E-446E-8983-AA57FF1802E5}" srcOrd="1" destOrd="0" presId="urn:microsoft.com/office/officeart/2005/8/layout/hierarchy1"/>
    <dgm:cxn modelId="{490C1947-99B0-42DE-B714-9D27FD12B0B0}" type="presParOf" srcId="{526F83B6-C57B-4219-BF10-E3A139C3A940}" destId="{1E036233-E142-483A-B128-DFF412F4458C}" srcOrd="1" destOrd="0" presId="urn:microsoft.com/office/officeart/2005/8/layout/hierarchy1"/>
    <dgm:cxn modelId="{CB1E5A0D-4C73-4001-81DB-9A53F12DC572}" type="presParOf" srcId="{AAE03558-EA6E-4380-9266-3BC7602BC3F5}" destId="{74D6F740-886A-414B-AE3A-7625B951C4E9}" srcOrd="2" destOrd="0" presId="urn:microsoft.com/office/officeart/2005/8/layout/hierarchy1"/>
    <dgm:cxn modelId="{134A31D4-BAA7-4A1F-B63F-1109DFE7B521}" type="presParOf" srcId="{AAE03558-EA6E-4380-9266-3BC7602BC3F5}" destId="{F13A4767-BD0B-4053-B0E4-AB416BC44C34}" srcOrd="3" destOrd="0" presId="urn:microsoft.com/office/officeart/2005/8/layout/hierarchy1"/>
    <dgm:cxn modelId="{49947842-7CAE-4587-B3DE-12374BA2ECD5}" type="presParOf" srcId="{F13A4767-BD0B-4053-B0E4-AB416BC44C34}" destId="{6ACF74AC-F26F-496F-A079-15F365568095}" srcOrd="0" destOrd="0" presId="urn:microsoft.com/office/officeart/2005/8/layout/hierarchy1"/>
    <dgm:cxn modelId="{D58DA7CB-97F8-418A-833D-06658DD2A027}" type="presParOf" srcId="{6ACF74AC-F26F-496F-A079-15F365568095}" destId="{CA5072D7-2D97-484B-A0C3-BB8EF347BD85}" srcOrd="0" destOrd="0" presId="urn:microsoft.com/office/officeart/2005/8/layout/hierarchy1"/>
    <dgm:cxn modelId="{FC571705-0276-40B8-A9F1-7BBDFF0056CE}" type="presParOf" srcId="{6ACF74AC-F26F-496F-A079-15F365568095}" destId="{D2AB1FFC-FE32-4996-BC96-A95DC648A66F}" srcOrd="1" destOrd="0" presId="urn:microsoft.com/office/officeart/2005/8/layout/hierarchy1"/>
    <dgm:cxn modelId="{0353F7E1-13A5-4C89-A85A-AC2FA0B7FA61}" type="presParOf" srcId="{F13A4767-BD0B-4053-B0E4-AB416BC44C34}" destId="{6B402635-32D1-462D-B6C7-601B6385C5D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4D7FB4-1281-45A8-A2C6-D1DC119C23C7}"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fr-FR"/>
        </a:p>
      </dgm:t>
    </dgm:pt>
    <dgm:pt modelId="{1E539EB0-0B8F-4CCE-87D9-3BD6D7F46324}">
      <dgm:prSet phldrT="[Texte]" custT="1"/>
      <dgm:spPr/>
      <dgm:t>
        <a:bodyPr/>
        <a:lstStyle/>
        <a:p>
          <a:r>
            <a:rPr lang="fr-FR" sz="1800" b="1" dirty="0">
              <a:latin typeface="Arial" panose="020B0604020202020204" pitchFamily="34" charset="0"/>
              <a:cs typeface="Arial" panose="020B0604020202020204" pitchFamily="34" charset="0"/>
            </a:rPr>
            <a:t>Physiologique</a:t>
          </a:r>
        </a:p>
      </dgm:t>
    </dgm:pt>
    <dgm:pt modelId="{EE84716C-1484-4CA7-A76E-180ABD50AA80}" type="parTrans" cxnId="{75D5448F-9B60-4E8A-BDB6-657BB6A1433F}">
      <dgm:prSet/>
      <dgm:spPr/>
      <dgm:t>
        <a:bodyPr/>
        <a:lstStyle/>
        <a:p>
          <a:endParaRPr lang="fr-FR" sz="6000" b="1">
            <a:latin typeface="Arial" panose="020B0604020202020204" pitchFamily="34" charset="0"/>
            <a:cs typeface="Arial" panose="020B0604020202020204" pitchFamily="34" charset="0"/>
          </a:endParaRPr>
        </a:p>
      </dgm:t>
    </dgm:pt>
    <dgm:pt modelId="{6F0C95D6-F128-4052-B306-AFD4A90A83A4}" type="sibTrans" cxnId="{75D5448F-9B60-4E8A-BDB6-657BB6A1433F}">
      <dgm:prSet/>
      <dgm:spPr/>
      <dgm:t>
        <a:bodyPr/>
        <a:lstStyle/>
        <a:p>
          <a:endParaRPr lang="fr-FR" sz="6000" b="1">
            <a:latin typeface="Arial" panose="020B0604020202020204" pitchFamily="34" charset="0"/>
            <a:cs typeface="Arial" panose="020B0604020202020204" pitchFamily="34" charset="0"/>
          </a:endParaRPr>
        </a:p>
      </dgm:t>
    </dgm:pt>
    <dgm:pt modelId="{73EF9174-DE79-44CF-BE5F-9495275633F3}">
      <dgm:prSet phldrT="[Texte]" custT="1"/>
      <dgm:spPr/>
      <dgm:t>
        <a:bodyPr/>
        <a:lstStyle/>
        <a:p>
          <a:r>
            <a:rPr lang="fr-FR" sz="1800" b="1">
              <a:latin typeface="Arial" panose="020B0604020202020204" pitchFamily="34" charset="0"/>
              <a:cs typeface="Arial" panose="020B0604020202020204" pitchFamily="34" charset="0"/>
            </a:rPr>
            <a:t>Sécurité</a:t>
          </a:r>
        </a:p>
      </dgm:t>
    </dgm:pt>
    <dgm:pt modelId="{A71E611B-E24B-4C65-9349-66D742138220}" type="parTrans" cxnId="{1859B11D-CC4E-445C-A444-83FA82339617}">
      <dgm:prSet/>
      <dgm:spPr/>
      <dgm:t>
        <a:bodyPr/>
        <a:lstStyle/>
        <a:p>
          <a:endParaRPr lang="fr-FR" sz="6000" b="1">
            <a:latin typeface="Arial" panose="020B0604020202020204" pitchFamily="34" charset="0"/>
            <a:cs typeface="Arial" panose="020B0604020202020204" pitchFamily="34" charset="0"/>
          </a:endParaRPr>
        </a:p>
      </dgm:t>
    </dgm:pt>
    <dgm:pt modelId="{86A91CFA-DE2F-4725-8606-238E046CFD42}" type="sibTrans" cxnId="{1859B11D-CC4E-445C-A444-83FA82339617}">
      <dgm:prSet/>
      <dgm:spPr/>
      <dgm:t>
        <a:bodyPr/>
        <a:lstStyle/>
        <a:p>
          <a:endParaRPr lang="fr-FR" sz="6000" b="1">
            <a:latin typeface="Arial" panose="020B0604020202020204" pitchFamily="34" charset="0"/>
            <a:cs typeface="Arial" panose="020B0604020202020204" pitchFamily="34" charset="0"/>
          </a:endParaRPr>
        </a:p>
      </dgm:t>
    </dgm:pt>
    <dgm:pt modelId="{C235452A-E4E2-4AED-A2E0-6F684CFACDEA}">
      <dgm:prSet phldrT="[Texte]" custT="1"/>
      <dgm:spPr/>
      <dgm:t>
        <a:bodyPr/>
        <a:lstStyle/>
        <a:p>
          <a:r>
            <a:rPr lang="fr-FR" sz="1800" b="1" dirty="0">
              <a:latin typeface="Arial" panose="020B0604020202020204" pitchFamily="34" charset="0"/>
              <a:cs typeface="Arial" panose="020B0604020202020204" pitchFamily="34" charset="0"/>
            </a:rPr>
            <a:t>Reconnaissance / estime</a:t>
          </a:r>
        </a:p>
      </dgm:t>
    </dgm:pt>
    <dgm:pt modelId="{75066AA1-64C6-4F53-8757-1FB089ABCBA3}" type="parTrans" cxnId="{269C35F3-5158-47E5-8E9E-71786FC4FE91}">
      <dgm:prSet/>
      <dgm:spPr/>
      <dgm:t>
        <a:bodyPr/>
        <a:lstStyle/>
        <a:p>
          <a:endParaRPr lang="fr-FR" sz="6000" b="1">
            <a:latin typeface="Arial" panose="020B0604020202020204" pitchFamily="34" charset="0"/>
            <a:cs typeface="Arial" panose="020B0604020202020204" pitchFamily="34" charset="0"/>
          </a:endParaRPr>
        </a:p>
      </dgm:t>
    </dgm:pt>
    <dgm:pt modelId="{D5C61F2C-DEA2-463E-B5D9-10086D29394C}" type="sibTrans" cxnId="{269C35F3-5158-47E5-8E9E-71786FC4FE91}">
      <dgm:prSet/>
      <dgm:spPr/>
      <dgm:t>
        <a:bodyPr/>
        <a:lstStyle/>
        <a:p>
          <a:endParaRPr lang="fr-FR" sz="6000" b="1">
            <a:latin typeface="Arial" panose="020B0604020202020204" pitchFamily="34" charset="0"/>
            <a:cs typeface="Arial" panose="020B0604020202020204" pitchFamily="34" charset="0"/>
          </a:endParaRPr>
        </a:p>
      </dgm:t>
    </dgm:pt>
    <dgm:pt modelId="{8BBBFC49-6BFB-4541-91E1-0F24BCAE0FE5}">
      <dgm:prSet phldrT="[Texte]" custT="1"/>
      <dgm:spPr/>
      <dgm:t>
        <a:bodyPr/>
        <a:lstStyle/>
        <a:p>
          <a:r>
            <a:rPr lang="fr-FR" sz="1800" b="1" dirty="0">
              <a:latin typeface="Arial" panose="020B0604020202020204" pitchFamily="34" charset="0"/>
              <a:cs typeface="Arial" panose="020B0604020202020204" pitchFamily="34" charset="0"/>
            </a:rPr>
            <a:t>Accomplissement  réalisation </a:t>
          </a:r>
        </a:p>
      </dgm:t>
    </dgm:pt>
    <dgm:pt modelId="{12ACDA81-391A-4518-B334-42BCC422E77D}" type="parTrans" cxnId="{2EEEFD98-4548-4746-8578-FD445D6B1301}">
      <dgm:prSet/>
      <dgm:spPr/>
      <dgm:t>
        <a:bodyPr/>
        <a:lstStyle/>
        <a:p>
          <a:endParaRPr lang="fr-FR" sz="6000" b="1">
            <a:latin typeface="Arial" panose="020B0604020202020204" pitchFamily="34" charset="0"/>
            <a:cs typeface="Arial" panose="020B0604020202020204" pitchFamily="34" charset="0"/>
          </a:endParaRPr>
        </a:p>
      </dgm:t>
    </dgm:pt>
    <dgm:pt modelId="{1C44F191-0628-4050-A01F-DA471F6179C7}" type="sibTrans" cxnId="{2EEEFD98-4548-4746-8578-FD445D6B1301}">
      <dgm:prSet/>
      <dgm:spPr/>
      <dgm:t>
        <a:bodyPr/>
        <a:lstStyle/>
        <a:p>
          <a:endParaRPr lang="fr-FR" sz="6000" b="1">
            <a:latin typeface="Arial" panose="020B0604020202020204" pitchFamily="34" charset="0"/>
            <a:cs typeface="Arial" panose="020B0604020202020204" pitchFamily="34" charset="0"/>
          </a:endParaRPr>
        </a:p>
      </dgm:t>
    </dgm:pt>
    <dgm:pt modelId="{F9FA410D-21F2-4A8E-A1DA-C547417ADD5A}">
      <dgm:prSet phldrT="[Texte]" custT="1"/>
      <dgm:spPr/>
      <dgm:t>
        <a:bodyPr/>
        <a:lstStyle/>
        <a:p>
          <a:r>
            <a:rPr lang="fr-FR" sz="1800" b="1">
              <a:latin typeface="Arial" panose="020B0604020202020204" pitchFamily="34" charset="0"/>
              <a:cs typeface="Arial" panose="020B0604020202020204" pitchFamily="34" charset="0"/>
            </a:rPr>
            <a:t>Appartenance</a:t>
          </a:r>
        </a:p>
      </dgm:t>
    </dgm:pt>
    <dgm:pt modelId="{1F647A45-10D3-4712-B478-B08D4847802E}" type="parTrans" cxnId="{A39FDB50-BAA5-4E8B-84C7-A56893FCF924}">
      <dgm:prSet/>
      <dgm:spPr/>
      <dgm:t>
        <a:bodyPr/>
        <a:lstStyle/>
        <a:p>
          <a:endParaRPr lang="fr-FR" sz="6000" b="1">
            <a:latin typeface="Arial" panose="020B0604020202020204" pitchFamily="34" charset="0"/>
            <a:cs typeface="Arial" panose="020B0604020202020204" pitchFamily="34" charset="0"/>
          </a:endParaRPr>
        </a:p>
      </dgm:t>
    </dgm:pt>
    <dgm:pt modelId="{8E0916CC-0893-4D6C-BA64-97683BB88EA8}" type="sibTrans" cxnId="{A39FDB50-BAA5-4E8B-84C7-A56893FCF924}">
      <dgm:prSet/>
      <dgm:spPr/>
      <dgm:t>
        <a:bodyPr/>
        <a:lstStyle/>
        <a:p>
          <a:endParaRPr lang="fr-FR" sz="6000" b="1">
            <a:latin typeface="Arial" panose="020B0604020202020204" pitchFamily="34" charset="0"/>
            <a:cs typeface="Arial" panose="020B0604020202020204" pitchFamily="34" charset="0"/>
          </a:endParaRPr>
        </a:p>
      </dgm:t>
    </dgm:pt>
    <dgm:pt modelId="{D7125A10-8EAC-4F68-BEFB-F4EF80152A1C}" type="pres">
      <dgm:prSet presAssocID="{D84D7FB4-1281-45A8-A2C6-D1DC119C23C7}" presName="compositeShape" presStyleCnt="0">
        <dgm:presLayoutVars>
          <dgm:dir/>
          <dgm:resizeHandles/>
        </dgm:presLayoutVars>
      </dgm:prSet>
      <dgm:spPr/>
    </dgm:pt>
    <dgm:pt modelId="{8F22802F-07BC-4E33-B9EB-2BC3B290A8D4}" type="pres">
      <dgm:prSet presAssocID="{D84D7FB4-1281-45A8-A2C6-D1DC119C23C7}" presName="pyramid" presStyleLbl="node1" presStyleIdx="0" presStyleCnt="1"/>
      <dgm:spPr/>
    </dgm:pt>
    <dgm:pt modelId="{661FFEF3-3D8B-4295-AF23-CB323A653AAE}" type="pres">
      <dgm:prSet presAssocID="{D84D7FB4-1281-45A8-A2C6-D1DC119C23C7}" presName="theList" presStyleCnt="0"/>
      <dgm:spPr/>
    </dgm:pt>
    <dgm:pt modelId="{55D120A3-A2F5-4007-A92C-2EB3B399FB90}" type="pres">
      <dgm:prSet presAssocID="{8BBBFC49-6BFB-4541-91E1-0F24BCAE0FE5}" presName="aNode" presStyleLbl="fgAcc1" presStyleIdx="0" presStyleCnt="5" custScaleX="137560">
        <dgm:presLayoutVars>
          <dgm:bulletEnabled val="1"/>
        </dgm:presLayoutVars>
      </dgm:prSet>
      <dgm:spPr/>
    </dgm:pt>
    <dgm:pt modelId="{0B3D9A30-1C87-4558-8B9F-6C5BE5280C75}" type="pres">
      <dgm:prSet presAssocID="{8BBBFC49-6BFB-4541-91E1-0F24BCAE0FE5}" presName="aSpace" presStyleCnt="0"/>
      <dgm:spPr/>
    </dgm:pt>
    <dgm:pt modelId="{E7460EA7-405F-47D9-B373-F1941C02CE97}" type="pres">
      <dgm:prSet presAssocID="{C235452A-E4E2-4AED-A2E0-6F684CFACDEA}" presName="aNode" presStyleLbl="fgAcc1" presStyleIdx="1" presStyleCnt="5" custScaleX="137560">
        <dgm:presLayoutVars>
          <dgm:bulletEnabled val="1"/>
        </dgm:presLayoutVars>
      </dgm:prSet>
      <dgm:spPr/>
    </dgm:pt>
    <dgm:pt modelId="{47F006A7-ADFC-4764-8C0E-DFEC638FF2FE}" type="pres">
      <dgm:prSet presAssocID="{C235452A-E4E2-4AED-A2E0-6F684CFACDEA}" presName="aSpace" presStyleCnt="0"/>
      <dgm:spPr/>
    </dgm:pt>
    <dgm:pt modelId="{B417B7D3-44C2-4202-92BC-A6C27405B112}" type="pres">
      <dgm:prSet presAssocID="{F9FA410D-21F2-4A8E-A1DA-C547417ADD5A}" presName="aNode" presStyleLbl="fgAcc1" presStyleIdx="2" presStyleCnt="5" custScaleX="137560">
        <dgm:presLayoutVars>
          <dgm:bulletEnabled val="1"/>
        </dgm:presLayoutVars>
      </dgm:prSet>
      <dgm:spPr/>
    </dgm:pt>
    <dgm:pt modelId="{5ADB4060-7714-4B78-9D0E-C14F163EB86D}" type="pres">
      <dgm:prSet presAssocID="{F9FA410D-21F2-4A8E-A1DA-C547417ADD5A}" presName="aSpace" presStyleCnt="0"/>
      <dgm:spPr/>
    </dgm:pt>
    <dgm:pt modelId="{53AD4B14-4936-446C-ADB0-2971CF7716AE}" type="pres">
      <dgm:prSet presAssocID="{73EF9174-DE79-44CF-BE5F-9495275633F3}" presName="aNode" presStyleLbl="fgAcc1" presStyleIdx="3" presStyleCnt="5" custScaleX="137560">
        <dgm:presLayoutVars>
          <dgm:bulletEnabled val="1"/>
        </dgm:presLayoutVars>
      </dgm:prSet>
      <dgm:spPr/>
    </dgm:pt>
    <dgm:pt modelId="{C51D6592-B7B6-4489-9A31-583476BE946C}" type="pres">
      <dgm:prSet presAssocID="{73EF9174-DE79-44CF-BE5F-9495275633F3}" presName="aSpace" presStyleCnt="0"/>
      <dgm:spPr/>
    </dgm:pt>
    <dgm:pt modelId="{E587D55A-C2AB-4B02-AAE1-A75CF537D667}" type="pres">
      <dgm:prSet presAssocID="{1E539EB0-0B8F-4CCE-87D9-3BD6D7F46324}" presName="aNode" presStyleLbl="fgAcc1" presStyleIdx="4" presStyleCnt="5" custScaleX="137560">
        <dgm:presLayoutVars>
          <dgm:bulletEnabled val="1"/>
        </dgm:presLayoutVars>
      </dgm:prSet>
      <dgm:spPr/>
    </dgm:pt>
    <dgm:pt modelId="{8A2A621B-F086-4AF1-A769-8541D18CF5A7}" type="pres">
      <dgm:prSet presAssocID="{1E539EB0-0B8F-4CCE-87D9-3BD6D7F46324}" presName="aSpace" presStyleCnt="0"/>
      <dgm:spPr/>
    </dgm:pt>
  </dgm:ptLst>
  <dgm:cxnLst>
    <dgm:cxn modelId="{2177C912-012D-4DA3-8246-69D9F369ECCF}" type="presOf" srcId="{73EF9174-DE79-44CF-BE5F-9495275633F3}" destId="{53AD4B14-4936-446C-ADB0-2971CF7716AE}" srcOrd="0" destOrd="0" presId="urn:microsoft.com/office/officeart/2005/8/layout/pyramid2"/>
    <dgm:cxn modelId="{1859B11D-CC4E-445C-A444-83FA82339617}" srcId="{D84D7FB4-1281-45A8-A2C6-D1DC119C23C7}" destId="{73EF9174-DE79-44CF-BE5F-9495275633F3}" srcOrd="3" destOrd="0" parTransId="{A71E611B-E24B-4C65-9349-66D742138220}" sibTransId="{86A91CFA-DE2F-4725-8606-238E046CFD42}"/>
    <dgm:cxn modelId="{C1FE831F-5558-4597-9247-B6C34673BFD3}" type="presOf" srcId="{F9FA410D-21F2-4A8E-A1DA-C547417ADD5A}" destId="{B417B7D3-44C2-4202-92BC-A6C27405B112}" srcOrd="0" destOrd="0" presId="urn:microsoft.com/office/officeart/2005/8/layout/pyramid2"/>
    <dgm:cxn modelId="{83F7B45B-B61C-45FE-80B7-F12DDB64B1A2}" type="presOf" srcId="{1E539EB0-0B8F-4CCE-87D9-3BD6D7F46324}" destId="{E587D55A-C2AB-4B02-AAE1-A75CF537D667}" srcOrd="0" destOrd="0" presId="urn:microsoft.com/office/officeart/2005/8/layout/pyramid2"/>
    <dgm:cxn modelId="{D25BDC45-8985-401B-94EC-F3CA7B3056F2}" type="presOf" srcId="{C235452A-E4E2-4AED-A2E0-6F684CFACDEA}" destId="{E7460EA7-405F-47D9-B373-F1941C02CE97}" srcOrd="0" destOrd="0" presId="urn:microsoft.com/office/officeart/2005/8/layout/pyramid2"/>
    <dgm:cxn modelId="{A39FDB50-BAA5-4E8B-84C7-A56893FCF924}" srcId="{D84D7FB4-1281-45A8-A2C6-D1DC119C23C7}" destId="{F9FA410D-21F2-4A8E-A1DA-C547417ADD5A}" srcOrd="2" destOrd="0" parTransId="{1F647A45-10D3-4712-B478-B08D4847802E}" sibTransId="{8E0916CC-0893-4D6C-BA64-97683BB88EA8}"/>
    <dgm:cxn modelId="{1ED9225A-3E7A-4D14-B4B5-51EB23257C6B}" type="presOf" srcId="{D84D7FB4-1281-45A8-A2C6-D1DC119C23C7}" destId="{D7125A10-8EAC-4F68-BEFB-F4EF80152A1C}" srcOrd="0" destOrd="0" presId="urn:microsoft.com/office/officeart/2005/8/layout/pyramid2"/>
    <dgm:cxn modelId="{75D5448F-9B60-4E8A-BDB6-657BB6A1433F}" srcId="{D84D7FB4-1281-45A8-A2C6-D1DC119C23C7}" destId="{1E539EB0-0B8F-4CCE-87D9-3BD6D7F46324}" srcOrd="4" destOrd="0" parTransId="{EE84716C-1484-4CA7-A76E-180ABD50AA80}" sibTransId="{6F0C95D6-F128-4052-B306-AFD4A90A83A4}"/>
    <dgm:cxn modelId="{2EEEFD98-4548-4746-8578-FD445D6B1301}" srcId="{D84D7FB4-1281-45A8-A2C6-D1DC119C23C7}" destId="{8BBBFC49-6BFB-4541-91E1-0F24BCAE0FE5}" srcOrd="0" destOrd="0" parTransId="{12ACDA81-391A-4518-B334-42BCC422E77D}" sibTransId="{1C44F191-0628-4050-A01F-DA471F6179C7}"/>
    <dgm:cxn modelId="{48CD06B8-B693-4678-BA95-9B0586155D8E}" type="presOf" srcId="{8BBBFC49-6BFB-4541-91E1-0F24BCAE0FE5}" destId="{55D120A3-A2F5-4007-A92C-2EB3B399FB90}" srcOrd="0" destOrd="0" presId="urn:microsoft.com/office/officeart/2005/8/layout/pyramid2"/>
    <dgm:cxn modelId="{269C35F3-5158-47E5-8E9E-71786FC4FE91}" srcId="{D84D7FB4-1281-45A8-A2C6-D1DC119C23C7}" destId="{C235452A-E4E2-4AED-A2E0-6F684CFACDEA}" srcOrd="1" destOrd="0" parTransId="{75066AA1-64C6-4F53-8757-1FB089ABCBA3}" sibTransId="{D5C61F2C-DEA2-463E-B5D9-10086D29394C}"/>
    <dgm:cxn modelId="{FB76FDCD-BF29-4BE6-B153-38DBD01AEEEE}" type="presParOf" srcId="{D7125A10-8EAC-4F68-BEFB-F4EF80152A1C}" destId="{8F22802F-07BC-4E33-B9EB-2BC3B290A8D4}" srcOrd="0" destOrd="0" presId="urn:microsoft.com/office/officeart/2005/8/layout/pyramid2"/>
    <dgm:cxn modelId="{F22225C9-6501-44F9-9EC3-336CE89B166A}" type="presParOf" srcId="{D7125A10-8EAC-4F68-BEFB-F4EF80152A1C}" destId="{661FFEF3-3D8B-4295-AF23-CB323A653AAE}" srcOrd="1" destOrd="0" presId="urn:microsoft.com/office/officeart/2005/8/layout/pyramid2"/>
    <dgm:cxn modelId="{E151B015-A595-4B2B-8F34-395B6B5D26A7}" type="presParOf" srcId="{661FFEF3-3D8B-4295-AF23-CB323A653AAE}" destId="{55D120A3-A2F5-4007-A92C-2EB3B399FB90}" srcOrd="0" destOrd="0" presId="urn:microsoft.com/office/officeart/2005/8/layout/pyramid2"/>
    <dgm:cxn modelId="{6EBCFDA5-DF90-40A5-AA63-A6F05ADB73A0}" type="presParOf" srcId="{661FFEF3-3D8B-4295-AF23-CB323A653AAE}" destId="{0B3D9A30-1C87-4558-8B9F-6C5BE5280C75}" srcOrd="1" destOrd="0" presId="urn:microsoft.com/office/officeart/2005/8/layout/pyramid2"/>
    <dgm:cxn modelId="{4292FA3B-C5EF-4317-AD0A-565C2365FB54}" type="presParOf" srcId="{661FFEF3-3D8B-4295-AF23-CB323A653AAE}" destId="{E7460EA7-405F-47D9-B373-F1941C02CE97}" srcOrd="2" destOrd="0" presId="urn:microsoft.com/office/officeart/2005/8/layout/pyramid2"/>
    <dgm:cxn modelId="{FDCEDCE6-966B-47C8-BB51-1A6BE44F0A30}" type="presParOf" srcId="{661FFEF3-3D8B-4295-AF23-CB323A653AAE}" destId="{47F006A7-ADFC-4764-8C0E-DFEC638FF2FE}" srcOrd="3" destOrd="0" presId="urn:microsoft.com/office/officeart/2005/8/layout/pyramid2"/>
    <dgm:cxn modelId="{AE5CF987-BEDB-4F2C-94B4-AE5ED372E764}" type="presParOf" srcId="{661FFEF3-3D8B-4295-AF23-CB323A653AAE}" destId="{B417B7D3-44C2-4202-92BC-A6C27405B112}" srcOrd="4" destOrd="0" presId="urn:microsoft.com/office/officeart/2005/8/layout/pyramid2"/>
    <dgm:cxn modelId="{7B140224-DE50-4563-9CDB-CDFA81D90A41}" type="presParOf" srcId="{661FFEF3-3D8B-4295-AF23-CB323A653AAE}" destId="{5ADB4060-7714-4B78-9D0E-C14F163EB86D}" srcOrd="5" destOrd="0" presId="urn:microsoft.com/office/officeart/2005/8/layout/pyramid2"/>
    <dgm:cxn modelId="{8110617C-232F-4CDB-9904-A7DD8ED3A5FE}" type="presParOf" srcId="{661FFEF3-3D8B-4295-AF23-CB323A653AAE}" destId="{53AD4B14-4936-446C-ADB0-2971CF7716AE}" srcOrd="6" destOrd="0" presId="urn:microsoft.com/office/officeart/2005/8/layout/pyramid2"/>
    <dgm:cxn modelId="{20411B9D-0098-4008-8AB8-E5D163F7022B}" type="presParOf" srcId="{661FFEF3-3D8B-4295-AF23-CB323A653AAE}" destId="{C51D6592-B7B6-4489-9A31-583476BE946C}" srcOrd="7" destOrd="0" presId="urn:microsoft.com/office/officeart/2005/8/layout/pyramid2"/>
    <dgm:cxn modelId="{4953167C-4B52-40A2-9E37-7E2EA76BB2BD}" type="presParOf" srcId="{661FFEF3-3D8B-4295-AF23-CB323A653AAE}" destId="{E587D55A-C2AB-4B02-AAE1-A75CF537D667}" srcOrd="8" destOrd="0" presId="urn:microsoft.com/office/officeart/2005/8/layout/pyramid2"/>
    <dgm:cxn modelId="{3C538641-9F2B-471B-BFC5-05393F383C2C}" type="presParOf" srcId="{661FFEF3-3D8B-4295-AF23-CB323A653AAE}" destId="{8A2A621B-F086-4AF1-A769-8541D18CF5A7}"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2BAE66-130B-4D96-BB09-E445AAD9804A}">
      <dsp:nvSpPr>
        <dsp:cNvPr id="0" name=""/>
        <dsp:cNvSpPr/>
      </dsp:nvSpPr>
      <dsp:spPr>
        <a:xfrm>
          <a:off x="9033" y="211736"/>
          <a:ext cx="10018442" cy="556014"/>
        </a:xfrm>
        <a:prstGeom prst="roundRect">
          <a:avLst>
            <a:gd name="adj" fmla="val 10000"/>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l" defTabSz="1066800">
            <a:lnSpc>
              <a:spcPct val="90000"/>
            </a:lnSpc>
            <a:spcBef>
              <a:spcPct val="0"/>
            </a:spcBef>
            <a:spcAft>
              <a:spcPct val="35000"/>
            </a:spcAft>
            <a:buNone/>
          </a:pPr>
          <a:r>
            <a:rPr lang="fr-FR" sz="2400" kern="1200" dirty="0">
              <a:latin typeface="Arial" panose="020B0604020202020204" pitchFamily="34" charset="0"/>
              <a:ea typeface="Calibri" panose="020F0502020204030204" pitchFamily="34" charset="0"/>
              <a:cs typeface="Times New Roman" panose="02020603050405020304" pitchFamily="18" charset="0"/>
            </a:rPr>
            <a:t>L’intégration est l’aboutissement du processus de recrutement. </a:t>
          </a:r>
          <a:endParaRPr lang="fr-FR" sz="2400" kern="1200" dirty="0"/>
        </a:p>
      </dsp:txBody>
      <dsp:txXfrm>
        <a:off x="25318" y="228021"/>
        <a:ext cx="9985872" cy="523444"/>
      </dsp:txXfrm>
    </dsp:sp>
    <dsp:sp modelId="{1DDA92F0-AEB9-4691-A5DF-FD1DF06A47DA}">
      <dsp:nvSpPr>
        <dsp:cNvPr id="0" name=""/>
        <dsp:cNvSpPr/>
      </dsp:nvSpPr>
      <dsp:spPr>
        <a:xfrm>
          <a:off x="1010877" y="767751"/>
          <a:ext cx="528083" cy="464464"/>
        </a:xfrm>
        <a:custGeom>
          <a:avLst/>
          <a:gdLst/>
          <a:ahLst/>
          <a:cxnLst/>
          <a:rect l="0" t="0" r="0" b="0"/>
          <a:pathLst>
            <a:path>
              <a:moveTo>
                <a:pt x="0" y="0"/>
              </a:moveTo>
              <a:lnTo>
                <a:pt x="0" y="464464"/>
              </a:lnTo>
              <a:lnTo>
                <a:pt x="528083" y="464464"/>
              </a:lnTo>
            </a:path>
          </a:pathLst>
        </a:custGeom>
        <a:noFill/>
        <a:ln w="19050"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843075-4CDD-4C55-82FA-764204880D3C}">
      <dsp:nvSpPr>
        <dsp:cNvPr id="0" name=""/>
        <dsp:cNvSpPr/>
      </dsp:nvSpPr>
      <dsp:spPr>
        <a:xfrm>
          <a:off x="1538961" y="950363"/>
          <a:ext cx="8342402" cy="563703"/>
        </a:xfrm>
        <a:prstGeom prst="roundRect">
          <a:avLst>
            <a:gd name="adj" fmla="val 10000"/>
          </a:avLst>
        </a:prstGeom>
        <a:solidFill>
          <a:schemeClr val="lt2">
            <a:alpha val="9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kern="1200" dirty="0">
              <a:latin typeface="Arial" panose="020B0604020202020204" pitchFamily="34" charset="0"/>
              <a:ea typeface="Calibri" panose="020F0502020204030204" pitchFamily="34" charset="0"/>
              <a:cs typeface="Times New Roman" panose="02020603050405020304" pitchFamily="18" charset="0"/>
            </a:rPr>
            <a:t>C’est une étape importante, trop souvent négligée. </a:t>
          </a:r>
        </a:p>
      </dsp:txBody>
      <dsp:txXfrm>
        <a:off x="1555471" y="966873"/>
        <a:ext cx="8309382" cy="530683"/>
      </dsp:txXfrm>
    </dsp:sp>
    <dsp:sp modelId="{96BD3D64-4707-4166-8C90-6BBCA14A91FE}">
      <dsp:nvSpPr>
        <dsp:cNvPr id="0" name=""/>
        <dsp:cNvSpPr/>
      </dsp:nvSpPr>
      <dsp:spPr>
        <a:xfrm>
          <a:off x="1010877" y="767751"/>
          <a:ext cx="528083" cy="1348688"/>
        </a:xfrm>
        <a:custGeom>
          <a:avLst/>
          <a:gdLst/>
          <a:ahLst/>
          <a:cxnLst/>
          <a:rect l="0" t="0" r="0" b="0"/>
          <a:pathLst>
            <a:path>
              <a:moveTo>
                <a:pt x="0" y="0"/>
              </a:moveTo>
              <a:lnTo>
                <a:pt x="0" y="1348688"/>
              </a:lnTo>
              <a:lnTo>
                <a:pt x="528083" y="1348688"/>
              </a:lnTo>
            </a:path>
          </a:pathLst>
        </a:custGeom>
        <a:noFill/>
        <a:ln w="19050"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353FD4-D6E6-4462-ADD7-84C9BCC1B4BE}">
      <dsp:nvSpPr>
        <dsp:cNvPr id="0" name=""/>
        <dsp:cNvSpPr/>
      </dsp:nvSpPr>
      <dsp:spPr>
        <a:xfrm>
          <a:off x="1538961" y="1688342"/>
          <a:ext cx="8342402" cy="856193"/>
        </a:xfrm>
        <a:prstGeom prst="roundRect">
          <a:avLst>
            <a:gd name="adj" fmla="val 10000"/>
          </a:avLst>
        </a:prstGeom>
        <a:solidFill>
          <a:schemeClr val="lt2">
            <a:alpha val="9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kern="1200" dirty="0">
              <a:latin typeface="Arial" panose="020B0604020202020204" pitchFamily="34" charset="0"/>
              <a:ea typeface="Calibri" panose="020F0502020204030204" pitchFamily="34" charset="0"/>
              <a:cs typeface="Times New Roman" panose="02020603050405020304" pitchFamily="18" charset="0"/>
            </a:rPr>
            <a:t>Le premiers critère de sélection évoqué des dirigeants, est la capacité du salarié à s’intégrer dans une équipe de travail. </a:t>
          </a:r>
        </a:p>
      </dsp:txBody>
      <dsp:txXfrm>
        <a:off x="1564038" y="1713419"/>
        <a:ext cx="8292248" cy="806039"/>
      </dsp:txXfrm>
    </dsp:sp>
    <dsp:sp modelId="{C5C93524-2C7F-4089-A88C-0D29B871CE6D}">
      <dsp:nvSpPr>
        <dsp:cNvPr id="0" name=""/>
        <dsp:cNvSpPr/>
      </dsp:nvSpPr>
      <dsp:spPr>
        <a:xfrm>
          <a:off x="1010877" y="767751"/>
          <a:ext cx="528083" cy="2299610"/>
        </a:xfrm>
        <a:custGeom>
          <a:avLst/>
          <a:gdLst/>
          <a:ahLst/>
          <a:cxnLst/>
          <a:rect l="0" t="0" r="0" b="0"/>
          <a:pathLst>
            <a:path>
              <a:moveTo>
                <a:pt x="0" y="0"/>
              </a:moveTo>
              <a:lnTo>
                <a:pt x="0" y="2299610"/>
              </a:lnTo>
              <a:lnTo>
                <a:pt x="528083" y="2299610"/>
              </a:lnTo>
            </a:path>
          </a:pathLst>
        </a:custGeom>
        <a:noFill/>
        <a:ln w="19050"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9F24AC-5D02-4D31-A671-059A7E992AEA}">
      <dsp:nvSpPr>
        <dsp:cNvPr id="0" name=""/>
        <dsp:cNvSpPr/>
      </dsp:nvSpPr>
      <dsp:spPr>
        <a:xfrm>
          <a:off x="1538961" y="2718811"/>
          <a:ext cx="8342402" cy="697100"/>
        </a:xfrm>
        <a:prstGeom prst="roundRect">
          <a:avLst>
            <a:gd name="adj" fmla="val 10000"/>
          </a:avLst>
        </a:prstGeom>
        <a:solidFill>
          <a:schemeClr val="lt2">
            <a:alpha val="9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kern="1200" dirty="0">
              <a:latin typeface="Arial" panose="020B0604020202020204" pitchFamily="34" charset="0"/>
              <a:ea typeface="Calibri" panose="020F0502020204030204" pitchFamily="34" charset="0"/>
              <a:cs typeface="Times New Roman" panose="02020603050405020304" pitchFamily="18" charset="0"/>
            </a:rPr>
            <a:t>Il est plus facile de compenser un manque de compétences techniques, qu’un manque de qualités relationnelles. </a:t>
          </a:r>
        </a:p>
      </dsp:txBody>
      <dsp:txXfrm>
        <a:off x="1559378" y="2739228"/>
        <a:ext cx="8301568" cy="656266"/>
      </dsp:txXfrm>
    </dsp:sp>
    <dsp:sp modelId="{1825F7B5-3784-4789-AAB6-56F76CE2E233}">
      <dsp:nvSpPr>
        <dsp:cNvPr id="0" name=""/>
        <dsp:cNvSpPr/>
      </dsp:nvSpPr>
      <dsp:spPr>
        <a:xfrm>
          <a:off x="1010877" y="767751"/>
          <a:ext cx="528083" cy="3170986"/>
        </a:xfrm>
        <a:custGeom>
          <a:avLst/>
          <a:gdLst/>
          <a:ahLst/>
          <a:cxnLst/>
          <a:rect l="0" t="0" r="0" b="0"/>
          <a:pathLst>
            <a:path>
              <a:moveTo>
                <a:pt x="0" y="0"/>
              </a:moveTo>
              <a:lnTo>
                <a:pt x="0" y="3170986"/>
              </a:lnTo>
              <a:lnTo>
                <a:pt x="528083" y="3170986"/>
              </a:lnTo>
            </a:path>
          </a:pathLst>
        </a:custGeom>
        <a:noFill/>
        <a:ln w="19050"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8F64B3-3B7D-4A5B-8354-A82EF7A7D68D}">
      <dsp:nvSpPr>
        <dsp:cNvPr id="0" name=""/>
        <dsp:cNvSpPr/>
      </dsp:nvSpPr>
      <dsp:spPr>
        <a:xfrm>
          <a:off x="1538961" y="3590187"/>
          <a:ext cx="8342402" cy="697100"/>
        </a:xfrm>
        <a:prstGeom prst="roundRect">
          <a:avLst>
            <a:gd name="adj" fmla="val 10000"/>
          </a:avLst>
        </a:prstGeom>
        <a:solidFill>
          <a:schemeClr val="lt2">
            <a:alpha val="9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kern="1200" dirty="0">
              <a:latin typeface="Arial" panose="020B0604020202020204" pitchFamily="34" charset="0"/>
              <a:ea typeface="Calibri" panose="020F0502020204030204" pitchFamily="34" charset="0"/>
              <a:cs typeface="Times New Roman" panose="02020603050405020304" pitchFamily="18" charset="0"/>
            </a:rPr>
            <a:t>Un salarié qui ne s’intègre pas peut constituer une source de tensions nuisibles au bon fonctionnement du service.</a:t>
          </a:r>
        </a:p>
      </dsp:txBody>
      <dsp:txXfrm>
        <a:off x="1559378" y="3610604"/>
        <a:ext cx="8301568" cy="6562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D6F740-886A-414B-AE3A-7625B951C4E9}">
      <dsp:nvSpPr>
        <dsp:cNvPr id="0" name=""/>
        <dsp:cNvSpPr/>
      </dsp:nvSpPr>
      <dsp:spPr>
        <a:xfrm>
          <a:off x="5304949" y="522448"/>
          <a:ext cx="2977066" cy="781780"/>
        </a:xfrm>
        <a:custGeom>
          <a:avLst/>
          <a:gdLst/>
          <a:ahLst/>
          <a:cxnLst/>
          <a:rect l="0" t="0" r="0" b="0"/>
          <a:pathLst>
            <a:path>
              <a:moveTo>
                <a:pt x="0" y="0"/>
              </a:moveTo>
              <a:lnTo>
                <a:pt x="0" y="533554"/>
              </a:lnTo>
              <a:lnTo>
                <a:pt x="2977066" y="533554"/>
              </a:lnTo>
              <a:lnTo>
                <a:pt x="2977066" y="78178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04C655-D792-42B4-9369-9C10E8F71AD8}">
      <dsp:nvSpPr>
        <dsp:cNvPr id="0" name=""/>
        <dsp:cNvSpPr/>
      </dsp:nvSpPr>
      <dsp:spPr>
        <a:xfrm>
          <a:off x="2969303" y="522448"/>
          <a:ext cx="2335646" cy="779289"/>
        </a:xfrm>
        <a:custGeom>
          <a:avLst/>
          <a:gdLst/>
          <a:ahLst/>
          <a:cxnLst/>
          <a:rect l="0" t="0" r="0" b="0"/>
          <a:pathLst>
            <a:path>
              <a:moveTo>
                <a:pt x="2335646" y="0"/>
              </a:moveTo>
              <a:lnTo>
                <a:pt x="2335646" y="531062"/>
              </a:lnTo>
              <a:lnTo>
                <a:pt x="0" y="531062"/>
              </a:lnTo>
              <a:lnTo>
                <a:pt x="0" y="77928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68FD7E-2E71-4FBB-9E55-98CE68F4E118}">
      <dsp:nvSpPr>
        <dsp:cNvPr id="0" name=""/>
        <dsp:cNvSpPr/>
      </dsp:nvSpPr>
      <dsp:spPr>
        <a:xfrm>
          <a:off x="1956935" y="2491"/>
          <a:ext cx="6696027" cy="51995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17733D-B477-4189-9D19-7F2B653DC11D}">
      <dsp:nvSpPr>
        <dsp:cNvPr id="0" name=""/>
        <dsp:cNvSpPr/>
      </dsp:nvSpPr>
      <dsp:spPr>
        <a:xfrm>
          <a:off x="2254658" y="285327"/>
          <a:ext cx="6696027" cy="51995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dirty="0">
              <a:latin typeface="Arial" panose="020B0604020202020204" pitchFamily="34" charset="0"/>
              <a:ea typeface="Calibri" panose="020F0502020204030204" pitchFamily="34" charset="0"/>
              <a:cs typeface="Times New Roman" panose="02020603050405020304" pitchFamily="18" charset="0"/>
            </a:rPr>
            <a:t>Deux éléments facilitent l’intégration</a:t>
          </a:r>
          <a:endParaRPr lang="fr-FR" sz="2400" b="1" kern="1200" dirty="0"/>
        </a:p>
      </dsp:txBody>
      <dsp:txXfrm>
        <a:off x="2269887" y="300556"/>
        <a:ext cx="6665569" cy="489498"/>
      </dsp:txXfrm>
    </dsp:sp>
    <dsp:sp modelId="{B7868C02-2E77-486B-8CEF-23663796FBDB}">
      <dsp:nvSpPr>
        <dsp:cNvPr id="0" name=""/>
        <dsp:cNvSpPr/>
      </dsp:nvSpPr>
      <dsp:spPr>
        <a:xfrm>
          <a:off x="229135" y="1301737"/>
          <a:ext cx="5480336" cy="194976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A7432A-F91E-446E-8983-AA57FF1802E5}">
      <dsp:nvSpPr>
        <dsp:cNvPr id="0" name=""/>
        <dsp:cNvSpPr/>
      </dsp:nvSpPr>
      <dsp:spPr>
        <a:xfrm>
          <a:off x="526857" y="1584573"/>
          <a:ext cx="5480336" cy="1949765"/>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dirty="0">
              <a:latin typeface="Arial" panose="020B0604020202020204" pitchFamily="34" charset="0"/>
              <a:ea typeface="Times New Roman" panose="02020603050405020304" pitchFamily="18" charset="0"/>
              <a:cs typeface="Times New Roman" panose="02020603050405020304" pitchFamily="18" charset="0"/>
            </a:rPr>
            <a:t>l’adaptation des compétences</a:t>
          </a:r>
          <a:r>
            <a:rPr lang="fr-FR" sz="2200" kern="1200" dirty="0">
              <a:latin typeface="Arial" panose="020B0604020202020204" pitchFamily="34" charset="0"/>
              <a:ea typeface="Times New Roman" panose="02020603050405020304" pitchFamily="18" charset="0"/>
              <a:cs typeface="Times New Roman" panose="02020603050405020304" pitchFamily="18" charset="0"/>
            </a:rPr>
            <a:t> L’expérience et la formation acquises ne recouvrent pas toujours celles exigées par le nouvel emploi. </a:t>
          </a:r>
        </a:p>
        <a:p>
          <a:pPr marL="0" lvl="0" indent="0" algn="ctr" defTabSz="977900">
            <a:lnSpc>
              <a:spcPct val="90000"/>
            </a:lnSpc>
            <a:spcBef>
              <a:spcPct val="0"/>
            </a:spcBef>
            <a:spcAft>
              <a:spcPct val="35000"/>
            </a:spcAft>
            <a:buNone/>
          </a:pPr>
          <a:r>
            <a:rPr lang="fr-FR" sz="2200" kern="1200" dirty="0">
              <a:latin typeface="Arial" panose="020B0604020202020204" pitchFamily="34" charset="0"/>
              <a:ea typeface="Times New Roman" panose="02020603050405020304" pitchFamily="18" charset="0"/>
              <a:cs typeface="Times New Roman" panose="02020603050405020304" pitchFamily="18" charset="0"/>
            </a:rPr>
            <a:t>=&gt; Une formation, un tuteur et un temps d’adaptation peuvent être nécessaires. </a:t>
          </a:r>
        </a:p>
      </dsp:txBody>
      <dsp:txXfrm>
        <a:off x="583964" y="1641680"/>
        <a:ext cx="5366122" cy="1835551"/>
      </dsp:txXfrm>
    </dsp:sp>
    <dsp:sp modelId="{CA5072D7-2D97-484B-A0C3-BB8EF347BD85}">
      <dsp:nvSpPr>
        <dsp:cNvPr id="0" name=""/>
        <dsp:cNvSpPr/>
      </dsp:nvSpPr>
      <dsp:spPr>
        <a:xfrm>
          <a:off x="6244092" y="1304228"/>
          <a:ext cx="4075847" cy="194976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AB1FFC-FE32-4996-BC96-A95DC648A66F}">
      <dsp:nvSpPr>
        <dsp:cNvPr id="0" name=""/>
        <dsp:cNvSpPr/>
      </dsp:nvSpPr>
      <dsp:spPr>
        <a:xfrm>
          <a:off x="6541814" y="1587065"/>
          <a:ext cx="4075847" cy="1949765"/>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dirty="0">
              <a:latin typeface="Arial" panose="020B0604020202020204" pitchFamily="34" charset="0"/>
              <a:ea typeface="Times New Roman" panose="02020603050405020304" pitchFamily="18" charset="0"/>
              <a:cs typeface="Times New Roman" panose="02020603050405020304" pitchFamily="18" charset="0"/>
            </a:rPr>
            <a:t>l’accueil et l’intégration à l’équipe de travail</a:t>
          </a:r>
          <a:r>
            <a:rPr lang="fr-FR" sz="2200" kern="1200" dirty="0">
              <a:latin typeface="Arial" panose="020B0604020202020204" pitchFamily="34" charset="0"/>
              <a:ea typeface="Times New Roman" panose="02020603050405020304" pitchFamily="18" charset="0"/>
              <a:cs typeface="Times New Roman" panose="02020603050405020304" pitchFamily="18" charset="0"/>
            </a:rPr>
            <a:t> </a:t>
          </a:r>
        </a:p>
        <a:p>
          <a:pPr marL="0" lvl="0" indent="0" algn="ctr" defTabSz="977900">
            <a:lnSpc>
              <a:spcPct val="90000"/>
            </a:lnSpc>
            <a:spcBef>
              <a:spcPct val="0"/>
            </a:spcBef>
            <a:spcAft>
              <a:spcPct val="35000"/>
            </a:spcAft>
            <a:buNone/>
          </a:pPr>
          <a:r>
            <a:rPr lang="fr-FR" sz="2200" kern="1200" dirty="0">
              <a:latin typeface="Arial" panose="020B0604020202020204" pitchFamily="34" charset="0"/>
              <a:ea typeface="Times New Roman" panose="02020603050405020304" pitchFamily="18" charset="0"/>
              <a:cs typeface="Times New Roman" panose="02020603050405020304" pitchFamily="18" charset="0"/>
            </a:rPr>
            <a:t>L’accueil est matériel et psychologique. </a:t>
          </a:r>
        </a:p>
      </dsp:txBody>
      <dsp:txXfrm>
        <a:off x="6598921" y="1644172"/>
        <a:ext cx="3961633" cy="18355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22802F-07BC-4E33-B9EB-2BC3B290A8D4}">
      <dsp:nvSpPr>
        <dsp:cNvPr id="0" name=""/>
        <dsp:cNvSpPr/>
      </dsp:nvSpPr>
      <dsp:spPr>
        <a:xfrm>
          <a:off x="15443" y="0"/>
          <a:ext cx="3236570" cy="3236570"/>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D120A3-A2F5-4007-A92C-2EB3B399FB90}">
      <dsp:nvSpPr>
        <dsp:cNvPr id="0" name=""/>
        <dsp:cNvSpPr/>
      </dsp:nvSpPr>
      <dsp:spPr>
        <a:xfrm>
          <a:off x="1238640" y="323973"/>
          <a:ext cx="2893946" cy="460199"/>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cs typeface="Arial" panose="020B0604020202020204" pitchFamily="34" charset="0"/>
            </a:rPr>
            <a:t>Accomplissement  réalisation </a:t>
          </a:r>
        </a:p>
      </dsp:txBody>
      <dsp:txXfrm>
        <a:off x="1261105" y="346438"/>
        <a:ext cx="2849016" cy="415269"/>
      </dsp:txXfrm>
    </dsp:sp>
    <dsp:sp modelId="{E7460EA7-405F-47D9-B373-F1941C02CE97}">
      <dsp:nvSpPr>
        <dsp:cNvPr id="0" name=""/>
        <dsp:cNvSpPr/>
      </dsp:nvSpPr>
      <dsp:spPr>
        <a:xfrm>
          <a:off x="1238640" y="841697"/>
          <a:ext cx="2893946" cy="460199"/>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cs typeface="Arial" panose="020B0604020202020204" pitchFamily="34" charset="0"/>
            </a:rPr>
            <a:t>Reconnaissance / estime</a:t>
          </a:r>
        </a:p>
      </dsp:txBody>
      <dsp:txXfrm>
        <a:off x="1261105" y="864162"/>
        <a:ext cx="2849016" cy="415269"/>
      </dsp:txXfrm>
    </dsp:sp>
    <dsp:sp modelId="{B417B7D3-44C2-4202-92BC-A6C27405B112}">
      <dsp:nvSpPr>
        <dsp:cNvPr id="0" name=""/>
        <dsp:cNvSpPr/>
      </dsp:nvSpPr>
      <dsp:spPr>
        <a:xfrm>
          <a:off x="1238640" y="1359422"/>
          <a:ext cx="2893946" cy="460199"/>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panose="020B0604020202020204" pitchFamily="34" charset="0"/>
              <a:cs typeface="Arial" panose="020B0604020202020204" pitchFamily="34" charset="0"/>
            </a:rPr>
            <a:t>Appartenance</a:t>
          </a:r>
        </a:p>
      </dsp:txBody>
      <dsp:txXfrm>
        <a:off x="1261105" y="1381887"/>
        <a:ext cx="2849016" cy="415269"/>
      </dsp:txXfrm>
    </dsp:sp>
    <dsp:sp modelId="{53AD4B14-4936-446C-ADB0-2971CF7716AE}">
      <dsp:nvSpPr>
        <dsp:cNvPr id="0" name=""/>
        <dsp:cNvSpPr/>
      </dsp:nvSpPr>
      <dsp:spPr>
        <a:xfrm>
          <a:off x="1238640" y="1877147"/>
          <a:ext cx="2893946" cy="460199"/>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panose="020B0604020202020204" pitchFamily="34" charset="0"/>
              <a:cs typeface="Arial" panose="020B0604020202020204" pitchFamily="34" charset="0"/>
            </a:rPr>
            <a:t>Sécurité</a:t>
          </a:r>
        </a:p>
      </dsp:txBody>
      <dsp:txXfrm>
        <a:off x="1261105" y="1899612"/>
        <a:ext cx="2849016" cy="415269"/>
      </dsp:txXfrm>
    </dsp:sp>
    <dsp:sp modelId="{E587D55A-C2AB-4B02-AAE1-A75CF537D667}">
      <dsp:nvSpPr>
        <dsp:cNvPr id="0" name=""/>
        <dsp:cNvSpPr/>
      </dsp:nvSpPr>
      <dsp:spPr>
        <a:xfrm>
          <a:off x="1238640" y="2394872"/>
          <a:ext cx="2893946" cy="460199"/>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cs typeface="Arial" panose="020B0604020202020204" pitchFamily="34" charset="0"/>
            </a:rPr>
            <a:t>Physiologique</a:t>
          </a:r>
        </a:p>
      </dsp:txBody>
      <dsp:txXfrm>
        <a:off x="1261105" y="2417337"/>
        <a:ext cx="2849016" cy="41526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8601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07/11/2024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4178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985069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2859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593107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238828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25067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0721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7740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1545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27903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07/11/2024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3458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07/11/2024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8881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44256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0100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48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07/11/2024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2399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07/11/2024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336415569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270067" cy="523220"/>
          </a:xfrm>
        </p:spPr>
        <p:txBody>
          <a:bodyPr>
            <a:normAutofit fontScale="90000"/>
          </a:bodyPr>
          <a:lstStyle/>
          <a:p>
            <a:r>
              <a:rPr lang="fr-FR" sz="3100" b="1" dirty="0">
                <a:latin typeface="Arial" panose="020B0604020202020204" pitchFamily="34" charset="0"/>
                <a:cs typeface="Arial" panose="020B0604020202020204" pitchFamily="34" charset="0"/>
              </a:rPr>
              <a:t>Chapitre 6 - Participer au recrutement et à l'intégration </a:t>
            </a:r>
            <a:endParaRPr lang="fr-FR" sz="3600" dirty="0">
              <a:latin typeface="Arial" panose="020B0604020202020204" pitchFamily="34" charset="0"/>
              <a:cs typeface="Arial" panose="020B0604020202020204" pitchFamily="34" charset="0"/>
            </a:endParaRPr>
          </a:p>
        </p:txBody>
      </p:sp>
      <p:sp>
        <p:nvSpPr>
          <p:cNvPr id="3" name="Rectangle 2"/>
          <p:cNvSpPr/>
          <p:nvPr/>
        </p:nvSpPr>
        <p:spPr>
          <a:xfrm>
            <a:off x="59267" y="606041"/>
            <a:ext cx="11023601" cy="523220"/>
          </a:xfrm>
          <a:prstGeom prst="rect">
            <a:avLst/>
          </a:prstGeom>
        </p:spPr>
        <p:txBody>
          <a:bodyPr wrap="square">
            <a:spAutoFit/>
          </a:bodyPr>
          <a:lstStyle/>
          <a:p>
            <a:pPr algn="just">
              <a:spcBef>
                <a:spcPts val="600"/>
              </a:spcBef>
              <a:spcAft>
                <a:spcPts val="0"/>
              </a:spcAf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6. Intégrer le salarié</a:t>
            </a:r>
            <a:endParaRPr lang="fr-FR" sz="28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5" name="Diagramme 4"/>
          <p:cNvGraphicFramePr/>
          <p:nvPr>
            <p:extLst>
              <p:ext uri="{D42A27DB-BD31-4B8C-83A1-F6EECF244321}">
                <p14:modId xmlns:p14="http://schemas.microsoft.com/office/powerpoint/2010/main" val="853095239"/>
              </p:ext>
            </p:extLst>
          </p:nvPr>
        </p:nvGraphicFramePr>
        <p:xfrm>
          <a:off x="539630" y="1414731"/>
          <a:ext cx="10364158" cy="4490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190694"/>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648" y="584775"/>
            <a:ext cx="11162582" cy="523220"/>
          </a:xfrm>
          <a:prstGeom prst="rect">
            <a:avLst/>
          </a:prstGeom>
        </p:spPr>
        <p:txBody>
          <a:bodyPr wrap="square">
            <a:spAutoFit/>
          </a:bodyPr>
          <a:lstStyle/>
          <a:p>
            <a:pPr algn="just">
              <a:spcBef>
                <a:spcPts val="1200"/>
              </a:spcBef>
              <a:spcAft>
                <a:spcPts val="600"/>
              </a:spcAft>
            </a:pPr>
            <a:r>
              <a:rPr lang="fr-FR" sz="2800" b="1" dirty="0">
                <a:latin typeface="Arial" panose="020B0604020202020204" pitchFamily="34" charset="0"/>
                <a:ea typeface="Times New Roman" panose="02020603050405020304" pitchFamily="18" charset="0"/>
                <a:cs typeface="Times New Roman" panose="02020603050405020304" pitchFamily="18" charset="0"/>
              </a:rPr>
              <a:t>Étape 4 : suivre l’intégration </a:t>
            </a:r>
          </a:p>
        </p:txBody>
      </p:sp>
      <p:sp>
        <p:nvSpPr>
          <p:cNvPr id="4" name="Titre 1">
            <a:extLst>
              <a:ext uri="{FF2B5EF4-FFF2-40B4-BE49-F238E27FC236}">
                <a16:creationId xmlns:a16="http://schemas.microsoft.com/office/drawing/2014/main" id="{6B884479-95B5-4A4D-8ABC-ACBE0C0083AB}"/>
              </a:ext>
            </a:extLst>
          </p:cNvPr>
          <p:cNvSpPr>
            <a:spLocks noGrp="1"/>
          </p:cNvSpPr>
          <p:nvPr>
            <p:ph type="ctrTitle"/>
          </p:nvPr>
        </p:nvSpPr>
        <p:spPr>
          <a:xfrm>
            <a:off x="0" y="0"/>
            <a:ext cx="10270067" cy="651932"/>
          </a:xfrm>
        </p:spPr>
        <p:txBody>
          <a:bodyPr>
            <a:normAutofit fontScale="90000"/>
          </a:bodyPr>
          <a:lstStyle/>
          <a:p>
            <a:r>
              <a:rPr lang="fr-FR" sz="3100" b="1" dirty="0"/>
              <a:t>Chapitre 6 - Participer au recrutement et à l'intégration </a:t>
            </a:r>
            <a:endParaRPr lang="fr-FR" sz="3600" dirty="0"/>
          </a:p>
        </p:txBody>
      </p:sp>
      <p:sp>
        <p:nvSpPr>
          <p:cNvPr id="6" name="ZoneTexte 5">
            <a:extLst>
              <a:ext uri="{FF2B5EF4-FFF2-40B4-BE49-F238E27FC236}">
                <a16:creationId xmlns:a16="http://schemas.microsoft.com/office/drawing/2014/main" id="{2E268008-EA57-4BAF-BDA2-1FBA8F7EA7DC}"/>
              </a:ext>
            </a:extLst>
          </p:cNvPr>
          <p:cNvSpPr txBox="1"/>
          <p:nvPr/>
        </p:nvSpPr>
        <p:spPr>
          <a:xfrm>
            <a:off x="530225" y="1450886"/>
            <a:ext cx="11326924" cy="1107996"/>
          </a:xfrm>
          <a:prstGeom prst="rect">
            <a:avLst/>
          </a:prstGeom>
          <a:noFill/>
        </p:spPr>
        <p:txBody>
          <a:bodyPr wrap="square">
            <a:spAutoFit/>
          </a:bodyPr>
          <a:lstStyle/>
          <a:p>
            <a:pPr>
              <a:spcAft>
                <a:spcPts val="600"/>
              </a:spcAft>
            </a:pPr>
            <a:r>
              <a:rPr lang="fr-FR" sz="2200" dirty="0">
                <a:effectLst/>
                <a:latin typeface="Arial" panose="020B0604020202020204" pitchFamily="34" charset="0"/>
                <a:ea typeface="Calibri" panose="020F0502020204030204" pitchFamily="34" charset="0"/>
                <a:cs typeface="Arial" panose="020B0604020202020204" pitchFamily="34" charset="0"/>
              </a:rPr>
              <a:t>Cette étape consiste à s’assurer que les objectifs initiaux sont atteints. Le suivi est réalisé par le tuteur, le supérieur hiérarchique ou le responsable du personnel. Le service RH coordonne cette étape.</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ZoneTexte 7">
            <a:extLst>
              <a:ext uri="{FF2B5EF4-FFF2-40B4-BE49-F238E27FC236}">
                <a16:creationId xmlns:a16="http://schemas.microsoft.com/office/drawing/2014/main" id="{D56BEB69-ABF8-4E67-9E43-0E0DE9343898}"/>
              </a:ext>
            </a:extLst>
          </p:cNvPr>
          <p:cNvSpPr txBox="1"/>
          <p:nvPr/>
        </p:nvSpPr>
        <p:spPr>
          <a:xfrm>
            <a:off x="530225" y="2688417"/>
            <a:ext cx="10972800" cy="3400931"/>
          </a:xfrm>
          <a:prstGeom prst="rect">
            <a:avLst/>
          </a:prstGeom>
          <a:solidFill>
            <a:schemeClr val="accent2">
              <a:lumMod val="40000"/>
              <a:lumOff val="60000"/>
            </a:schemeClr>
          </a:solidFill>
        </p:spPr>
        <p:txBody>
          <a:bodyPr wrap="square">
            <a:spAutoFit/>
          </a:bodyPr>
          <a:lstStyle/>
          <a:p>
            <a:pPr algn="ctr">
              <a:spcBef>
                <a:spcPts val="1200"/>
              </a:spcBef>
              <a:spcAft>
                <a:spcPts val="600"/>
              </a:spcAft>
            </a:pPr>
            <a:r>
              <a:rPr lang="fr-FR"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étapes du suivi</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1200"/>
              </a:spcBef>
              <a:buFont typeface="Arial" panose="020B0604020202020204" pitchFamily="34" charset="0"/>
              <a:buChar char="-"/>
            </a:pPr>
            <a:r>
              <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Obtenir l’avis du tuteur sur les objectifs fixés ; </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1200"/>
              </a:spcBef>
              <a:buFont typeface="Arial" panose="020B0604020202020204" pitchFamily="34" charset="0"/>
              <a:buChar char="-"/>
            </a:pPr>
            <a:r>
              <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Obtenir l’avis du superviseur sur les objectifs fixés ; </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1200"/>
              </a:spcBef>
              <a:buFont typeface="Arial" panose="020B0604020202020204" pitchFamily="34" charset="0"/>
              <a:buChar char="-"/>
            </a:pPr>
            <a:r>
              <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Obtenir l’avis du salarié sur les objectifs fixés, sur sa satisfaction face à son intégration, son bien-être au travail et ses perceptions actuelles ; </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1200"/>
              </a:spcBef>
              <a:buFont typeface="Arial" panose="020B0604020202020204" pitchFamily="34" charset="0"/>
              <a:buChar char="-"/>
            </a:pPr>
            <a:r>
              <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Organiser une réunion de mise au point afin de répondre aux questions et de soutenir l’employé ; </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1200"/>
              </a:spcBef>
              <a:buFont typeface="Arial" panose="020B0604020202020204" pitchFamily="34" charset="0"/>
              <a:buChar char="-"/>
            </a:pPr>
            <a:r>
              <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Identifier les besoins de formations liés à l’emploi. </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428373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9018" y="1429253"/>
            <a:ext cx="9382664" cy="892552"/>
          </a:xfrm>
          <a:prstGeom prst="rect">
            <a:avLst/>
          </a:prstGeom>
        </p:spPr>
        <p:txBody>
          <a:bodyPr wrap="square">
            <a:spAutoFit/>
          </a:bodyPr>
          <a:lstStyle/>
          <a:p>
            <a:pPr algn="ctr">
              <a:spcBef>
                <a:spcPts val="600"/>
              </a:spcBef>
              <a:spcAft>
                <a:spcPts val="0"/>
              </a:spcAft>
            </a:pPr>
            <a:r>
              <a:rPr lang="fr-FR" sz="2600" dirty="0">
                <a:latin typeface="Arial" panose="020B0604020202020204" pitchFamily="34" charset="0"/>
                <a:ea typeface="Calibri" panose="020F0502020204030204" pitchFamily="34" charset="0"/>
                <a:cs typeface="Times New Roman" panose="02020603050405020304" pitchFamily="18" charset="0"/>
              </a:rPr>
              <a:t>Cette étape permet au nouveau salarié de trouver ses repères et d’être rapidement opérationnel. </a:t>
            </a:r>
          </a:p>
        </p:txBody>
      </p:sp>
      <p:grpSp>
        <p:nvGrpSpPr>
          <p:cNvPr id="4" name="Group 18"/>
          <p:cNvGrpSpPr>
            <a:grpSpLocks/>
          </p:cNvGrpSpPr>
          <p:nvPr/>
        </p:nvGrpSpPr>
        <p:grpSpPr bwMode="auto">
          <a:xfrm>
            <a:off x="208471" y="2727557"/>
            <a:ext cx="11775057" cy="2635887"/>
            <a:chOff x="1823" y="4205"/>
            <a:chExt cx="7330" cy="1450"/>
          </a:xfrm>
        </p:grpSpPr>
        <p:sp>
          <p:nvSpPr>
            <p:cNvPr id="5" name="Rectangle 4"/>
            <p:cNvSpPr>
              <a:spLocks noChangeArrowheads="1"/>
            </p:cNvSpPr>
            <p:nvPr/>
          </p:nvSpPr>
          <p:spPr bwMode="auto">
            <a:xfrm>
              <a:off x="1823" y="4205"/>
              <a:ext cx="2536" cy="1450"/>
            </a:xfrm>
            <a:prstGeom prst="rect">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91440" tIns="45720" rIns="91440" bIns="45720" anchor="t" anchorCtr="0" upright="1">
              <a:noAutofit/>
            </a:bodyPr>
            <a:lstStyle/>
            <a:p>
              <a:pPr algn="ctr">
                <a:spcBef>
                  <a:spcPts val="600"/>
                </a:spcBef>
                <a:spcAft>
                  <a:spcPts val="0"/>
                </a:spcAft>
              </a:pPr>
              <a:r>
                <a:rPr lang="fr-FR" sz="2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Pourquoi ?</a:t>
              </a:r>
              <a:endParaRPr lang="fr-FR"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marL="90170" indent="-90170" algn="just">
                <a:spcBef>
                  <a:spcPts val="600"/>
                </a:spcBef>
                <a:spcAft>
                  <a:spcPts val="0"/>
                </a:spcAft>
              </a:pPr>
              <a:r>
                <a:rPr lang="fr-FR" sz="2200" dirty="0">
                  <a:solidFill>
                    <a:schemeClr val="bg1"/>
                  </a:solidFill>
                  <a:effectLst/>
                  <a:latin typeface="Arial" panose="020B0604020202020204" pitchFamily="34" charset="0"/>
                  <a:ea typeface="Calibri" panose="020F0502020204030204" pitchFamily="34" charset="0"/>
                  <a:cs typeface="Arial" panose="020B0604020202020204" pitchFamily="34" charset="0"/>
                </a:rPr>
                <a:t>É</a:t>
              </a:r>
              <a:r>
                <a:rPr lang="fr-FR"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viter le turnover</a:t>
              </a:r>
            </a:p>
            <a:p>
              <a:pPr marL="90170" indent="-90170" algn="just">
                <a:spcAft>
                  <a:spcPts val="0"/>
                </a:spcAft>
              </a:pPr>
              <a:r>
                <a:rPr lang="fr-FR"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Valider l’embauche</a:t>
              </a:r>
            </a:p>
            <a:p>
              <a:pPr marL="90170" indent="-90170" algn="just">
                <a:spcAft>
                  <a:spcPts val="0"/>
                </a:spcAft>
              </a:pPr>
              <a:r>
                <a:rPr lang="fr-FR" sz="2200" dirty="0">
                  <a:solidFill>
                    <a:schemeClr val="bg1"/>
                  </a:solidFill>
                  <a:effectLst/>
                  <a:latin typeface="Arial" panose="020B0604020202020204" pitchFamily="34" charset="0"/>
                  <a:ea typeface="Calibri" panose="020F0502020204030204" pitchFamily="34" charset="0"/>
                  <a:cs typeface="Arial" panose="020B0604020202020204" pitchFamily="34" charset="0"/>
                </a:rPr>
                <a:t>É</a:t>
              </a:r>
              <a:r>
                <a:rPr lang="fr-FR"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viter les conflits</a:t>
              </a:r>
            </a:p>
            <a:p>
              <a:pPr marL="90170" indent="-90170" algn="l">
                <a:spcAft>
                  <a:spcPts val="0"/>
                </a:spcAft>
              </a:pPr>
              <a:r>
                <a:rPr lang="fr-FR" sz="2200" dirty="0">
                  <a:solidFill>
                    <a:schemeClr val="bg1"/>
                  </a:solidFill>
                  <a:effectLst/>
                  <a:latin typeface="Arial" panose="020B0604020202020204" pitchFamily="34" charset="0"/>
                  <a:ea typeface="Calibri" panose="020F0502020204030204" pitchFamily="34" charset="0"/>
                  <a:cs typeface="Arial" panose="020B0604020202020204" pitchFamily="34" charset="0"/>
                </a:rPr>
                <a:t>É</a:t>
              </a:r>
              <a:r>
                <a:rPr lang="fr-FR"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viter les erreurs, être efficace</a:t>
              </a:r>
            </a:p>
          </p:txBody>
        </p:sp>
        <p:sp>
          <p:nvSpPr>
            <p:cNvPr id="6" name="AutoShape 16"/>
            <p:cNvSpPr>
              <a:spLocks noChangeArrowheads="1"/>
            </p:cNvSpPr>
            <p:nvPr/>
          </p:nvSpPr>
          <p:spPr bwMode="auto">
            <a:xfrm>
              <a:off x="4360" y="4362"/>
              <a:ext cx="2493" cy="1293"/>
            </a:xfrm>
            <a:prstGeom prst="leftRightArrowCallout">
              <a:avLst>
                <a:gd name="adj1" fmla="val 25000"/>
                <a:gd name="adj2" fmla="val 25000"/>
                <a:gd name="adj3" fmla="val 19250"/>
                <a:gd name="adj4" fmla="val 50000"/>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91440" tIns="45720" rIns="91440" bIns="45720" anchor="t" anchorCtr="0" upright="1">
              <a:noAutofit/>
            </a:bodyPr>
            <a:lstStyle/>
            <a:p>
              <a:pPr algn="ctr">
                <a:spcBef>
                  <a:spcPts val="1200"/>
                </a:spcBef>
                <a:spcAft>
                  <a:spcPts val="0"/>
                </a:spcAft>
              </a:pPr>
              <a:endParaRPr lang="fr-FR" sz="2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1200"/>
                </a:spcBef>
                <a:spcAft>
                  <a:spcPts val="0"/>
                </a:spcAft>
              </a:pPr>
              <a:r>
                <a:rPr lang="fr-FR" sz="2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Intégration du nouveau salarié</a:t>
              </a:r>
              <a:endParaRPr lang="fr-FR"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7" name="Rectangle 6"/>
            <p:cNvSpPr>
              <a:spLocks noChangeArrowheads="1"/>
            </p:cNvSpPr>
            <p:nvPr/>
          </p:nvSpPr>
          <p:spPr bwMode="auto">
            <a:xfrm>
              <a:off x="6887" y="4255"/>
              <a:ext cx="2266" cy="1400"/>
            </a:xfrm>
            <a:prstGeom prst="rect">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91440" tIns="45720" rIns="91440" bIns="45720" anchor="t" anchorCtr="0" upright="1">
              <a:noAutofit/>
            </a:bodyPr>
            <a:lstStyle/>
            <a:p>
              <a:pPr algn="ctr">
                <a:spcBef>
                  <a:spcPts val="600"/>
                </a:spcBef>
                <a:spcAft>
                  <a:spcPts val="0"/>
                </a:spcAft>
              </a:pPr>
              <a:r>
                <a:rPr lang="fr-FR" sz="2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Comment ?</a:t>
              </a:r>
              <a:endParaRPr lang="fr-FR"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marL="90170" indent="-90170" algn="just">
                <a:spcBef>
                  <a:spcPts val="600"/>
                </a:spcBef>
                <a:spcAft>
                  <a:spcPts val="0"/>
                </a:spcAft>
              </a:pPr>
              <a:r>
                <a:rPr lang="fr-FR"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Accueillir</a:t>
              </a:r>
            </a:p>
            <a:p>
              <a:pPr marL="90170" indent="-90170" algn="just">
                <a:spcAft>
                  <a:spcPts val="0"/>
                </a:spcAft>
              </a:pPr>
              <a:r>
                <a:rPr lang="fr-FR"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Encadrer (tuteur)</a:t>
              </a:r>
            </a:p>
            <a:p>
              <a:pPr marL="90170" indent="-90170" algn="just">
                <a:spcAft>
                  <a:spcPts val="0"/>
                </a:spcAft>
              </a:pPr>
              <a:r>
                <a:rPr lang="fr-FR"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Organiser la prise de poste</a:t>
              </a:r>
            </a:p>
            <a:p>
              <a:pPr marL="90170" indent="-90170" algn="just">
                <a:spcAft>
                  <a:spcPts val="0"/>
                </a:spcAft>
              </a:pPr>
              <a:r>
                <a:rPr lang="fr-FR"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Valider les compétences</a:t>
              </a:r>
            </a:p>
          </p:txBody>
        </p:sp>
      </p:grpSp>
      <p:sp>
        <p:nvSpPr>
          <p:cNvPr id="8" name="Titre 1">
            <a:extLst>
              <a:ext uri="{FF2B5EF4-FFF2-40B4-BE49-F238E27FC236}">
                <a16:creationId xmlns:a16="http://schemas.microsoft.com/office/drawing/2014/main" id="{692FA5C7-6E66-4938-A5F7-7F71EBC9CEBE}"/>
              </a:ext>
            </a:extLst>
          </p:cNvPr>
          <p:cNvSpPr>
            <a:spLocks noGrp="1"/>
          </p:cNvSpPr>
          <p:nvPr>
            <p:ph type="ctrTitle"/>
          </p:nvPr>
        </p:nvSpPr>
        <p:spPr>
          <a:xfrm>
            <a:off x="0" y="0"/>
            <a:ext cx="10270067" cy="651932"/>
          </a:xfrm>
        </p:spPr>
        <p:txBody>
          <a:bodyPr>
            <a:normAutofit fontScale="90000"/>
          </a:bodyPr>
          <a:lstStyle/>
          <a:p>
            <a:r>
              <a:rPr lang="fr-FR" sz="3100" b="1" dirty="0"/>
              <a:t>Chapitre 6 - Participer au recrutement et à l'intégration </a:t>
            </a:r>
            <a:endParaRPr lang="fr-FR" sz="3600" dirty="0"/>
          </a:p>
        </p:txBody>
      </p:sp>
    </p:spTree>
    <p:extLst>
      <p:ext uri="{BB962C8B-B14F-4D97-AF65-F5344CB8AC3E}">
        <p14:creationId xmlns:p14="http://schemas.microsoft.com/office/powerpoint/2010/main" val="50564735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1002" y="1299120"/>
            <a:ext cx="10736054" cy="830997"/>
          </a:xfrm>
          <a:prstGeom prst="rect">
            <a:avLst/>
          </a:prstGeom>
        </p:spPr>
        <p:txBody>
          <a:bodyPr wrap="square">
            <a:spAutoFit/>
          </a:bodyPr>
          <a:lstStyle/>
          <a:p>
            <a:pPr algn="ctr">
              <a:spcBef>
                <a:spcPts val="600"/>
              </a:spcBef>
              <a:spcAft>
                <a:spcPts val="0"/>
              </a:spcAft>
            </a:pPr>
            <a:r>
              <a:rPr lang="fr-FR" sz="2400" b="1" dirty="0">
                <a:latin typeface="Arial" panose="020B0604020202020204" pitchFamily="34" charset="0"/>
                <a:ea typeface="Calibri" panose="020F0502020204030204" pitchFamily="34" charset="0"/>
                <a:cs typeface="Times New Roman" panose="02020603050405020304" pitchFamily="18" charset="0"/>
              </a:rPr>
              <a:t>Une bonne intégration exige une bonne organisation et une participation active de l’entreprise et de ses responsables. </a:t>
            </a:r>
          </a:p>
        </p:txBody>
      </p:sp>
      <p:graphicFrame>
        <p:nvGraphicFramePr>
          <p:cNvPr id="4" name="Diagramme 3"/>
          <p:cNvGraphicFramePr/>
          <p:nvPr>
            <p:extLst>
              <p:ext uri="{D42A27DB-BD31-4B8C-83A1-F6EECF244321}">
                <p14:modId xmlns:p14="http://schemas.microsoft.com/office/powerpoint/2010/main" val="3420428166"/>
              </p:ext>
            </p:extLst>
          </p:nvPr>
        </p:nvGraphicFramePr>
        <p:xfrm>
          <a:off x="531002" y="2519727"/>
          <a:ext cx="10907622" cy="35368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re 1">
            <a:extLst>
              <a:ext uri="{FF2B5EF4-FFF2-40B4-BE49-F238E27FC236}">
                <a16:creationId xmlns:a16="http://schemas.microsoft.com/office/drawing/2014/main" id="{55F740EA-B1E7-4839-A659-8DE227858616}"/>
              </a:ext>
            </a:extLst>
          </p:cNvPr>
          <p:cNvSpPr>
            <a:spLocks noGrp="1"/>
          </p:cNvSpPr>
          <p:nvPr>
            <p:ph type="ctrTitle"/>
          </p:nvPr>
        </p:nvSpPr>
        <p:spPr>
          <a:xfrm>
            <a:off x="0" y="0"/>
            <a:ext cx="10270067" cy="651932"/>
          </a:xfrm>
        </p:spPr>
        <p:txBody>
          <a:bodyPr>
            <a:normAutofit fontScale="90000"/>
          </a:bodyPr>
          <a:lstStyle/>
          <a:p>
            <a:r>
              <a:rPr lang="fr-FR" sz="3100" b="1" dirty="0"/>
              <a:t>Chapitre 6 - Participer au recrutement et à l'intégration </a:t>
            </a:r>
            <a:endParaRPr lang="fr-FR" sz="3600" dirty="0"/>
          </a:p>
        </p:txBody>
      </p:sp>
    </p:spTree>
    <p:extLst>
      <p:ext uri="{BB962C8B-B14F-4D97-AF65-F5344CB8AC3E}">
        <p14:creationId xmlns:p14="http://schemas.microsoft.com/office/powerpoint/2010/main" val="264863608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201" y="923442"/>
            <a:ext cx="8183594" cy="3108543"/>
          </a:xfrm>
          <a:prstGeom prst="rect">
            <a:avLst/>
          </a:prstGeom>
        </p:spPr>
        <p:txBody>
          <a:bodyPr wrap="square">
            <a:spAutoFit/>
          </a:bodyPr>
          <a:lstStyle/>
          <a:p>
            <a:pPr>
              <a:spcBef>
                <a:spcPts val="1200"/>
              </a:spcBef>
              <a:spcAft>
                <a:spcPts val="600"/>
              </a:spcAft>
            </a:pPr>
            <a:r>
              <a:rPr lang="fr-FR" sz="2200" dirty="0">
                <a:latin typeface="Arial" panose="020B0604020202020204" pitchFamily="34" charset="0"/>
                <a:ea typeface="Calibri" panose="020F0502020204030204" pitchFamily="34" charset="0"/>
                <a:cs typeface="Arial" panose="020B0604020202020204" pitchFamily="34" charset="0"/>
              </a:rPr>
              <a:t>Les premières impressions sont durables, c’est la raison pour laquelle le premier jour est un moment important. </a:t>
            </a:r>
          </a:p>
          <a:p>
            <a:pPr marL="342900" indent="-342900">
              <a:spcBef>
                <a:spcPts val="600"/>
              </a:spcBef>
              <a:spcAft>
                <a:spcPts val="600"/>
              </a:spcAft>
              <a:buFont typeface="Symbol" panose="05050102010706020507" pitchFamily="18" charset="2"/>
              <a:buChar char="Þ"/>
            </a:pPr>
            <a:r>
              <a:rPr lang="fr-FR" sz="2200" dirty="0">
                <a:latin typeface="Arial" panose="020B0604020202020204" pitchFamily="34" charset="0"/>
                <a:ea typeface="Calibri" panose="020F0502020204030204" pitchFamily="34" charset="0"/>
                <a:cs typeface="Arial" panose="020B0604020202020204" pitchFamily="34" charset="0"/>
              </a:rPr>
              <a:t>C’est une situation stressante et déstabilisante pour le nouveau salarié, qui va découvrir un nouvel environnement, de nouveaux collègues et un nouveau travail. </a:t>
            </a:r>
          </a:p>
          <a:p>
            <a:pPr marL="342900" indent="-342900">
              <a:spcBef>
                <a:spcPts val="600"/>
              </a:spcBef>
              <a:spcAft>
                <a:spcPts val="600"/>
              </a:spcAft>
              <a:buFont typeface="Symbol" panose="05050102010706020507" pitchFamily="18" charset="2"/>
              <a:buChar char="Þ"/>
            </a:pPr>
            <a:r>
              <a:rPr lang="fr-FR" sz="2200" dirty="0">
                <a:latin typeface="Arial" panose="020B0604020202020204" pitchFamily="34" charset="0"/>
                <a:ea typeface="Calibri" panose="020F0502020204030204" pitchFamily="34" charset="0"/>
                <a:cs typeface="Arial" panose="020B0604020202020204" pitchFamily="34" charset="0"/>
              </a:rPr>
              <a:t>Il doit être rassuré notamment par un sentiment de reconnaissance et d’appartenance (voir pyramide de Maslow).</a:t>
            </a:r>
            <a:endParaRPr lang="fr-FR" sz="2200" dirty="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4" name="Diagramme 3"/>
          <p:cNvGraphicFramePr/>
          <p:nvPr>
            <p:extLst>
              <p:ext uri="{D42A27DB-BD31-4B8C-83A1-F6EECF244321}">
                <p14:modId xmlns:p14="http://schemas.microsoft.com/office/powerpoint/2010/main" val="3940171106"/>
              </p:ext>
            </p:extLst>
          </p:nvPr>
        </p:nvGraphicFramePr>
        <p:xfrm>
          <a:off x="7909003" y="982426"/>
          <a:ext cx="4148030" cy="32365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3620741453"/>
              </p:ext>
            </p:extLst>
          </p:nvPr>
        </p:nvGraphicFramePr>
        <p:xfrm>
          <a:off x="324665" y="4477109"/>
          <a:ext cx="11126501" cy="1854680"/>
        </p:xfrm>
        <a:graphic>
          <a:graphicData uri="http://schemas.openxmlformats.org/drawingml/2006/table">
            <a:tbl>
              <a:tblPr firstRow="1" firstCol="1" bandRow="1">
                <a:tableStyleId>{5C22544A-7EE6-4342-B048-85BDC9FD1C3A}</a:tableStyleId>
              </a:tblPr>
              <a:tblGrid>
                <a:gridCol w="11126501">
                  <a:extLst>
                    <a:ext uri="{9D8B030D-6E8A-4147-A177-3AD203B41FA5}">
                      <a16:colId xmlns:a16="http://schemas.microsoft.com/office/drawing/2014/main" val="2159219460"/>
                    </a:ext>
                  </a:extLst>
                </a:gridCol>
              </a:tblGrid>
              <a:tr h="1854680">
                <a:tc>
                  <a:txBody>
                    <a:bodyPr/>
                    <a:lstStyle/>
                    <a:p>
                      <a:pPr algn="ctr">
                        <a:spcBef>
                          <a:spcPts val="600"/>
                        </a:spcBef>
                        <a:spcAft>
                          <a:spcPts val="600"/>
                        </a:spcAft>
                      </a:pPr>
                      <a:r>
                        <a:rPr lang="fr-FR" sz="2400" dirty="0">
                          <a:solidFill>
                            <a:srgbClr val="FF0000"/>
                          </a:solidFill>
                          <a:effectLst/>
                          <a:latin typeface="Arial" panose="020B0604020202020204" pitchFamily="34" charset="0"/>
                          <a:cs typeface="Arial" panose="020B0604020202020204" pitchFamily="34" charset="0"/>
                        </a:rPr>
                        <a:t>Les clés de la réussite</a:t>
                      </a:r>
                    </a:p>
                    <a:p>
                      <a:pPr marL="342900" lvl="0" indent="-342900" algn="l">
                        <a:spcBef>
                          <a:spcPts val="600"/>
                        </a:spcBef>
                        <a:spcAft>
                          <a:spcPts val="0"/>
                        </a:spcAft>
                        <a:buFont typeface="Wingdings" panose="05000000000000000000" pitchFamily="2" charset="2"/>
                        <a:buChar char=""/>
                      </a:pPr>
                      <a:r>
                        <a:rPr lang="fr-FR" sz="2000" dirty="0">
                          <a:solidFill>
                            <a:srgbClr val="FF0000"/>
                          </a:solidFill>
                          <a:effectLst/>
                          <a:latin typeface="Arial" panose="020B0604020202020204" pitchFamily="34" charset="0"/>
                          <a:cs typeface="Arial" panose="020B0604020202020204" pitchFamily="34" charset="0"/>
                        </a:rPr>
                        <a:t>Matériel</a:t>
                      </a:r>
                      <a:r>
                        <a:rPr lang="fr-FR" sz="2000" dirty="0">
                          <a:solidFill>
                            <a:schemeClr val="bg1"/>
                          </a:solidFill>
                          <a:effectLst/>
                          <a:latin typeface="Arial" panose="020B0604020202020204" pitchFamily="34" charset="0"/>
                          <a:cs typeface="Arial" panose="020B0604020202020204" pitchFamily="34" charset="0"/>
                        </a:rPr>
                        <a:t> : </a:t>
                      </a:r>
                      <a:r>
                        <a:rPr lang="fr-FR" sz="2000" b="0" dirty="0">
                          <a:solidFill>
                            <a:schemeClr val="bg1"/>
                          </a:solidFill>
                          <a:effectLst/>
                          <a:latin typeface="Arial" panose="020B0604020202020204" pitchFamily="34" charset="0"/>
                          <a:cs typeface="Arial" panose="020B0604020202020204" pitchFamily="34" charset="0"/>
                        </a:rPr>
                        <a:t>donner les moyens nécessaires à la prise de poste : bureau, chaise, matériel, logiciels, téléphone, accès réseau...</a:t>
                      </a:r>
                    </a:p>
                    <a:p>
                      <a:pPr marL="342900" lvl="0" indent="-342900" algn="l">
                        <a:spcAft>
                          <a:spcPts val="0"/>
                        </a:spcAft>
                        <a:buFont typeface="Wingdings" panose="05000000000000000000" pitchFamily="2" charset="2"/>
                        <a:buChar char=""/>
                      </a:pPr>
                      <a:r>
                        <a:rPr lang="fr-FR" sz="2000" dirty="0">
                          <a:solidFill>
                            <a:srgbClr val="FF0000"/>
                          </a:solidFill>
                          <a:effectLst/>
                          <a:latin typeface="Arial" panose="020B0604020202020204" pitchFamily="34" charset="0"/>
                          <a:cs typeface="Arial" panose="020B0604020202020204" pitchFamily="34" charset="0"/>
                        </a:rPr>
                        <a:t>Psychologique</a:t>
                      </a:r>
                      <a:r>
                        <a:rPr lang="fr-FR" sz="2000" dirty="0">
                          <a:solidFill>
                            <a:schemeClr val="bg1"/>
                          </a:solidFill>
                          <a:effectLst/>
                          <a:latin typeface="Arial" panose="020B0604020202020204" pitchFamily="34" charset="0"/>
                          <a:cs typeface="Arial" panose="020B0604020202020204" pitchFamily="34" charset="0"/>
                        </a:rPr>
                        <a:t> </a:t>
                      </a:r>
                      <a:r>
                        <a:rPr lang="fr-FR" sz="2000" b="0" dirty="0">
                          <a:solidFill>
                            <a:schemeClr val="bg1"/>
                          </a:solidFill>
                          <a:effectLst/>
                          <a:latin typeface="Arial" panose="020B0604020202020204" pitchFamily="34" charset="0"/>
                          <a:cs typeface="Arial" panose="020B0604020202020204" pitchFamily="34" charset="0"/>
                        </a:rPr>
                        <a:t>: découvrir l'environnement de travail, les règles de la vie de l'entreprise, les collègues lorsqu'il y en a et leurs rôles dans l'entreprise...</a:t>
                      </a:r>
                      <a:endParaRPr lang="fr-FR" sz="20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70828497"/>
                  </a:ext>
                </a:extLst>
              </a:tr>
            </a:tbl>
          </a:graphicData>
        </a:graphic>
      </p:graphicFrame>
      <p:sp>
        <p:nvSpPr>
          <p:cNvPr id="6" name="ZoneTexte 5">
            <a:extLst>
              <a:ext uri="{FF2B5EF4-FFF2-40B4-BE49-F238E27FC236}">
                <a16:creationId xmlns:a16="http://schemas.microsoft.com/office/drawing/2014/main" id="{F6FE2FD5-7C15-A7EA-A0A4-342D545DEAFD}"/>
              </a:ext>
            </a:extLst>
          </p:cNvPr>
          <p:cNvSpPr txBox="1"/>
          <p:nvPr/>
        </p:nvSpPr>
        <p:spPr>
          <a:xfrm>
            <a:off x="191201" y="194221"/>
            <a:ext cx="6096000" cy="523220"/>
          </a:xfrm>
          <a:prstGeom prst="rect">
            <a:avLst/>
          </a:prstGeom>
          <a:noFill/>
        </p:spPr>
        <p:txBody>
          <a:bodyPr wrap="square">
            <a:spAutoFit/>
          </a:bodyPr>
          <a:lstStyle/>
          <a:p>
            <a:pPr algn="just">
              <a:spcBef>
                <a:spcPts val="1200"/>
              </a:spcBef>
              <a:spcAft>
                <a:spcPts val="600"/>
              </a:spcAft>
            </a:pPr>
            <a:r>
              <a:rPr lang="fr-FR" sz="2800" b="1" dirty="0">
                <a:latin typeface="Arial" panose="020B0604020202020204" pitchFamily="34" charset="0"/>
                <a:ea typeface="Times New Roman" panose="02020603050405020304" pitchFamily="18" charset="0"/>
                <a:cs typeface="Times New Roman" panose="02020603050405020304" pitchFamily="18" charset="0"/>
              </a:rPr>
              <a:t>6.1. </a:t>
            </a:r>
            <a:r>
              <a:rPr lang="fr-FR" sz="2400" b="1" dirty="0">
                <a:latin typeface="Arial" panose="020B0604020202020204" pitchFamily="34" charset="0"/>
                <a:ea typeface="Times New Roman" panose="02020603050405020304" pitchFamily="18" charset="0"/>
                <a:cs typeface="Times New Roman" panose="02020603050405020304" pitchFamily="18" charset="0"/>
              </a:rPr>
              <a:t>Accueillir</a:t>
            </a:r>
            <a:endParaRPr lang="fr-FR" sz="2800" b="1"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418055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648" y="714209"/>
            <a:ext cx="11513389" cy="2154436"/>
          </a:xfrm>
          <a:prstGeom prst="rect">
            <a:avLst/>
          </a:prstGeom>
        </p:spPr>
        <p:txBody>
          <a:bodyPr wrap="square">
            <a:spAutoFit/>
          </a:bodyPr>
          <a:lstStyle/>
          <a:p>
            <a:pPr algn="just">
              <a:spcBef>
                <a:spcPts val="1800"/>
              </a:spcBef>
              <a:spcAft>
                <a:spcPts val="3000"/>
              </a:spcAft>
            </a:pPr>
            <a:r>
              <a:rPr lang="fr-FR" sz="2800" b="1" dirty="0">
                <a:latin typeface="Arial" panose="020B0604020202020204" pitchFamily="34" charset="0"/>
                <a:ea typeface="Times New Roman" panose="02020603050405020304" pitchFamily="18" charset="0"/>
                <a:cs typeface="Times New Roman" panose="02020603050405020304" pitchFamily="18" charset="0"/>
              </a:rPr>
              <a:t>6.2. Accompagner</a:t>
            </a:r>
          </a:p>
          <a:p>
            <a:pPr algn="ctr">
              <a:spcBef>
                <a:spcPts val="6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Le salarié doit être accompagné au cours de la phase d’adaptation au poste et aux responsabilités, afin de le </a:t>
            </a: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rassurer</a:t>
            </a:r>
            <a:r>
              <a:rPr lang="fr-FR" sz="2400" dirty="0">
                <a:latin typeface="Arial" panose="020B0604020202020204" pitchFamily="34" charset="0"/>
                <a:ea typeface="Calibri" panose="020F0502020204030204" pitchFamily="34" charset="0"/>
                <a:cs typeface="Times New Roman" panose="02020603050405020304" pitchFamily="18" charset="0"/>
              </a:rPr>
              <a:t> et </a:t>
            </a: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d’éviter les erreurs </a:t>
            </a:r>
            <a:r>
              <a:rPr lang="fr-FR" sz="2400" dirty="0">
                <a:latin typeface="Arial" panose="020B0604020202020204" pitchFamily="34" charset="0"/>
                <a:ea typeface="Calibri" panose="020F0502020204030204" pitchFamily="34" charset="0"/>
                <a:cs typeface="Times New Roman" panose="02020603050405020304" pitchFamily="18" charset="0"/>
              </a:rPr>
              <a:t>qui nuiront à son intégration</a:t>
            </a:r>
            <a:r>
              <a:rPr lang="fr-FR" sz="2800" dirty="0">
                <a:latin typeface="Arial" panose="020B0604020202020204" pitchFamily="34" charset="0"/>
                <a:ea typeface="Calibri" panose="020F0502020204030204" pitchFamily="34" charset="0"/>
                <a:cs typeface="Times New Roman" panose="02020603050405020304" pitchFamily="18" charset="0"/>
              </a:rPr>
              <a:t>.</a:t>
            </a:r>
          </a:p>
        </p:txBody>
      </p:sp>
      <p:graphicFrame>
        <p:nvGraphicFramePr>
          <p:cNvPr id="4" name="Tableau 3"/>
          <p:cNvGraphicFramePr>
            <a:graphicFrameLocks noGrp="1"/>
          </p:cNvGraphicFramePr>
          <p:nvPr>
            <p:extLst>
              <p:ext uri="{D42A27DB-BD31-4B8C-83A1-F6EECF244321}">
                <p14:modId xmlns:p14="http://schemas.microsoft.com/office/powerpoint/2010/main" val="4159313682"/>
              </p:ext>
            </p:extLst>
          </p:nvPr>
        </p:nvGraphicFramePr>
        <p:xfrm>
          <a:off x="652732" y="3246358"/>
          <a:ext cx="10886535" cy="2668087"/>
        </p:xfrm>
        <a:graphic>
          <a:graphicData uri="http://schemas.openxmlformats.org/drawingml/2006/table">
            <a:tbl>
              <a:tblPr firstRow="1" firstCol="1" bandRow="1">
                <a:tableStyleId>{5C22544A-7EE6-4342-B048-85BDC9FD1C3A}</a:tableStyleId>
              </a:tblPr>
              <a:tblGrid>
                <a:gridCol w="10886535">
                  <a:extLst>
                    <a:ext uri="{9D8B030D-6E8A-4147-A177-3AD203B41FA5}">
                      <a16:colId xmlns:a16="http://schemas.microsoft.com/office/drawing/2014/main" val="4260482825"/>
                    </a:ext>
                  </a:extLst>
                </a:gridCol>
              </a:tblGrid>
              <a:tr h="2668087">
                <a:tc>
                  <a:txBody>
                    <a:bodyPr/>
                    <a:lstStyle/>
                    <a:p>
                      <a:pPr algn="ctr">
                        <a:spcBef>
                          <a:spcPts val="600"/>
                        </a:spcBef>
                        <a:spcAft>
                          <a:spcPts val="0"/>
                        </a:spcAft>
                      </a:pPr>
                      <a:r>
                        <a:rPr lang="fr-FR" sz="2400" dirty="0">
                          <a:solidFill>
                            <a:srgbClr val="FF0000"/>
                          </a:solidFill>
                          <a:effectLst/>
                          <a:latin typeface="Arial" panose="020B0604020202020204" pitchFamily="34" charset="0"/>
                          <a:cs typeface="Arial" panose="020B0604020202020204" pitchFamily="34" charset="0"/>
                        </a:rPr>
                        <a:t>Les clés de la réussite</a:t>
                      </a:r>
                    </a:p>
                    <a:p>
                      <a:pPr marL="342900" lvl="0" indent="-342900" algn="just">
                        <a:spcBef>
                          <a:spcPts val="600"/>
                        </a:spcBef>
                        <a:spcAft>
                          <a:spcPts val="0"/>
                        </a:spcAft>
                        <a:buFont typeface="Wingdings" panose="05000000000000000000" pitchFamily="2" charset="2"/>
                        <a:buChar char=""/>
                      </a:pPr>
                      <a:r>
                        <a:rPr lang="fr-FR" sz="2000" dirty="0">
                          <a:solidFill>
                            <a:schemeClr val="bg1"/>
                          </a:solidFill>
                          <a:effectLst/>
                          <a:latin typeface="Arial" panose="020B0604020202020204" pitchFamily="34" charset="0"/>
                          <a:cs typeface="Arial" panose="020B0604020202020204" pitchFamily="34" charset="0"/>
                        </a:rPr>
                        <a:t>Adjoindre éventuellement un tuteur (non hiérarchique) ou un coach chargé de conseiller et de répondre rapidement aux questions. Il est important que le tuteur ou le coach soit volontaire, disponible et expérimenté, avec l'envie de transmettre son savoir-faire et ses connaissances.</a:t>
                      </a:r>
                    </a:p>
                    <a:p>
                      <a:pPr marL="342900" lvl="0" indent="-342900" algn="just">
                        <a:spcBef>
                          <a:spcPts val="600"/>
                        </a:spcBef>
                        <a:spcAft>
                          <a:spcPts val="0"/>
                        </a:spcAft>
                        <a:buFont typeface="Wingdings" panose="05000000000000000000" pitchFamily="2" charset="2"/>
                        <a:buChar char=""/>
                      </a:pPr>
                      <a:r>
                        <a:rPr lang="fr-FR" sz="2000" dirty="0">
                          <a:solidFill>
                            <a:schemeClr val="bg1"/>
                          </a:solidFill>
                          <a:effectLst/>
                          <a:latin typeface="Arial" panose="020B0604020202020204" pitchFamily="34" charset="0"/>
                          <a:cs typeface="Arial" panose="020B0604020202020204" pitchFamily="34" charset="0"/>
                        </a:rPr>
                        <a:t>Faire travailler le salarié en doublon avec un salarié expérimenté.</a:t>
                      </a:r>
                    </a:p>
                    <a:p>
                      <a:pPr marL="342900" lvl="0" indent="-342900" algn="just">
                        <a:spcBef>
                          <a:spcPts val="600"/>
                        </a:spcBef>
                        <a:spcAft>
                          <a:spcPts val="0"/>
                        </a:spcAft>
                        <a:buFont typeface="Wingdings" panose="05000000000000000000" pitchFamily="2" charset="2"/>
                        <a:buChar char=""/>
                      </a:pPr>
                      <a:r>
                        <a:rPr lang="fr-FR" sz="2000" dirty="0">
                          <a:solidFill>
                            <a:schemeClr val="bg1"/>
                          </a:solidFill>
                          <a:effectLst/>
                          <a:latin typeface="Arial" panose="020B0604020202020204" pitchFamily="34" charset="0"/>
                          <a:cs typeface="Arial" panose="020B0604020202020204" pitchFamily="34" charset="0"/>
                        </a:rPr>
                        <a:t>Inscrire le salarié à une formation interne ou externe, etc.</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75654433"/>
                  </a:ext>
                </a:extLst>
              </a:tr>
            </a:tbl>
          </a:graphicData>
        </a:graphic>
      </p:graphicFrame>
      <p:sp>
        <p:nvSpPr>
          <p:cNvPr id="5" name="Titre 1">
            <a:extLst>
              <a:ext uri="{FF2B5EF4-FFF2-40B4-BE49-F238E27FC236}">
                <a16:creationId xmlns:a16="http://schemas.microsoft.com/office/drawing/2014/main" id="{48D3BC78-40AD-4873-A228-5C19DF899424}"/>
              </a:ext>
            </a:extLst>
          </p:cNvPr>
          <p:cNvSpPr>
            <a:spLocks noGrp="1"/>
          </p:cNvSpPr>
          <p:nvPr>
            <p:ph type="ctrTitle"/>
          </p:nvPr>
        </p:nvSpPr>
        <p:spPr>
          <a:xfrm>
            <a:off x="0" y="0"/>
            <a:ext cx="10270067" cy="651932"/>
          </a:xfrm>
        </p:spPr>
        <p:txBody>
          <a:bodyPr>
            <a:normAutofit fontScale="90000"/>
          </a:bodyPr>
          <a:lstStyle/>
          <a:p>
            <a:r>
              <a:rPr lang="fr-FR" sz="3100" b="1" dirty="0"/>
              <a:t>Chapitre 6 - Participer au recrutement et à l'intégration </a:t>
            </a:r>
            <a:endParaRPr lang="fr-FR" sz="3600" dirty="0"/>
          </a:p>
        </p:txBody>
      </p:sp>
    </p:spTree>
    <p:extLst>
      <p:ext uri="{BB962C8B-B14F-4D97-AF65-F5344CB8AC3E}">
        <p14:creationId xmlns:p14="http://schemas.microsoft.com/office/powerpoint/2010/main" val="137441578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800" y="751664"/>
            <a:ext cx="11240219" cy="523220"/>
          </a:xfrm>
          <a:prstGeom prst="rect">
            <a:avLst/>
          </a:prstGeom>
        </p:spPr>
        <p:txBody>
          <a:bodyPr wrap="square">
            <a:spAutoFit/>
          </a:bodyPr>
          <a:lstStyle/>
          <a:p>
            <a:pPr algn="just">
              <a:spcBef>
                <a:spcPts val="1200"/>
              </a:spcBef>
              <a:spcAft>
                <a:spcPts val="600"/>
              </a:spcAft>
            </a:pPr>
            <a:r>
              <a:rPr lang="fr-FR" sz="2800" b="1" dirty="0">
                <a:latin typeface="Arial" panose="020B0604020202020204" pitchFamily="34" charset="0"/>
                <a:ea typeface="Times New Roman" panose="02020603050405020304" pitchFamily="18" charset="0"/>
                <a:cs typeface="Times New Roman" panose="02020603050405020304" pitchFamily="18" charset="0"/>
              </a:rPr>
              <a:t>6.4. Mettre en place une procédure d’accueil et d’intégration</a:t>
            </a:r>
          </a:p>
        </p:txBody>
      </p:sp>
      <p:sp>
        <p:nvSpPr>
          <p:cNvPr id="4" name="Titre 1">
            <a:extLst>
              <a:ext uri="{FF2B5EF4-FFF2-40B4-BE49-F238E27FC236}">
                <a16:creationId xmlns:a16="http://schemas.microsoft.com/office/drawing/2014/main" id="{36AE429A-CAD2-428D-B4C9-9FB468ADCB91}"/>
              </a:ext>
            </a:extLst>
          </p:cNvPr>
          <p:cNvSpPr>
            <a:spLocks noGrp="1"/>
          </p:cNvSpPr>
          <p:nvPr>
            <p:ph type="ctrTitle"/>
          </p:nvPr>
        </p:nvSpPr>
        <p:spPr>
          <a:xfrm>
            <a:off x="0" y="0"/>
            <a:ext cx="10270067" cy="651932"/>
          </a:xfrm>
        </p:spPr>
        <p:txBody>
          <a:bodyPr>
            <a:normAutofit fontScale="90000"/>
          </a:bodyPr>
          <a:lstStyle/>
          <a:p>
            <a:r>
              <a:rPr lang="fr-FR" sz="3100" b="1" dirty="0"/>
              <a:t>Chapitre 6 - Participer au recrutement et à l'intégration </a:t>
            </a:r>
            <a:endParaRPr lang="fr-FR" sz="3600" dirty="0"/>
          </a:p>
        </p:txBody>
      </p:sp>
      <p:sp>
        <p:nvSpPr>
          <p:cNvPr id="6" name="ZoneTexte 5">
            <a:extLst>
              <a:ext uri="{FF2B5EF4-FFF2-40B4-BE49-F238E27FC236}">
                <a16:creationId xmlns:a16="http://schemas.microsoft.com/office/drawing/2014/main" id="{527B7E70-CEB7-48B9-B272-BD119AE51516}"/>
              </a:ext>
            </a:extLst>
          </p:cNvPr>
          <p:cNvSpPr txBox="1"/>
          <p:nvPr/>
        </p:nvSpPr>
        <p:spPr>
          <a:xfrm>
            <a:off x="334434" y="1652302"/>
            <a:ext cx="11120966" cy="2616101"/>
          </a:xfrm>
          <a:prstGeom prst="rect">
            <a:avLst/>
          </a:prstGeom>
          <a:noFill/>
        </p:spPr>
        <p:txBody>
          <a:bodyPr wrap="square">
            <a:spAutoFit/>
          </a:bodyPr>
          <a:lstStyle/>
          <a:p>
            <a:pPr algn="ctr">
              <a:spcBef>
                <a:spcPts val="600"/>
              </a:spcBef>
            </a:pPr>
            <a:r>
              <a:rPr lang="fr-FR" sz="2400" dirty="0">
                <a:effectLst/>
                <a:latin typeface="Arial" panose="020B0604020202020204" pitchFamily="34" charset="0"/>
                <a:ea typeface="Times New Roman" panose="02020603050405020304" pitchFamily="18" charset="0"/>
                <a:cs typeface="Times New Roman" panose="02020603050405020304" pitchFamily="18" charset="0"/>
              </a:rPr>
              <a:t>L’entreprise doit mettre en place une procédure d’accueil et d’intégration. </a:t>
            </a:r>
          </a:p>
          <a:p>
            <a:pPr marL="342900" indent="-342900" algn="just">
              <a:spcBef>
                <a:spcPts val="1200"/>
              </a:spcBef>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Cette tâche est encadrée par le service des ressources humaines. </a:t>
            </a:r>
          </a:p>
          <a:p>
            <a:pPr marL="342900" indent="-342900" algn="just">
              <a:spcBef>
                <a:spcPts val="1200"/>
              </a:spcBef>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Elle doit permettre au salarié de s’intégrer naturellement dans l’organisation et de lui assurer une adaptation rapide à ses missions. </a:t>
            </a:r>
          </a:p>
          <a:p>
            <a:pPr marL="342900" indent="-342900" algn="just">
              <a:spcBef>
                <a:spcPts val="1200"/>
              </a:spcBef>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Plus ce processus est de qualité et plus le nouvel arrivant atteindra les objectives souhaités. </a:t>
            </a:r>
          </a:p>
        </p:txBody>
      </p:sp>
      <p:pic>
        <p:nvPicPr>
          <p:cNvPr id="10" name="Image 9">
            <a:extLst>
              <a:ext uri="{FF2B5EF4-FFF2-40B4-BE49-F238E27FC236}">
                <a16:creationId xmlns:a16="http://schemas.microsoft.com/office/drawing/2014/main" id="{E148729D-35B0-47CC-9289-6D2CA616B5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035" y="4846708"/>
            <a:ext cx="10618079" cy="1397459"/>
          </a:xfrm>
          <a:prstGeom prst="rect">
            <a:avLst/>
          </a:prstGeom>
        </p:spPr>
      </p:pic>
    </p:spTree>
    <p:extLst>
      <p:ext uri="{BB962C8B-B14F-4D97-AF65-F5344CB8AC3E}">
        <p14:creationId xmlns:p14="http://schemas.microsoft.com/office/powerpoint/2010/main" val="289659319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randombar(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randombar(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5"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randombar(vertic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heel(1)">
                                      <p:cBhvr>
                                        <p:cTn id="2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770" y="747165"/>
            <a:ext cx="11481758" cy="1492716"/>
          </a:xfrm>
          <a:prstGeom prst="rect">
            <a:avLst/>
          </a:prstGeom>
        </p:spPr>
        <p:txBody>
          <a:bodyPr wrap="square">
            <a:spAutoFit/>
          </a:bodyPr>
          <a:lstStyle/>
          <a:p>
            <a:pPr algn="just">
              <a:spcBef>
                <a:spcPts val="1200"/>
              </a:spcBef>
              <a:spcAft>
                <a:spcPts val="600"/>
              </a:spcAft>
            </a:pPr>
            <a:r>
              <a:rPr lang="fr-FR" sz="2800" b="1" dirty="0">
                <a:latin typeface="Arial" panose="020B0604020202020204" pitchFamily="34" charset="0"/>
                <a:ea typeface="Times New Roman" panose="02020603050405020304" pitchFamily="18" charset="0"/>
                <a:cs typeface="Times New Roman" panose="02020603050405020304" pitchFamily="18" charset="0"/>
              </a:rPr>
              <a:t>Étape 1 : Préparer l’accueil </a:t>
            </a:r>
          </a:p>
          <a:p>
            <a:pPr>
              <a:spcBef>
                <a:spcPts val="1200"/>
              </a:spcBef>
              <a:spcAft>
                <a:spcPts val="600"/>
              </a:spcAft>
            </a:pPr>
            <a:r>
              <a:rPr lang="fr-FR" sz="2400" dirty="0">
                <a:latin typeface="Arial" panose="020B0604020202020204" pitchFamily="34" charset="0"/>
                <a:ea typeface="Calibri" panose="020F0502020204030204" pitchFamily="34" charset="0"/>
                <a:cs typeface="Arial" panose="020B0604020202020204" pitchFamily="34" charset="0"/>
              </a:rPr>
              <a:t>Il est important que l’employé soit reçu, qu’il trouve un environnement accueillant et professionnel, qu’il puisse constater dans les actes qu’il est effectivement attendu. </a:t>
            </a: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3421176529"/>
              </p:ext>
            </p:extLst>
          </p:nvPr>
        </p:nvGraphicFramePr>
        <p:xfrm>
          <a:off x="578820" y="2705746"/>
          <a:ext cx="10929668" cy="3521068"/>
        </p:xfrm>
        <a:graphic>
          <a:graphicData uri="http://schemas.openxmlformats.org/drawingml/2006/table">
            <a:tbl>
              <a:tblPr firstRow="1" firstCol="1" bandRow="1">
                <a:tableStyleId>{5C22544A-7EE6-4342-B048-85BDC9FD1C3A}</a:tableStyleId>
              </a:tblPr>
              <a:tblGrid>
                <a:gridCol w="10929668">
                  <a:extLst>
                    <a:ext uri="{9D8B030D-6E8A-4147-A177-3AD203B41FA5}">
                      <a16:colId xmlns:a16="http://schemas.microsoft.com/office/drawing/2014/main" val="560189688"/>
                    </a:ext>
                  </a:extLst>
                </a:gridCol>
              </a:tblGrid>
              <a:tr h="3521068">
                <a:tc>
                  <a:txBody>
                    <a:bodyPr/>
                    <a:lstStyle/>
                    <a:p>
                      <a:pPr algn="ctr">
                        <a:spcBef>
                          <a:spcPts val="600"/>
                        </a:spcBef>
                        <a:spcAft>
                          <a:spcPts val="600"/>
                        </a:spcAft>
                      </a:pPr>
                      <a:r>
                        <a:rPr lang="fr-FR" sz="2400" dirty="0">
                          <a:solidFill>
                            <a:srgbClr val="FF0000"/>
                          </a:solidFill>
                          <a:effectLst/>
                          <a:latin typeface="Arial" panose="020B0604020202020204" pitchFamily="34" charset="0"/>
                          <a:cs typeface="Arial" panose="020B0604020202020204" pitchFamily="34" charset="0"/>
                        </a:rPr>
                        <a:t>Tâches à réaliser</a:t>
                      </a:r>
                    </a:p>
                    <a:p>
                      <a:pPr marL="342900" lvl="0" indent="-342900" algn="l">
                        <a:spcBef>
                          <a:spcPts val="600"/>
                        </a:spcBef>
                        <a:spcAft>
                          <a:spcPts val="215"/>
                        </a:spcAft>
                        <a:buFont typeface="Arial" panose="020B0604020202020204" pitchFamily="34" charset="0"/>
                        <a:buChar char="-"/>
                      </a:pPr>
                      <a:r>
                        <a:rPr lang="fr-FR" sz="2000" dirty="0">
                          <a:solidFill>
                            <a:schemeClr val="bg1"/>
                          </a:solidFill>
                          <a:effectLst/>
                          <a:latin typeface="Arial" panose="020B0604020202020204" pitchFamily="34" charset="0"/>
                          <a:cs typeface="Arial" panose="020B0604020202020204" pitchFamily="34" charset="0"/>
                        </a:rPr>
                        <a:t>Confirmer le lieu, la date, l’heure et le nom de la personne en charge de l’accueil. </a:t>
                      </a:r>
                    </a:p>
                    <a:p>
                      <a:pPr marL="342900" lvl="0" indent="-342900" algn="l">
                        <a:spcAft>
                          <a:spcPts val="215"/>
                        </a:spcAft>
                        <a:buFont typeface="Arial" panose="020B0604020202020204" pitchFamily="34" charset="0"/>
                        <a:buChar char="-"/>
                      </a:pPr>
                      <a:r>
                        <a:rPr lang="fr-FR" sz="2000" dirty="0">
                          <a:solidFill>
                            <a:schemeClr val="bg1"/>
                          </a:solidFill>
                          <a:effectLst/>
                          <a:latin typeface="Arial" panose="020B0604020202020204" pitchFamily="34" charset="0"/>
                          <a:cs typeface="Arial" panose="020B0604020202020204" pitchFamily="34" charset="0"/>
                        </a:rPr>
                        <a:t>Informer les salariés de l’arrivée d’un nouvel employé.</a:t>
                      </a:r>
                    </a:p>
                    <a:p>
                      <a:pPr marL="342900" lvl="0" indent="-342900" algn="l">
                        <a:spcAft>
                          <a:spcPts val="215"/>
                        </a:spcAft>
                        <a:buFont typeface="Arial" panose="020B0604020202020204" pitchFamily="34" charset="0"/>
                        <a:buChar char="-"/>
                      </a:pPr>
                      <a:r>
                        <a:rPr lang="fr-FR" sz="2000" dirty="0">
                          <a:solidFill>
                            <a:schemeClr val="bg1"/>
                          </a:solidFill>
                          <a:effectLst/>
                          <a:latin typeface="Arial" panose="020B0604020202020204" pitchFamily="34" charset="0"/>
                          <a:cs typeface="Arial" panose="020B0604020202020204" pitchFamily="34" charset="0"/>
                        </a:rPr>
                        <a:t>Préparer le poste de travail : </a:t>
                      </a:r>
                      <a:r>
                        <a:rPr lang="fr-FR" sz="2000" i="1" dirty="0">
                          <a:solidFill>
                            <a:schemeClr val="bg1"/>
                          </a:solidFill>
                          <a:effectLst/>
                          <a:latin typeface="Arial" panose="020B0604020202020204" pitchFamily="34" charset="0"/>
                          <a:cs typeface="Arial" panose="020B0604020202020204" pitchFamily="34" charset="0"/>
                        </a:rPr>
                        <a:t>local, bureau, chaise, ordinateur, téléphone, espace numérique, fournitures administratives, etc.</a:t>
                      </a:r>
                    </a:p>
                    <a:p>
                      <a:pPr marL="342900" lvl="0" indent="-342900" algn="l">
                        <a:spcAft>
                          <a:spcPts val="215"/>
                        </a:spcAft>
                        <a:buFont typeface="Arial" panose="020B0604020202020204" pitchFamily="34" charset="0"/>
                        <a:buChar char="-"/>
                      </a:pPr>
                      <a:r>
                        <a:rPr lang="fr-FR" sz="2000" dirty="0">
                          <a:solidFill>
                            <a:schemeClr val="bg1"/>
                          </a:solidFill>
                          <a:effectLst/>
                          <a:latin typeface="Arial" panose="020B0604020202020204" pitchFamily="34" charset="0"/>
                          <a:cs typeface="Arial" panose="020B0604020202020204" pitchFamily="34" charset="0"/>
                        </a:rPr>
                        <a:t>Préparer les documents à remettre ou à faire signer par le nouveau salarié.</a:t>
                      </a:r>
                    </a:p>
                    <a:p>
                      <a:pPr marL="342900" lvl="0" indent="-342900" algn="l">
                        <a:spcAft>
                          <a:spcPts val="215"/>
                        </a:spcAft>
                        <a:buFont typeface="Arial" panose="020B0604020202020204" pitchFamily="34" charset="0"/>
                        <a:buChar char="-"/>
                      </a:pPr>
                      <a:r>
                        <a:rPr lang="fr-FR" sz="2000" dirty="0">
                          <a:solidFill>
                            <a:schemeClr val="bg1"/>
                          </a:solidFill>
                          <a:effectLst/>
                          <a:latin typeface="Arial" panose="020B0604020202020204" pitchFamily="34" charset="0"/>
                          <a:cs typeface="Arial" panose="020B0604020202020204" pitchFamily="34" charset="0"/>
                        </a:rPr>
                        <a:t>Préparer la présentation de la société : </a:t>
                      </a:r>
                      <a:r>
                        <a:rPr lang="fr-FR" sz="2000" i="1" dirty="0">
                          <a:solidFill>
                            <a:schemeClr val="bg1"/>
                          </a:solidFill>
                          <a:effectLst/>
                          <a:latin typeface="Arial" panose="020B0604020202020204" pitchFamily="34" charset="0"/>
                          <a:cs typeface="Arial" panose="020B0604020202020204" pitchFamily="34" charset="0"/>
                        </a:rPr>
                        <a:t>informations sur l’entreprise</a:t>
                      </a:r>
                      <a:r>
                        <a:rPr lang="fr-FR" sz="2000" i="1" baseline="0" dirty="0">
                          <a:solidFill>
                            <a:schemeClr val="bg1"/>
                          </a:solidFill>
                          <a:effectLst/>
                          <a:latin typeface="Arial" panose="020B0604020202020204" pitchFamily="34" charset="0"/>
                          <a:cs typeface="Arial" panose="020B0604020202020204" pitchFamily="34" charset="0"/>
                        </a:rPr>
                        <a:t> </a:t>
                      </a:r>
                      <a:r>
                        <a:rPr lang="fr-FR" sz="2000" i="1" dirty="0">
                          <a:solidFill>
                            <a:schemeClr val="bg1"/>
                          </a:solidFill>
                          <a:effectLst/>
                          <a:latin typeface="Arial" panose="020B0604020202020204" pitchFamily="34" charset="0"/>
                          <a:cs typeface="Arial" panose="020B0604020202020204" pitchFamily="34" charset="0"/>
                        </a:rPr>
                        <a:t>(valeurs, objectifs, employés, etc.)</a:t>
                      </a:r>
                    </a:p>
                    <a:p>
                      <a:pPr marL="342900" lvl="0" indent="-342900" algn="l">
                        <a:spcAft>
                          <a:spcPts val="215"/>
                        </a:spcAft>
                        <a:buFont typeface="Arial" panose="020B0604020202020204" pitchFamily="34" charset="0"/>
                        <a:buChar char="-"/>
                      </a:pPr>
                      <a:r>
                        <a:rPr lang="fr-FR" sz="2000" dirty="0">
                          <a:solidFill>
                            <a:schemeClr val="bg1"/>
                          </a:solidFill>
                          <a:effectLst/>
                          <a:latin typeface="Arial" panose="020B0604020202020204" pitchFamily="34" charset="0"/>
                          <a:cs typeface="Arial" panose="020B0604020202020204" pitchFamily="34" charset="0"/>
                        </a:rPr>
                        <a:t>Sélectionner et préparer une personne-ressource à laquelle le salarié pourra se référer (coach, tuteur, parrain).</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907068520"/>
                  </a:ext>
                </a:extLst>
              </a:tr>
            </a:tbl>
          </a:graphicData>
        </a:graphic>
      </p:graphicFrame>
      <p:sp>
        <p:nvSpPr>
          <p:cNvPr id="5" name="Titre 1">
            <a:extLst>
              <a:ext uri="{FF2B5EF4-FFF2-40B4-BE49-F238E27FC236}">
                <a16:creationId xmlns:a16="http://schemas.microsoft.com/office/drawing/2014/main" id="{3AC3EAA6-F515-4141-B368-486C904C5918}"/>
              </a:ext>
            </a:extLst>
          </p:cNvPr>
          <p:cNvSpPr>
            <a:spLocks noGrp="1"/>
          </p:cNvSpPr>
          <p:nvPr>
            <p:ph type="ctrTitle"/>
          </p:nvPr>
        </p:nvSpPr>
        <p:spPr>
          <a:xfrm>
            <a:off x="0" y="0"/>
            <a:ext cx="10270067" cy="651932"/>
          </a:xfrm>
        </p:spPr>
        <p:txBody>
          <a:bodyPr>
            <a:normAutofit fontScale="90000"/>
          </a:bodyPr>
          <a:lstStyle/>
          <a:p>
            <a:r>
              <a:rPr lang="fr-FR" sz="3100" b="1" dirty="0"/>
              <a:t>Chapitre 6 - Participer au recrutement et à l'intégration </a:t>
            </a:r>
            <a:endParaRPr lang="fr-FR" sz="3600" dirty="0"/>
          </a:p>
        </p:txBody>
      </p:sp>
    </p:spTree>
    <p:extLst>
      <p:ext uri="{BB962C8B-B14F-4D97-AF65-F5344CB8AC3E}">
        <p14:creationId xmlns:p14="http://schemas.microsoft.com/office/powerpoint/2010/main" val="421690105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717" y="584775"/>
            <a:ext cx="10918166" cy="523220"/>
          </a:xfrm>
          <a:prstGeom prst="rect">
            <a:avLst/>
          </a:prstGeom>
        </p:spPr>
        <p:txBody>
          <a:bodyPr wrap="square">
            <a:spAutoFit/>
          </a:bodyPr>
          <a:lstStyle/>
          <a:p>
            <a:pPr algn="just">
              <a:spcBef>
                <a:spcPts val="1200"/>
              </a:spcBef>
              <a:spcAft>
                <a:spcPts val="600"/>
              </a:spcAft>
            </a:pPr>
            <a:r>
              <a:rPr lang="fr-FR" sz="2800" b="1" dirty="0">
                <a:latin typeface="Arial" panose="020B0604020202020204" pitchFamily="34" charset="0"/>
                <a:ea typeface="Times New Roman" panose="02020603050405020304" pitchFamily="18" charset="0"/>
                <a:cs typeface="Times New Roman" panose="02020603050405020304" pitchFamily="18" charset="0"/>
              </a:rPr>
              <a:t>Étape 2 : accueillir</a:t>
            </a:r>
          </a:p>
        </p:txBody>
      </p:sp>
      <p:graphicFrame>
        <p:nvGraphicFramePr>
          <p:cNvPr id="4" name="Tableau 3"/>
          <p:cNvGraphicFramePr>
            <a:graphicFrameLocks noGrp="1"/>
          </p:cNvGraphicFramePr>
          <p:nvPr>
            <p:extLst>
              <p:ext uri="{D42A27DB-BD31-4B8C-83A1-F6EECF244321}">
                <p14:modId xmlns:p14="http://schemas.microsoft.com/office/powerpoint/2010/main" val="1970042274"/>
              </p:ext>
            </p:extLst>
          </p:nvPr>
        </p:nvGraphicFramePr>
        <p:xfrm>
          <a:off x="349430" y="1779957"/>
          <a:ext cx="11343736" cy="4218317"/>
        </p:xfrm>
        <a:graphic>
          <a:graphicData uri="http://schemas.openxmlformats.org/drawingml/2006/table">
            <a:tbl>
              <a:tblPr firstRow="1" firstCol="1" bandRow="1">
                <a:tableStyleId>{5C22544A-7EE6-4342-B048-85BDC9FD1C3A}</a:tableStyleId>
              </a:tblPr>
              <a:tblGrid>
                <a:gridCol w="11343736">
                  <a:extLst>
                    <a:ext uri="{9D8B030D-6E8A-4147-A177-3AD203B41FA5}">
                      <a16:colId xmlns:a16="http://schemas.microsoft.com/office/drawing/2014/main" val="2444506212"/>
                    </a:ext>
                  </a:extLst>
                </a:gridCol>
              </a:tblGrid>
              <a:tr h="4218317">
                <a:tc>
                  <a:txBody>
                    <a:bodyPr/>
                    <a:lstStyle/>
                    <a:p>
                      <a:pPr algn="ctr">
                        <a:spcBef>
                          <a:spcPts val="600"/>
                        </a:spcBef>
                        <a:spcAft>
                          <a:spcPts val="0"/>
                        </a:spcAft>
                      </a:pPr>
                      <a:r>
                        <a:rPr lang="fr-FR" sz="2400" dirty="0">
                          <a:solidFill>
                            <a:srgbClr val="FF0000"/>
                          </a:solidFill>
                          <a:effectLst/>
                          <a:latin typeface="Arial" panose="020B0604020202020204" pitchFamily="34" charset="0"/>
                          <a:cs typeface="Arial" panose="020B0604020202020204" pitchFamily="34" charset="0"/>
                        </a:rPr>
                        <a:t>Tâches à réaliser</a:t>
                      </a:r>
                    </a:p>
                    <a:p>
                      <a:pPr marL="342900" lvl="0" indent="-342900" algn="just">
                        <a:spcAft>
                          <a:spcPts val="0"/>
                        </a:spcAft>
                        <a:buFont typeface="Arial" panose="020B0604020202020204" pitchFamily="34" charset="0"/>
                        <a:buChar char="-"/>
                      </a:pPr>
                      <a:r>
                        <a:rPr lang="fr-FR" sz="2000" dirty="0">
                          <a:solidFill>
                            <a:schemeClr val="bg1"/>
                          </a:solidFill>
                          <a:effectLst/>
                          <a:latin typeface="Arial" panose="020B0604020202020204" pitchFamily="34" charset="0"/>
                          <a:cs typeface="Arial" panose="020B0604020202020204" pitchFamily="34" charset="0"/>
                        </a:rPr>
                        <a:t>Présenter :</a:t>
                      </a:r>
                    </a:p>
                    <a:p>
                      <a:pPr marL="742950" lvl="1" indent="-285750" algn="just">
                        <a:spcAft>
                          <a:spcPts val="0"/>
                        </a:spcAft>
                        <a:buFont typeface="Courier New" panose="02070309020205020404" pitchFamily="49" charset="0"/>
                        <a:buChar char="o"/>
                      </a:pPr>
                      <a:r>
                        <a:rPr lang="fr-FR" sz="2000" dirty="0">
                          <a:solidFill>
                            <a:schemeClr val="bg1"/>
                          </a:solidFill>
                          <a:effectLst/>
                          <a:latin typeface="Arial" panose="020B0604020202020204" pitchFamily="34" charset="0"/>
                          <a:cs typeface="Arial" panose="020B0604020202020204" pitchFamily="34" charset="0"/>
                        </a:rPr>
                        <a:t>les missions, valeurs et objectifs de l’entreprise ; </a:t>
                      </a:r>
                    </a:p>
                    <a:p>
                      <a:pPr marL="742950" lvl="1" indent="-285750" algn="just">
                        <a:spcAft>
                          <a:spcPts val="0"/>
                        </a:spcAft>
                        <a:buFont typeface="Courier New" panose="02070309020205020404" pitchFamily="49" charset="0"/>
                        <a:buChar char="o"/>
                      </a:pPr>
                      <a:r>
                        <a:rPr lang="fr-FR" sz="2000" dirty="0">
                          <a:solidFill>
                            <a:schemeClr val="bg1"/>
                          </a:solidFill>
                          <a:effectLst/>
                          <a:latin typeface="Arial" panose="020B0604020202020204" pitchFamily="34" charset="0"/>
                          <a:cs typeface="Arial" panose="020B0604020202020204" pitchFamily="34" charset="0"/>
                        </a:rPr>
                        <a:t>l’organisation de l’entreprise et y situer l’employé ; </a:t>
                      </a:r>
                    </a:p>
                    <a:p>
                      <a:pPr marL="742950" lvl="1" indent="-285750" algn="just">
                        <a:spcAft>
                          <a:spcPts val="0"/>
                        </a:spcAft>
                        <a:buFont typeface="Courier New" panose="02070309020205020404" pitchFamily="49" charset="0"/>
                        <a:buChar char="o"/>
                      </a:pPr>
                      <a:r>
                        <a:rPr lang="fr-FR" sz="2000" dirty="0">
                          <a:solidFill>
                            <a:schemeClr val="bg1"/>
                          </a:solidFill>
                          <a:effectLst/>
                          <a:latin typeface="Arial" panose="020B0604020202020204" pitchFamily="34" charset="0"/>
                          <a:cs typeface="Arial" panose="020B0604020202020204" pitchFamily="34" charset="0"/>
                        </a:rPr>
                        <a:t>les règles de fonctionnement et les processus à respecter : règlement intérieur, charte informatique et déontologique, charte qualité, etc. ;</a:t>
                      </a:r>
                    </a:p>
                    <a:p>
                      <a:pPr marL="742950" lvl="1" indent="-285750" algn="just">
                        <a:spcAft>
                          <a:spcPts val="0"/>
                        </a:spcAft>
                        <a:buFont typeface="Courier New" panose="02070309020205020404" pitchFamily="49" charset="0"/>
                        <a:buChar char="o"/>
                      </a:pPr>
                      <a:r>
                        <a:rPr lang="fr-FR" sz="2000" dirty="0">
                          <a:solidFill>
                            <a:schemeClr val="bg1"/>
                          </a:solidFill>
                          <a:effectLst/>
                          <a:latin typeface="Arial" panose="020B0604020202020204" pitchFamily="34" charset="0"/>
                          <a:cs typeface="Arial" panose="020B0604020202020204" pitchFamily="34" charset="0"/>
                        </a:rPr>
                        <a:t>les collègues et les locaux de l’entreprise ;</a:t>
                      </a:r>
                    </a:p>
                    <a:p>
                      <a:pPr marL="742950" lvl="1" indent="-285750" algn="just">
                        <a:spcAft>
                          <a:spcPts val="0"/>
                        </a:spcAft>
                        <a:buFont typeface="Courier New" panose="02070309020205020404" pitchFamily="49" charset="0"/>
                        <a:buChar char="o"/>
                      </a:pPr>
                      <a:r>
                        <a:rPr lang="fr-FR" sz="2000" dirty="0">
                          <a:solidFill>
                            <a:schemeClr val="bg1"/>
                          </a:solidFill>
                          <a:effectLst/>
                          <a:latin typeface="Arial" panose="020B0604020202020204" pitchFamily="34" charset="0"/>
                          <a:cs typeface="Arial" panose="020B0604020202020204" pitchFamily="34" charset="0"/>
                        </a:rPr>
                        <a:t>le plan personnel de formation, destiné à favoriser l’adaptation à l’emploi ;</a:t>
                      </a:r>
                    </a:p>
                    <a:p>
                      <a:pPr marL="742950" lvl="1" indent="-285750" algn="just">
                        <a:spcAft>
                          <a:spcPts val="0"/>
                        </a:spcAft>
                        <a:buFont typeface="Courier New" panose="02070309020205020404" pitchFamily="49" charset="0"/>
                        <a:buChar char="o"/>
                      </a:pPr>
                      <a:r>
                        <a:rPr lang="fr-FR" sz="2000" dirty="0">
                          <a:solidFill>
                            <a:schemeClr val="bg1"/>
                          </a:solidFill>
                          <a:effectLst/>
                          <a:latin typeface="Arial" panose="020B0604020202020204" pitchFamily="34" charset="0"/>
                          <a:cs typeface="Arial" panose="020B0604020202020204" pitchFamily="34" charset="0"/>
                        </a:rPr>
                        <a:t>les personnes-ressources auprès desquelles il pourra obtenir de l’aide et du soutien (parrain, tuteur ou coach) ;</a:t>
                      </a:r>
                    </a:p>
                    <a:p>
                      <a:pPr marL="742950" lvl="1" indent="-285750" algn="just">
                        <a:spcAft>
                          <a:spcPts val="0"/>
                        </a:spcAft>
                        <a:buFont typeface="Courier New" panose="02070309020205020404" pitchFamily="49" charset="0"/>
                        <a:buChar char="o"/>
                      </a:pPr>
                      <a:r>
                        <a:rPr lang="fr-FR" sz="2000" dirty="0">
                          <a:solidFill>
                            <a:schemeClr val="bg1"/>
                          </a:solidFill>
                          <a:effectLst/>
                          <a:latin typeface="Arial" panose="020B0604020202020204" pitchFamily="34" charset="0"/>
                          <a:cs typeface="Arial" panose="020B0604020202020204" pitchFamily="34" charset="0"/>
                        </a:rPr>
                        <a:t>l’espace de travail et les outils informatiques mis à disposition.</a:t>
                      </a:r>
                    </a:p>
                    <a:p>
                      <a:pPr marL="342900" lvl="0" indent="-342900" algn="just">
                        <a:spcBef>
                          <a:spcPts val="1200"/>
                        </a:spcBef>
                        <a:spcAft>
                          <a:spcPts val="0"/>
                        </a:spcAft>
                        <a:buFont typeface="Arial" panose="020B0604020202020204" pitchFamily="34" charset="0"/>
                        <a:buChar char="-"/>
                      </a:pPr>
                      <a:r>
                        <a:rPr lang="fr-FR" sz="2000" dirty="0">
                          <a:solidFill>
                            <a:schemeClr val="bg1"/>
                          </a:solidFill>
                          <a:effectLst/>
                          <a:latin typeface="Arial" panose="020B0604020202020204" pitchFamily="34" charset="0"/>
                          <a:cs typeface="Arial" panose="020B0604020202020204" pitchFamily="34" charset="0"/>
                        </a:rPr>
                        <a:t>Vérifier que l’employé et son supérieur hiérarchique sont en phase sur leurs attentes respectives relatives aux responsabilités, aux tâches et aux rôles. </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147588492"/>
                  </a:ext>
                </a:extLst>
              </a:tr>
            </a:tbl>
          </a:graphicData>
        </a:graphic>
      </p:graphicFrame>
      <p:sp>
        <p:nvSpPr>
          <p:cNvPr id="5" name="Titre 1">
            <a:extLst>
              <a:ext uri="{FF2B5EF4-FFF2-40B4-BE49-F238E27FC236}">
                <a16:creationId xmlns:a16="http://schemas.microsoft.com/office/drawing/2014/main" id="{0CB8878C-6D72-4946-B9B8-FF73BBBD9695}"/>
              </a:ext>
            </a:extLst>
          </p:cNvPr>
          <p:cNvSpPr>
            <a:spLocks noGrp="1"/>
          </p:cNvSpPr>
          <p:nvPr>
            <p:ph type="ctrTitle"/>
          </p:nvPr>
        </p:nvSpPr>
        <p:spPr>
          <a:xfrm>
            <a:off x="0" y="0"/>
            <a:ext cx="10270067" cy="651932"/>
          </a:xfrm>
        </p:spPr>
        <p:txBody>
          <a:bodyPr>
            <a:normAutofit fontScale="90000"/>
          </a:bodyPr>
          <a:lstStyle/>
          <a:p>
            <a:r>
              <a:rPr lang="fr-FR" sz="3100" b="1" dirty="0"/>
              <a:t>Chapitre 6 - Participer au recrutement et à l'intégration </a:t>
            </a:r>
            <a:endParaRPr lang="fr-FR" sz="3600" dirty="0"/>
          </a:p>
        </p:txBody>
      </p:sp>
    </p:spTree>
    <p:extLst>
      <p:ext uri="{BB962C8B-B14F-4D97-AF65-F5344CB8AC3E}">
        <p14:creationId xmlns:p14="http://schemas.microsoft.com/office/powerpoint/2010/main" val="348226859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67" y="83569"/>
            <a:ext cx="10185800" cy="1508105"/>
          </a:xfrm>
          <a:prstGeom prst="rect">
            <a:avLst/>
          </a:prstGeom>
        </p:spPr>
        <p:txBody>
          <a:bodyPr wrap="square">
            <a:spAutoFit/>
          </a:bodyPr>
          <a:lstStyle/>
          <a:p>
            <a:pPr algn="just">
              <a:spcBef>
                <a:spcPts val="1200"/>
              </a:spcBef>
              <a:spcAft>
                <a:spcPts val="600"/>
              </a:spcAft>
            </a:pPr>
            <a:r>
              <a:rPr lang="fr-FR" sz="2800" b="1" dirty="0">
                <a:latin typeface="Arial" panose="020B0604020202020204" pitchFamily="34" charset="0"/>
                <a:ea typeface="Times New Roman" panose="02020603050405020304" pitchFamily="18" charset="0"/>
                <a:cs typeface="Times New Roman" panose="02020603050405020304" pitchFamily="18" charset="0"/>
              </a:rPr>
              <a:t>Étape 3 : intégrer</a:t>
            </a:r>
          </a:p>
          <a:p>
            <a:pPr algn="ctr">
              <a:spcBef>
                <a:spcPts val="1800"/>
              </a:spcBef>
              <a:spcAft>
                <a:spcPts val="600"/>
              </a:spcAft>
            </a:pPr>
            <a:r>
              <a:rPr lang="fr-FR" sz="2200" dirty="0">
                <a:latin typeface="Arial" panose="020B0604020202020204" pitchFamily="34" charset="0"/>
                <a:ea typeface="Calibri" panose="020F0502020204030204" pitchFamily="34" charset="0"/>
                <a:cs typeface="Arial" panose="020B0604020202020204" pitchFamily="34" charset="0"/>
              </a:rPr>
              <a:t>Cette étape manque souvent de préparation dans les PME et peut laisser un sentiment mitigé chez le nouveau salarié.</a:t>
            </a:r>
            <a:endParaRPr lang="fr-FR" sz="2200" dirty="0">
              <a:latin typeface="Arial" panose="020B0604020202020204" pitchFamily="34" charset="0"/>
              <a:ea typeface="Calibri" panose="020F0502020204030204" pitchFamily="34" charset="0"/>
              <a:cs typeface="Times New Roman" panose="02020603050405020304" pitchFamily="18" charset="0"/>
            </a:endParaRPr>
          </a:p>
        </p:txBody>
      </p:sp>
      <p:pic>
        <p:nvPicPr>
          <p:cNvPr id="7" name="Image 6" descr="Une image contenant texte&#10;&#10;Description générée automatiquement">
            <a:extLst>
              <a:ext uri="{FF2B5EF4-FFF2-40B4-BE49-F238E27FC236}">
                <a16:creationId xmlns:a16="http://schemas.microsoft.com/office/drawing/2014/main" id="{8B3053FC-0448-4B88-8656-60D5C93E9E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867" y="1672421"/>
            <a:ext cx="10509085" cy="4976077"/>
          </a:xfrm>
          <a:prstGeom prst="rect">
            <a:avLst/>
          </a:prstGeom>
        </p:spPr>
      </p:pic>
    </p:spTree>
    <p:extLst>
      <p:ext uri="{BB962C8B-B14F-4D97-AF65-F5344CB8AC3E}">
        <p14:creationId xmlns:p14="http://schemas.microsoft.com/office/powerpoint/2010/main" val="4175872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343</TotalTime>
  <Words>984</Words>
  <Application>Microsoft Office PowerPoint</Application>
  <PresentationFormat>Grand écran</PresentationFormat>
  <Paragraphs>86</Paragraphs>
  <Slides>10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Arial</vt:lpstr>
      <vt:lpstr>Century Gothic</vt:lpstr>
      <vt:lpstr>Courier New</vt:lpstr>
      <vt:lpstr>Symbol</vt:lpstr>
      <vt:lpstr>Wingdings</vt:lpstr>
      <vt:lpstr>Wingdings 3</vt:lpstr>
      <vt:lpstr>Ion</vt:lpstr>
      <vt:lpstr>Chapitre 6 - Participer au recrutement et à l'intégration </vt:lpstr>
      <vt:lpstr>Chapitre 6 - Participer au recrutement et à l'intégration </vt:lpstr>
      <vt:lpstr>Chapitre 6 - Participer au recrutement et à l'intégration </vt:lpstr>
      <vt:lpstr>Présentation PowerPoint</vt:lpstr>
      <vt:lpstr>Chapitre 6 - Participer au recrutement et à l'intégration </vt:lpstr>
      <vt:lpstr>Chapitre 6 - Participer au recrutement et à l'intégration </vt:lpstr>
      <vt:lpstr>Chapitre 6 - Participer au recrutement et à l'intégration </vt:lpstr>
      <vt:lpstr>Chapitre 6 - Participer au recrutement et à l'intégration </vt:lpstr>
      <vt:lpstr>Présentation PowerPoint</vt:lpstr>
      <vt:lpstr>Chapitre 6 - Participer au recrutement et à l'intégration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26</cp:revision>
  <dcterms:created xsi:type="dcterms:W3CDTF">2014-01-16T23:14:09Z</dcterms:created>
  <dcterms:modified xsi:type="dcterms:W3CDTF">2024-11-07T19:44:34Z</dcterms:modified>
</cp:coreProperties>
</file>