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
  </p:notesMasterIdLst>
  <p:sldIdLst>
    <p:sldId id="271" r:id="rId2"/>
    <p:sldId id="263"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p:cViewPr varScale="1">
        <p:scale>
          <a:sx n="113" d="100"/>
          <a:sy n="113" d="100"/>
        </p:scale>
        <p:origin x="465" y="5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695AE6-C7C9-4F78-9C1F-B89D22939442}" type="datetimeFigureOut">
              <a:rPr lang="fr-FR" smtClean="0"/>
              <a:t>07/11/2024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3E6FB-074A-4CCE-8150-67771B58A187}" type="slidenum">
              <a:rPr lang="fr-FR" smtClean="0"/>
              <a:t>‹N°›</a:t>
            </a:fld>
            <a:endParaRPr lang="fr-FR"/>
          </a:p>
        </p:txBody>
      </p:sp>
    </p:spTree>
    <p:extLst>
      <p:ext uri="{BB962C8B-B14F-4D97-AF65-F5344CB8AC3E}">
        <p14:creationId xmlns:p14="http://schemas.microsoft.com/office/powerpoint/2010/main" val="863422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56A3E6FB-074A-4CCE-8150-67771B58A187}" type="slidenum">
              <a:rPr lang="fr-FR" smtClean="0"/>
              <a:t>1</a:t>
            </a:fld>
            <a:endParaRPr lang="fr-FR"/>
          </a:p>
        </p:txBody>
      </p:sp>
    </p:spTree>
    <p:extLst>
      <p:ext uri="{BB962C8B-B14F-4D97-AF65-F5344CB8AC3E}">
        <p14:creationId xmlns:p14="http://schemas.microsoft.com/office/powerpoint/2010/main" val="785041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07/11/2024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07/11/2024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70067" cy="1058333"/>
          </a:xfrm>
        </p:spPr>
        <p:txBody>
          <a:bodyPr>
            <a:noAutofit/>
          </a:bodyPr>
          <a:lstStyle/>
          <a:p>
            <a:r>
              <a:rPr lang="fr-FR" sz="2800" b="1" dirty="0">
                <a:latin typeface="Arial" panose="020B0604020202020204" pitchFamily="34" charset="0"/>
                <a:cs typeface="Arial" panose="020B0604020202020204" pitchFamily="34" charset="0"/>
              </a:rPr>
              <a:t>Chapitre 6. Participer au recrutement et à l'intégration </a:t>
            </a:r>
            <a:br>
              <a:rPr lang="fr-FR" sz="32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5. Sélectionner les candidats</a:t>
            </a:r>
            <a:endParaRPr lang="fr-FR" sz="36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39AF13C5-E759-404C-8319-AD18680AA8F7}"/>
              </a:ext>
            </a:extLst>
          </p:cNvPr>
          <p:cNvSpPr txBox="1"/>
          <p:nvPr/>
        </p:nvSpPr>
        <p:spPr>
          <a:xfrm>
            <a:off x="3294592" y="1918323"/>
            <a:ext cx="8351308" cy="3508653"/>
          </a:xfrm>
          <a:prstGeom prst="rect">
            <a:avLst/>
          </a:prstGeom>
          <a:noFill/>
        </p:spPr>
        <p:txBody>
          <a:bodyPr wrap="square">
            <a:spAutoFit/>
          </a:bodyPr>
          <a:lstStyle/>
          <a:p>
            <a:pPr algn="ctr">
              <a:spcBef>
                <a:spcPts val="1800"/>
              </a:spcBef>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Généralement, l’entreprise ne retient que les candidatures qui correspondent précisément au profil défini. </a:t>
            </a:r>
          </a:p>
          <a:p>
            <a:pPr algn="ctr">
              <a:spcBef>
                <a:spcPts val="1800"/>
              </a:spcBef>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L’analyse des </a:t>
            </a:r>
            <a:r>
              <a:rPr lang="fr-FR" sz="2400" b="1"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CV (curriculum vit</a:t>
            </a: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æ</a:t>
            </a:r>
            <a:r>
              <a:rPr lang="fr-FR" sz="2400" b="1"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400" dirty="0">
                <a:effectLst/>
                <a:latin typeface="Arial" panose="020B0604020202020204" pitchFamily="34" charset="0"/>
                <a:ea typeface="Times New Roman" panose="02020603050405020304" pitchFamily="18" charset="0"/>
                <a:cs typeface="Times New Roman" panose="02020603050405020304" pitchFamily="18" charset="0"/>
              </a:rPr>
              <a:t>et des </a:t>
            </a:r>
            <a:r>
              <a:rPr lang="fr-FR" sz="2400" b="1"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lettres de motivation </a:t>
            </a:r>
            <a:r>
              <a:rPr lang="fr-FR" sz="2400" dirty="0">
                <a:effectLst/>
                <a:latin typeface="Arial" panose="020B0604020202020204" pitchFamily="34" charset="0"/>
                <a:ea typeface="Times New Roman" panose="02020603050405020304" pitchFamily="18" charset="0"/>
                <a:cs typeface="Times New Roman" panose="02020603050405020304" pitchFamily="18" charset="0"/>
              </a:rPr>
              <a:t>permet de retenir une dizaine de candidatures pour un poste. </a:t>
            </a:r>
          </a:p>
          <a:p>
            <a:pPr algn="ctr">
              <a:spcBef>
                <a:spcPts val="1800"/>
              </a:spcBef>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Certains CV peuvent être conservés pour d’autres emplois à pourvoir mais, pour la grande majorité des candidats, l’entreprise devra rédiger une lettre de refus définitif.</a:t>
            </a:r>
          </a:p>
        </p:txBody>
      </p:sp>
      <p:pic>
        <p:nvPicPr>
          <p:cNvPr id="1026" name="Picture 2" descr="Entretien : choisir le meilleur candidat | Page Personnel">
            <a:extLst>
              <a:ext uri="{FF2B5EF4-FFF2-40B4-BE49-F238E27FC236}">
                <a16:creationId xmlns:a16="http://schemas.microsoft.com/office/drawing/2014/main" id="{11E28F5F-0BB2-7431-4930-746B37A9E0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568" y="2693592"/>
            <a:ext cx="3045956" cy="1958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5821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70067" cy="592667"/>
          </a:xfrm>
        </p:spPr>
        <p:txBody>
          <a:bodyPr>
            <a:noAutofit/>
          </a:bodyPr>
          <a:lstStyle/>
          <a:p>
            <a:r>
              <a:rPr lang="fr-FR" sz="2800" b="1" dirty="0">
                <a:latin typeface="Arial" panose="020B0604020202020204" pitchFamily="34" charset="0"/>
                <a:cs typeface="Arial" panose="020B0604020202020204" pitchFamily="34" charset="0"/>
              </a:rPr>
              <a:t>5. Sélectionner les candidats</a:t>
            </a:r>
            <a:endParaRPr lang="fr-FR" sz="3600" dirty="0">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96A6F086-5C63-4BDC-A474-2DB9337E6A7A}"/>
              </a:ext>
            </a:extLst>
          </p:cNvPr>
          <p:cNvSpPr txBox="1"/>
          <p:nvPr/>
        </p:nvSpPr>
        <p:spPr>
          <a:xfrm>
            <a:off x="321733" y="711200"/>
            <a:ext cx="11159067" cy="1554272"/>
          </a:xfrm>
          <a:prstGeom prst="rect">
            <a:avLst/>
          </a:prstGeom>
          <a:noFill/>
        </p:spPr>
        <p:txBody>
          <a:bodyPr wrap="square">
            <a:spAutoFit/>
          </a:bodyPr>
          <a:lstStyle/>
          <a:p>
            <a:pPr algn="ctr">
              <a:spcAft>
                <a:spcPts val="600"/>
              </a:spcAft>
            </a:pPr>
            <a:r>
              <a:rPr lang="fr-FR" sz="24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Outils de sélection</a:t>
            </a:r>
            <a:endParaRPr lang="fr-FR" sz="24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Les tableaux multicritères facilitent la sélection des candidats. Les compétences sont en lignes et les candidats en colonnes. Chaque cellule reçoit une note qui peut être coefficientée. La note définitive est calculée au bas de tableau.</a:t>
            </a:r>
          </a:p>
        </p:txBody>
      </p:sp>
      <p:pic>
        <p:nvPicPr>
          <p:cNvPr id="7" name="Image 6" descr="Une image contenant table&#10;&#10;Description générée automatiquement">
            <a:extLst>
              <a:ext uri="{FF2B5EF4-FFF2-40B4-BE49-F238E27FC236}">
                <a16:creationId xmlns:a16="http://schemas.microsoft.com/office/drawing/2014/main" id="{48ECE1E2-6188-4400-A5BB-069131DC74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2949" y="2574741"/>
            <a:ext cx="9172046" cy="3893792"/>
          </a:xfrm>
          <a:prstGeom prst="rect">
            <a:avLst/>
          </a:prstGeom>
        </p:spPr>
      </p:pic>
    </p:spTree>
    <p:extLst>
      <p:ext uri="{BB962C8B-B14F-4D97-AF65-F5344CB8AC3E}">
        <p14:creationId xmlns:p14="http://schemas.microsoft.com/office/powerpoint/2010/main" val="40706048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8)">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Template>
  <TotalTime>482</TotalTime>
  <Words>130</Words>
  <Application>Microsoft Office PowerPoint</Application>
  <PresentationFormat>Grand écran</PresentationFormat>
  <Paragraphs>8</Paragraphs>
  <Slides>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Aptos</vt:lpstr>
      <vt:lpstr>Arial</vt:lpstr>
      <vt:lpstr>Century Gothic</vt:lpstr>
      <vt:lpstr>Wingdings 3</vt:lpstr>
      <vt:lpstr>Ion</vt:lpstr>
      <vt:lpstr>Chapitre 6. Participer au recrutement et à l'intégration  5. Sélectionner les candidats</vt:lpstr>
      <vt:lpstr>5. Sélectionner les candidats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30</cp:revision>
  <dcterms:created xsi:type="dcterms:W3CDTF">2014-01-16T23:14:09Z</dcterms:created>
  <dcterms:modified xsi:type="dcterms:W3CDTF">2024-11-07T19:26:58Z</dcterms:modified>
</cp:coreProperties>
</file>