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4"/>
  </p:notesMasterIdLst>
  <p:sldIdLst>
    <p:sldId id="271" r:id="rId2"/>
    <p:sldId id="263" r:id="rId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35" autoAdjust="0"/>
    <p:restoredTop sz="94660"/>
  </p:normalViewPr>
  <p:slideViewPr>
    <p:cSldViewPr snapToGrid="0">
      <p:cViewPr varScale="1">
        <p:scale>
          <a:sx n="113" d="100"/>
          <a:sy n="113" d="100"/>
        </p:scale>
        <p:origin x="465" y="5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9695AE6-C7C9-4F78-9C1F-B89D22939442}" type="datetimeFigureOut">
              <a:rPr lang="fr-FR" smtClean="0"/>
              <a:t>07/11/2024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A3E6FB-074A-4CCE-8150-67771B58A187}" type="slidenum">
              <a:rPr lang="fr-FR" smtClean="0"/>
              <a:t>‹N°›</a:t>
            </a:fld>
            <a:endParaRPr lang="fr-FR"/>
          </a:p>
        </p:txBody>
      </p:sp>
    </p:spTree>
    <p:extLst>
      <p:ext uri="{BB962C8B-B14F-4D97-AF65-F5344CB8AC3E}">
        <p14:creationId xmlns:p14="http://schemas.microsoft.com/office/powerpoint/2010/main" val="863422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56A3E6FB-074A-4CCE-8150-67771B58A187}" type="slidenum">
              <a:rPr lang="fr-FR" smtClean="0"/>
              <a:t>1</a:t>
            </a:fld>
            <a:endParaRPr lang="fr-FR"/>
          </a:p>
        </p:txBody>
      </p:sp>
    </p:spTree>
    <p:extLst>
      <p:ext uri="{BB962C8B-B14F-4D97-AF65-F5344CB8AC3E}">
        <p14:creationId xmlns:p14="http://schemas.microsoft.com/office/powerpoint/2010/main" val="7850418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07/11/2024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4286013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36367CA6-DE09-4763-9ADC-881E8981A047}" type="datetimeFigureOut">
              <a:rPr lang="fr-FR" smtClean="0"/>
              <a:t>07/11/2024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041787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07/11/2024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9850699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4" name="Text Placeholder 3"/>
          <p:cNvSpPr>
            <a:spLocks noGrp="1"/>
          </p:cNvSpPr>
          <p:nvPr>
            <p:ph type="body" sz="half" idx="13"/>
          </p:nvPr>
        </p:nvSpPr>
        <p:spPr>
          <a:xfrm>
            <a:off x="1930400"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07/11/2024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228595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07/11/2024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5931070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6367CA6-DE09-4763-9ADC-881E8981A047}" type="datetimeFigureOut">
              <a:rPr lang="fr-FR" smtClean="0"/>
              <a:t>07/11/2024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2388282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6367CA6-DE09-4763-9ADC-881E8981A047}" type="datetimeFigureOut">
              <a:rPr lang="fr-FR" smtClean="0"/>
              <a:t>07/11/2024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2506776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07/11/2024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8072134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07/11/2024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377400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6367CA6-DE09-4763-9ADC-881E8981A047}" type="datetimeFigureOut">
              <a:rPr lang="fr-FR" smtClean="0"/>
              <a:t>07/11/2024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815450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07/11/2024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279035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36367CA6-DE09-4763-9ADC-881E8981A047}" type="datetimeFigureOut">
              <a:rPr lang="fr-FR" smtClean="0"/>
              <a:t>07/11/2024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834589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6367CA6-DE09-4763-9ADC-881E8981A047}" type="datetimeFigureOut">
              <a:rPr lang="fr-FR" smtClean="0"/>
              <a:t>07/11/2024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888811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36367CA6-DE09-4763-9ADC-881E8981A047}" type="datetimeFigureOut">
              <a:rPr lang="fr-FR" smtClean="0"/>
              <a:t>07/11/2024</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44256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6367CA6-DE09-4763-9ADC-881E8981A047}" type="datetimeFigureOut">
              <a:rPr lang="fr-FR" smtClean="0"/>
              <a:t>07/11/2024</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901003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36367CA6-DE09-4763-9ADC-881E8981A047}" type="datetimeFigureOut">
              <a:rPr lang="fr-FR" smtClean="0"/>
              <a:t>07/11/2024</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848861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36367CA6-DE09-4763-9ADC-881E8981A047}" type="datetimeFigureOut">
              <a:rPr lang="fr-FR" smtClean="0"/>
              <a:t>07/11/2024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123990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2" y="6092866"/>
            <a:ext cx="993734"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6367CA6-DE09-4763-9ADC-881E8981A047}" type="datetimeFigureOut">
              <a:rPr lang="fr-FR" smtClean="0"/>
              <a:t>07/11/2024</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CC41E23-6D4D-40FE-B6C3-6A9AB68117CE}" type="slidenum">
              <a:rPr lang="fr-FR" smtClean="0"/>
              <a:t>‹N°›</a:t>
            </a:fld>
            <a:endParaRPr lang="fr-FR"/>
          </a:p>
        </p:txBody>
      </p:sp>
    </p:spTree>
    <p:extLst>
      <p:ext uri="{BB962C8B-B14F-4D97-AF65-F5344CB8AC3E}">
        <p14:creationId xmlns:p14="http://schemas.microsoft.com/office/powerpoint/2010/main" val="3364155694"/>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10270067" cy="1058333"/>
          </a:xfrm>
        </p:spPr>
        <p:txBody>
          <a:bodyPr>
            <a:noAutofit/>
          </a:bodyPr>
          <a:lstStyle/>
          <a:p>
            <a:r>
              <a:rPr lang="fr-FR" sz="2800" b="1" dirty="0">
                <a:latin typeface="Arial" panose="020B0604020202020204" pitchFamily="34" charset="0"/>
                <a:cs typeface="Arial" panose="020B0604020202020204" pitchFamily="34" charset="0"/>
              </a:rPr>
              <a:t>Chapitre 6. Participer au recrutement et à l'intégration </a:t>
            </a:r>
            <a:br>
              <a:rPr lang="fr-FR" sz="3200" b="1" dirty="0">
                <a:latin typeface="Arial" panose="020B0604020202020204" pitchFamily="34" charset="0"/>
                <a:cs typeface="Arial" panose="020B0604020202020204" pitchFamily="34" charset="0"/>
              </a:rPr>
            </a:br>
            <a:r>
              <a:rPr lang="fr-FR" sz="2800" b="1" dirty="0">
                <a:latin typeface="Arial" panose="020B0604020202020204" pitchFamily="34" charset="0"/>
                <a:cs typeface="Arial" panose="020B0604020202020204" pitchFamily="34" charset="0"/>
              </a:rPr>
              <a:t>5. Sélectionner les candidats</a:t>
            </a:r>
            <a:endParaRPr lang="fr-FR" sz="3600" dirty="0">
              <a:latin typeface="Arial" panose="020B0604020202020204" pitchFamily="34" charset="0"/>
              <a:cs typeface="Arial" panose="020B0604020202020204" pitchFamily="34" charset="0"/>
            </a:endParaRPr>
          </a:p>
        </p:txBody>
      </p:sp>
      <p:sp>
        <p:nvSpPr>
          <p:cNvPr id="4" name="ZoneTexte 3">
            <a:extLst>
              <a:ext uri="{FF2B5EF4-FFF2-40B4-BE49-F238E27FC236}">
                <a16:creationId xmlns:a16="http://schemas.microsoft.com/office/drawing/2014/main" id="{39AF13C5-E759-404C-8319-AD18680AA8F7}"/>
              </a:ext>
            </a:extLst>
          </p:cNvPr>
          <p:cNvSpPr txBox="1"/>
          <p:nvPr/>
        </p:nvSpPr>
        <p:spPr>
          <a:xfrm>
            <a:off x="3294592" y="1918323"/>
            <a:ext cx="8351308" cy="3508653"/>
          </a:xfrm>
          <a:prstGeom prst="rect">
            <a:avLst/>
          </a:prstGeom>
          <a:noFill/>
        </p:spPr>
        <p:txBody>
          <a:bodyPr wrap="square">
            <a:spAutoFit/>
          </a:bodyPr>
          <a:lstStyle/>
          <a:p>
            <a:pPr algn="ctr">
              <a:spcBef>
                <a:spcPts val="1800"/>
              </a:spcBef>
            </a:pPr>
            <a:r>
              <a:rPr lang="fr-FR" sz="2400" dirty="0">
                <a:effectLst/>
                <a:latin typeface="Arial" panose="020B0604020202020204" pitchFamily="34" charset="0"/>
                <a:ea typeface="Times New Roman" panose="02020603050405020304" pitchFamily="18" charset="0"/>
                <a:cs typeface="Times New Roman" panose="02020603050405020304" pitchFamily="18" charset="0"/>
              </a:rPr>
              <a:t>Généralement, l’entreprise ne retient que les candidatures qui correspondent précisément au profil défini. </a:t>
            </a:r>
          </a:p>
          <a:p>
            <a:pPr algn="ctr">
              <a:spcBef>
                <a:spcPts val="1800"/>
              </a:spcBef>
            </a:pPr>
            <a:r>
              <a:rPr lang="fr-FR" sz="2400" dirty="0">
                <a:effectLst/>
                <a:latin typeface="Arial" panose="020B0604020202020204" pitchFamily="34" charset="0"/>
                <a:ea typeface="Times New Roman" panose="02020603050405020304" pitchFamily="18" charset="0"/>
                <a:cs typeface="Times New Roman" panose="02020603050405020304" pitchFamily="18" charset="0"/>
              </a:rPr>
              <a:t>L’analyse des </a:t>
            </a:r>
            <a:r>
              <a:rPr lang="fr-FR" sz="2400" b="1"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CV (curriculum vit</a:t>
            </a:r>
            <a:r>
              <a:rPr lang="fr-FR" sz="2400" b="1" dirty="0">
                <a:solidFill>
                  <a:srgbClr val="00B0F0"/>
                </a:solidFill>
                <a:effectLst/>
                <a:latin typeface="Arial" panose="020B0604020202020204" pitchFamily="34" charset="0"/>
                <a:ea typeface="Times New Roman" panose="02020603050405020304" pitchFamily="18" charset="0"/>
                <a:cs typeface="Arial" panose="020B0604020202020204" pitchFamily="34" charset="0"/>
              </a:rPr>
              <a:t>æ</a:t>
            </a:r>
            <a:r>
              <a:rPr lang="fr-FR" sz="2400" b="1"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2400" dirty="0">
                <a:effectLst/>
                <a:latin typeface="Arial" panose="020B0604020202020204" pitchFamily="34" charset="0"/>
                <a:ea typeface="Times New Roman" panose="02020603050405020304" pitchFamily="18" charset="0"/>
                <a:cs typeface="Times New Roman" panose="02020603050405020304" pitchFamily="18" charset="0"/>
              </a:rPr>
              <a:t>et des </a:t>
            </a:r>
            <a:r>
              <a:rPr lang="fr-FR" sz="2400" b="1"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lettres de motivation </a:t>
            </a:r>
            <a:r>
              <a:rPr lang="fr-FR" sz="2400" dirty="0">
                <a:effectLst/>
                <a:latin typeface="Arial" panose="020B0604020202020204" pitchFamily="34" charset="0"/>
                <a:ea typeface="Times New Roman" panose="02020603050405020304" pitchFamily="18" charset="0"/>
                <a:cs typeface="Times New Roman" panose="02020603050405020304" pitchFamily="18" charset="0"/>
              </a:rPr>
              <a:t>permet de retenir une dizaine de candidatures pour un poste. </a:t>
            </a:r>
          </a:p>
          <a:p>
            <a:pPr algn="ctr">
              <a:spcBef>
                <a:spcPts val="1800"/>
              </a:spcBef>
            </a:pPr>
            <a:r>
              <a:rPr lang="fr-FR" sz="2400" dirty="0">
                <a:effectLst/>
                <a:latin typeface="Arial" panose="020B0604020202020204" pitchFamily="34" charset="0"/>
                <a:ea typeface="Times New Roman" panose="02020603050405020304" pitchFamily="18" charset="0"/>
                <a:cs typeface="Times New Roman" panose="02020603050405020304" pitchFamily="18" charset="0"/>
              </a:rPr>
              <a:t>Certains CV peuvent être conservés pour d’autres emplois à pourvoir mais, pour la grande majorité des candidats, l’entreprise devra rédiger une lettre de refus définitif.</a:t>
            </a:r>
          </a:p>
        </p:txBody>
      </p:sp>
      <p:pic>
        <p:nvPicPr>
          <p:cNvPr id="1026" name="Picture 2" descr="Entretien : choisir le meilleur candidat | Page Personnel">
            <a:extLst>
              <a:ext uri="{FF2B5EF4-FFF2-40B4-BE49-F238E27FC236}">
                <a16:creationId xmlns:a16="http://schemas.microsoft.com/office/drawing/2014/main" id="{11E28F5F-0BB2-7431-4930-746B37A9E06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568" y="2693592"/>
            <a:ext cx="3045956" cy="19581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758218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up)">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up)">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up)">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10270067" cy="592667"/>
          </a:xfrm>
        </p:spPr>
        <p:txBody>
          <a:bodyPr>
            <a:noAutofit/>
          </a:bodyPr>
          <a:lstStyle/>
          <a:p>
            <a:r>
              <a:rPr lang="fr-FR" sz="2800" b="1" dirty="0">
                <a:latin typeface="Arial" panose="020B0604020202020204" pitchFamily="34" charset="0"/>
                <a:cs typeface="Arial" panose="020B0604020202020204" pitchFamily="34" charset="0"/>
              </a:rPr>
              <a:t>5. Sélectionner les candidats</a:t>
            </a:r>
            <a:endParaRPr lang="fr-FR" sz="3600" dirty="0">
              <a:latin typeface="Arial" panose="020B0604020202020204" pitchFamily="34" charset="0"/>
              <a:cs typeface="Arial" panose="020B0604020202020204" pitchFamily="34" charset="0"/>
            </a:endParaRPr>
          </a:p>
        </p:txBody>
      </p:sp>
      <p:sp>
        <p:nvSpPr>
          <p:cNvPr id="6" name="ZoneTexte 5">
            <a:extLst>
              <a:ext uri="{FF2B5EF4-FFF2-40B4-BE49-F238E27FC236}">
                <a16:creationId xmlns:a16="http://schemas.microsoft.com/office/drawing/2014/main" id="{96A6F086-5C63-4BDC-A474-2DB9337E6A7A}"/>
              </a:ext>
            </a:extLst>
          </p:cNvPr>
          <p:cNvSpPr txBox="1"/>
          <p:nvPr/>
        </p:nvSpPr>
        <p:spPr>
          <a:xfrm>
            <a:off x="321733" y="711200"/>
            <a:ext cx="11159067" cy="1554272"/>
          </a:xfrm>
          <a:prstGeom prst="rect">
            <a:avLst/>
          </a:prstGeom>
          <a:noFill/>
        </p:spPr>
        <p:txBody>
          <a:bodyPr wrap="square">
            <a:spAutoFit/>
          </a:bodyPr>
          <a:lstStyle/>
          <a:p>
            <a:pPr algn="ctr">
              <a:spcAft>
                <a:spcPts val="600"/>
              </a:spcAft>
            </a:pPr>
            <a:r>
              <a:rPr lang="fr-FR" sz="2400" b="1" dirty="0">
                <a:solidFill>
                  <a:srgbClr val="FFFF00"/>
                </a:solidFill>
                <a:effectLst/>
                <a:latin typeface="Arial" panose="020B0604020202020204" pitchFamily="34" charset="0"/>
                <a:ea typeface="Times New Roman" panose="02020603050405020304" pitchFamily="18" charset="0"/>
                <a:cs typeface="Times New Roman" panose="02020603050405020304" pitchFamily="18" charset="0"/>
              </a:rPr>
              <a:t>Outils de sélection</a:t>
            </a:r>
            <a:endParaRPr lang="fr-FR" sz="2400" dirty="0">
              <a:solidFill>
                <a:srgbClr val="FFFF00"/>
              </a:solidFill>
              <a:effectLst/>
              <a:latin typeface="Arial" panose="020B0604020202020204" pitchFamily="34" charset="0"/>
              <a:ea typeface="Times New Roman" panose="02020603050405020304" pitchFamily="18" charset="0"/>
              <a:cs typeface="Times New Roman" panose="02020603050405020304" pitchFamily="18" charset="0"/>
            </a:endParaRPr>
          </a:p>
          <a:p>
            <a:pPr algn="ctr">
              <a:spcAft>
                <a:spcPts val="600"/>
              </a:spcAft>
            </a:pPr>
            <a:r>
              <a:rPr lang="fr-FR" sz="2200" dirty="0">
                <a:effectLst/>
                <a:latin typeface="Arial" panose="020B0604020202020204" pitchFamily="34" charset="0"/>
                <a:ea typeface="Times New Roman" panose="02020603050405020304" pitchFamily="18" charset="0"/>
                <a:cs typeface="Times New Roman" panose="02020603050405020304" pitchFamily="18" charset="0"/>
              </a:rPr>
              <a:t>Les tableaux multicritères facilitent la sélection des candidats. Les compétences sont en lignes et les candidats en colonnes. Chaque cellule reçoit une note qui peut être coefficientée. La note définitive est calculée au bas de tableau.</a:t>
            </a:r>
          </a:p>
        </p:txBody>
      </p:sp>
      <p:pic>
        <p:nvPicPr>
          <p:cNvPr id="7" name="Image 6" descr="Une image contenant table&#10;&#10;Description générée automatiquement">
            <a:extLst>
              <a:ext uri="{FF2B5EF4-FFF2-40B4-BE49-F238E27FC236}">
                <a16:creationId xmlns:a16="http://schemas.microsoft.com/office/drawing/2014/main" id="{48ECE1E2-6188-4400-A5BB-069131DC74D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52949" y="2574741"/>
            <a:ext cx="9172046" cy="3893792"/>
          </a:xfrm>
          <a:prstGeom prst="rect">
            <a:avLst/>
          </a:prstGeom>
        </p:spPr>
      </p:pic>
    </p:spTree>
    <p:extLst>
      <p:ext uri="{BB962C8B-B14F-4D97-AF65-F5344CB8AC3E}">
        <p14:creationId xmlns:p14="http://schemas.microsoft.com/office/powerpoint/2010/main" val="407060488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8"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heel(8)">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Ion</Template>
  <TotalTime>482</TotalTime>
  <Words>130</Words>
  <Application>Microsoft Office PowerPoint</Application>
  <PresentationFormat>Grand écran</PresentationFormat>
  <Paragraphs>8</Paragraphs>
  <Slides>2</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Aptos</vt:lpstr>
      <vt:lpstr>Arial</vt:lpstr>
      <vt:lpstr>Century Gothic</vt:lpstr>
      <vt:lpstr>Wingdings 3</vt:lpstr>
      <vt:lpstr>Ion</vt:lpstr>
      <vt:lpstr>Chapitre 6. Participer au recrutement et à l'intégration  5. Sélectionner les candidats</vt:lpstr>
      <vt:lpstr>5. Sélectionner les candidats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   412.  La collecte d'information </dc:title>
  <dc:creator>Claude Terrier</dc:creator>
  <cp:lastModifiedBy>Claude Terrier</cp:lastModifiedBy>
  <cp:revision>30</cp:revision>
  <dcterms:created xsi:type="dcterms:W3CDTF">2014-01-16T23:14:09Z</dcterms:created>
  <dcterms:modified xsi:type="dcterms:W3CDTF">2024-11-07T19:26:58Z</dcterms:modified>
</cp:coreProperties>
</file>