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4" r:id="rId2"/>
    <p:sldId id="265" r:id="rId3"/>
    <p:sldId id="267" r:id="rId4"/>
    <p:sldId id="26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400" y="90982"/>
            <a:ext cx="10270067" cy="91439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Chapitre 6. Participer au recrutement et à l'intégration 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 Rédiger et diffuser l'annonce 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9D6CD62-506A-40C0-8FD6-4F12137FC55A}"/>
              </a:ext>
            </a:extLst>
          </p:cNvPr>
          <p:cNvSpPr txBox="1"/>
          <p:nvPr/>
        </p:nvSpPr>
        <p:spPr>
          <a:xfrm>
            <a:off x="377360" y="2804903"/>
            <a:ext cx="8626940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L’annonce reprend les informations essentielles de la fiche de poste ou du profil de poste. </a:t>
            </a:r>
          </a:p>
          <a:p>
            <a:pPr marL="342900" indent="-342900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précise et donne suffisamment d'informations pour donner envie d’y répondre.</a:t>
            </a:r>
          </a:p>
          <a:p>
            <a:pPr marL="342900" indent="-342900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 présente l’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entreprise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poste à pourvoir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le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profil du candidat recherché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et les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modalités de réponse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à l’annonce. </a:t>
            </a:r>
          </a:p>
        </p:txBody>
      </p:sp>
      <p:pic>
        <p:nvPicPr>
          <p:cNvPr id="1026" name="Picture 2" descr="Exemples d'annonce de recrutement originale : modèles gratuits | Canva">
            <a:extLst>
              <a:ext uri="{FF2B5EF4-FFF2-40B4-BE49-F238E27FC236}">
                <a16:creationId xmlns:a16="http://schemas.microsoft.com/office/drawing/2014/main" id="{299A62BF-F4FE-0BC1-9DBE-3E87C203C0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619" y="2674470"/>
            <a:ext cx="2937152" cy="293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0641D75-4E95-96B8-DD9F-C5D9CDC06CF5}"/>
              </a:ext>
            </a:extLst>
          </p:cNvPr>
          <p:cNvSpPr txBox="1"/>
          <p:nvPr/>
        </p:nvSpPr>
        <p:spPr>
          <a:xfrm>
            <a:off x="469900" y="1246378"/>
            <a:ext cx="104266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code du travail, impose des règles concernant l’annonce, le descriptif de la personne recherchée et la diffusion de l’offre d’emploi.</a:t>
            </a:r>
          </a:p>
        </p:txBody>
      </p:sp>
    </p:spTree>
    <p:extLst>
      <p:ext uri="{BB962C8B-B14F-4D97-AF65-F5344CB8AC3E}">
        <p14:creationId xmlns:p14="http://schemas.microsoft.com/office/powerpoint/2010/main" val="16598172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00" y="135468"/>
            <a:ext cx="10270067" cy="529166"/>
          </a:xfrm>
        </p:spPr>
        <p:txBody>
          <a:bodyPr>
            <a:noAutofit/>
          </a:bodyPr>
          <a:lstStyle/>
          <a:p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 Rédiger et diffuser l'annonce 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366" y="1134425"/>
            <a:ext cx="116099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Éléments constitutifs de l’annonce de recrutement</a:t>
            </a:r>
            <a:endParaRPr lang="fr-FR" sz="26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Calibri" panose="020F050202020403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Présentation de l’entreprise (secteur d’activité, effectif, chiffre d’affaires…)</a:t>
            </a:r>
          </a:p>
          <a:p>
            <a:pPr marL="342900" lvl="0" indent="-342900">
              <a:spcAft>
                <a:spcPts val="600"/>
              </a:spcAft>
              <a:buFont typeface="Calibri" panose="020F050202020403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Intitulé du poste et type de contrat (CDI, CDD…)</a:t>
            </a:r>
          </a:p>
          <a:p>
            <a:pPr marL="342900" lvl="0" indent="-342900">
              <a:spcAft>
                <a:spcPts val="600"/>
              </a:spcAft>
              <a:buFont typeface="Calibri" panose="020F050202020403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Missions et activités principales</a:t>
            </a:r>
          </a:p>
          <a:p>
            <a:pPr marL="342900" lvl="0" indent="-342900">
              <a:spcAft>
                <a:spcPts val="600"/>
              </a:spcAft>
              <a:buFont typeface="Calibri" panose="020F050202020403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Profil du candidat (formation, expériences, compétences, qualités requises…)</a:t>
            </a:r>
          </a:p>
          <a:p>
            <a:pPr marL="342900" lvl="0" indent="-342900">
              <a:spcAft>
                <a:spcPts val="600"/>
              </a:spcAft>
              <a:buFont typeface="Calibri" panose="020F050202020403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Rémunération et avantages (éventuellement)</a:t>
            </a:r>
          </a:p>
          <a:p>
            <a:pPr marL="342900" lvl="0" indent="-342900">
              <a:spcAft>
                <a:spcPts val="600"/>
              </a:spcAft>
              <a:buFont typeface="Calibri" panose="020F050202020403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Caractéristiques du dossier de candidature : </a:t>
            </a:r>
          </a:p>
          <a:p>
            <a:pPr marL="800100" lvl="1" indent="-342900"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CV, lettre manuscrite, appel téléphonique, prétentions salariales… </a:t>
            </a:r>
          </a:p>
          <a:p>
            <a:pPr marL="800100" lvl="1" indent="-342900"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Lieu où adresser la candidature (entreprise, journal, boîte postale)</a:t>
            </a:r>
          </a:p>
          <a:p>
            <a:pPr marL="800100" lvl="1" indent="-342900"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Date limite de dépôt de la candidature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7456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124759"/>
            <a:ext cx="10270067" cy="509730"/>
          </a:xfrm>
        </p:spPr>
        <p:txBody>
          <a:bodyPr>
            <a:noAutofit/>
          </a:bodyPr>
          <a:lstStyle/>
          <a:p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 Rédiger et diffuser l'annonce 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7A226DC-E957-404C-97C1-D0EFC6B26819}"/>
              </a:ext>
            </a:extLst>
          </p:cNvPr>
          <p:cNvSpPr txBox="1"/>
          <p:nvPr/>
        </p:nvSpPr>
        <p:spPr>
          <a:xfrm>
            <a:off x="206156" y="1262072"/>
            <a:ext cx="87941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Selon la taille de l’annonce les informations peuvent être plus ou moins développées (sur le Web, il est possible d’enrichir l’annonce d’une vidéo de présentation de l’entreprise ou du poste à pourvoir). </a:t>
            </a:r>
          </a:p>
        </p:txBody>
      </p:sp>
      <p:pic>
        <p:nvPicPr>
          <p:cNvPr id="2050" name="Picture 2" descr="Page 3 - Exemples d'annonce de recrutement originale : modèles gratuits |  Canva">
            <a:extLst>
              <a:ext uri="{FF2B5EF4-FFF2-40B4-BE49-F238E27FC236}">
                <a16:creationId xmlns:a16="http://schemas.microsoft.com/office/drawing/2014/main" id="{821D7F29-1B80-02E6-628E-5964D5EE8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338" y="1131965"/>
            <a:ext cx="2391506" cy="2391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C09D98C-18A1-51B5-E27E-B2FA72874827}"/>
              </a:ext>
            </a:extLst>
          </p:cNvPr>
          <p:cNvSpPr txBox="1"/>
          <p:nvPr/>
        </p:nvSpPr>
        <p:spPr>
          <a:xfrm>
            <a:off x="2047046" y="3584073"/>
            <a:ext cx="9711773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endParaRPr lang="fr-FR" sz="24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l’annonce ne doit pas comporter d’affirmations mensongères, d’allégations fausses ou susceptibles d’induire en erreur le candidat à l’emploi et elle doit respecter des principes destinés à protéger les droits du candidat et ne doit pas comporter de mentions discriminatoires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074" name="Picture 2" descr="Panneau Accès interdit aux personnes non autorisées - haute visibilité -  Novap">
            <a:extLst>
              <a:ext uri="{FF2B5EF4-FFF2-40B4-BE49-F238E27FC236}">
                <a16:creationId xmlns:a16="http://schemas.microsoft.com/office/drawing/2014/main" id="{35E08F24-0754-90F3-AF14-5601256F3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7" y="4075078"/>
            <a:ext cx="1594585" cy="1594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7714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270067" cy="541866"/>
          </a:xfrm>
        </p:spPr>
        <p:txBody>
          <a:bodyPr>
            <a:noAutofit/>
          </a:bodyPr>
          <a:lstStyle/>
          <a:p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 Rédiger et diffuser l'annonce 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DF0B402-BAC1-4B36-BB0F-A3989160C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70792"/>
              </p:ext>
            </p:extLst>
          </p:nvPr>
        </p:nvGraphicFramePr>
        <p:xfrm>
          <a:off x="252561" y="1590674"/>
          <a:ext cx="11686877" cy="419897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652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3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4959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Sont interdits les motifs fondés sur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01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l'origine, le genre 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mœurs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l'orientation sexuelle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l'âge (sauf s’il résulte d’une obligation légale d’embauche de jeunes dans les débits de boisson par exemple) 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l'appartenance ou la non-appartenance vraie ou supposée, à une ethnie, une nation ou une race</a:t>
                      </a:r>
                      <a:endParaRPr lang="fr-FR" sz="2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situation de famille 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opinions politiques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activités syndicales ou mutualistes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convictions religieuses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l'apparence physique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patronyme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l'état de santé ou le handicap, sauf inaptitude constatée par le médecin du travail</a:t>
                      </a:r>
                      <a:endParaRPr lang="fr-FR" sz="2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306732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151</TotalTime>
  <Words>363</Words>
  <Application>Microsoft Office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Wingdings 3</vt:lpstr>
      <vt:lpstr>Ion</vt:lpstr>
      <vt:lpstr>Chapitre 6. Participer au recrutement et à l'intégration  4. Rédiger et diffuser l'annonce </vt:lpstr>
      <vt:lpstr> 4. Rédiger et diffuser l'annonce </vt:lpstr>
      <vt:lpstr> 4. Rédiger et diffuser l'annonce </vt:lpstr>
      <vt:lpstr> 4. Rédiger et diffuser l'annonce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29</cp:revision>
  <dcterms:created xsi:type="dcterms:W3CDTF">2014-01-16T23:14:09Z</dcterms:created>
  <dcterms:modified xsi:type="dcterms:W3CDTF">2024-11-07T14:18:54Z</dcterms:modified>
</cp:coreProperties>
</file>