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3" r:id="rId2"/>
    <p:sldId id="269" r:id="rId3"/>
    <p:sldId id="265" r:id="rId4"/>
    <p:sldId id="271" r:id="rId5"/>
    <p:sldId id="27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6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C902F4-9AA4-4CF0-B64F-CE3B25675DA9}" type="doc">
      <dgm:prSet loTypeId="urn:microsoft.com/office/officeart/2005/8/layout/StepDownProcess" loCatId="process" qsTypeId="urn:microsoft.com/office/officeart/2005/8/quickstyle/simple5" qsCatId="simple" csTypeId="urn:microsoft.com/office/officeart/2005/8/colors/accent0_3" csCatId="mainScheme" phldr="1"/>
      <dgm:spPr/>
      <dgm:t>
        <a:bodyPr/>
        <a:lstStyle/>
        <a:p>
          <a:endParaRPr lang="fr-FR"/>
        </a:p>
      </dgm:t>
    </dgm:pt>
    <dgm:pt modelId="{40ABB6D1-07A8-490F-90D3-C6B8E297443E}">
      <dgm:prSet phldrT="[Texte]" custT="1"/>
      <dgm:spPr/>
      <dgm:t>
        <a:bodyPr/>
        <a:lstStyle/>
        <a:p>
          <a:r>
            <a:rPr lang="fr-FR" sz="2000" b="1" dirty="0">
              <a:latin typeface="Arial" panose="020B0604020202020204" pitchFamily="34" charset="0"/>
              <a:cs typeface="Arial" panose="020B0604020202020204" pitchFamily="34" charset="0"/>
            </a:rPr>
            <a:t>Identification et formalisation du besoin</a:t>
          </a:r>
        </a:p>
      </dgm:t>
    </dgm:pt>
    <dgm:pt modelId="{E9C1A7A0-1BD8-4FB3-83A7-BE086546269E}" type="parTrans" cxnId="{08686479-8F8E-4116-A930-CA7AF7E48A8F}">
      <dgm:prSet/>
      <dgm:spPr/>
      <dgm:t>
        <a:bodyPr/>
        <a:lstStyle/>
        <a:p>
          <a:endParaRPr lang="fr-FR" sz="4800" b="1">
            <a:latin typeface="Arial" panose="020B0604020202020204" pitchFamily="34" charset="0"/>
            <a:cs typeface="Arial" panose="020B0604020202020204" pitchFamily="34" charset="0"/>
          </a:endParaRPr>
        </a:p>
      </dgm:t>
    </dgm:pt>
    <dgm:pt modelId="{50F409BB-9015-40BC-8265-1E10193035C5}" type="sibTrans" cxnId="{08686479-8F8E-4116-A930-CA7AF7E48A8F}">
      <dgm:prSet/>
      <dgm:spPr/>
      <dgm:t>
        <a:bodyPr/>
        <a:lstStyle/>
        <a:p>
          <a:endParaRPr lang="fr-FR" sz="4800" b="1">
            <a:latin typeface="Arial" panose="020B0604020202020204" pitchFamily="34" charset="0"/>
            <a:cs typeface="Arial" panose="020B0604020202020204" pitchFamily="34" charset="0"/>
          </a:endParaRPr>
        </a:p>
      </dgm:t>
    </dgm:pt>
    <dgm:pt modelId="{72382024-7DBF-481D-994A-3251F667207F}">
      <dgm:prSet phldrT="[Texte]" custT="1"/>
      <dgm:spPr/>
      <dgm:t>
        <a:bodyPr/>
        <a:lstStyle/>
        <a:p>
          <a:r>
            <a:rPr lang="fr-FR" sz="2000" b="1">
              <a:latin typeface="Arial" panose="020B0604020202020204" pitchFamily="34" charset="0"/>
              <a:cs typeface="Arial" panose="020B0604020202020204" pitchFamily="34" charset="0"/>
            </a:rPr>
            <a:t>Prospection / Communication</a:t>
          </a:r>
        </a:p>
      </dgm:t>
    </dgm:pt>
    <dgm:pt modelId="{F5C55E5F-C3D4-4629-B935-E515BCE0F49E}" type="parTrans" cxnId="{011E7EBF-9902-499D-BC31-006F630D73B8}">
      <dgm:prSet/>
      <dgm:spPr/>
      <dgm:t>
        <a:bodyPr/>
        <a:lstStyle/>
        <a:p>
          <a:endParaRPr lang="fr-FR" sz="4800" b="1">
            <a:latin typeface="Arial" panose="020B0604020202020204" pitchFamily="34" charset="0"/>
            <a:cs typeface="Arial" panose="020B0604020202020204" pitchFamily="34" charset="0"/>
          </a:endParaRPr>
        </a:p>
      </dgm:t>
    </dgm:pt>
    <dgm:pt modelId="{38500ADF-2EB4-4E22-8F1F-55BD9CEBCD3D}" type="sibTrans" cxnId="{011E7EBF-9902-499D-BC31-006F630D73B8}">
      <dgm:prSet/>
      <dgm:spPr/>
      <dgm:t>
        <a:bodyPr/>
        <a:lstStyle/>
        <a:p>
          <a:endParaRPr lang="fr-FR" sz="4800" b="1">
            <a:latin typeface="Arial" panose="020B0604020202020204" pitchFamily="34" charset="0"/>
            <a:cs typeface="Arial" panose="020B0604020202020204" pitchFamily="34" charset="0"/>
          </a:endParaRPr>
        </a:p>
      </dgm:t>
    </dgm:pt>
    <dgm:pt modelId="{717F3D8A-B1F4-43AC-B922-BA93DD592FEE}">
      <dgm:prSet phldrT="[Texte]" custT="1"/>
      <dgm:spPr/>
      <dgm:t>
        <a:bodyPr/>
        <a:lstStyle/>
        <a:p>
          <a:r>
            <a:rPr lang="fr-FR" sz="2000" b="1">
              <a:latin typeface="Arial" panose="020B0604020202020204" pitchFamily="34" charset="0"/>
              <a:cs typeface="Arial" panose="020B0604020202020204" pitchFamily="34" charset="0"/>
            </a:rPr>
            <a:t>Sélection des candidats</a:t>
          </a:r>
        </a:p>
      </dgm:t>
    </dgm:pt>
    <dgm:pt modelId="{B033302A-DF33-4D7C-A5F0-F11548471E75}" type="parTrans" cxnId="{BAFF1D77-E68B-4157-B6EB-DB48ED4AD478}">
      <dgm:prSet/>
      <dgm:spPr/>
      <dgm:t>
        <a:bodyPr/>
        <a:lstStyle/>
        <a:p>
          <a:endParaRPr lang="fr-FR" sz="4800" b="1">
            <a:latin typeface="Arial" panose="020B0604020202020204" pitchFamily="34" charset="0"/>
            <a:cs typeface="Arial" panose="020B0604020202020204" pitchFamily="34" charset="0"/>
          </a:endParaRPr>
        </a:p>
      </dgm:t>
    </dgm:pt>
    <dgm:pt modelId="{A878AA13-B61D-42AB-B7D0-3AB71DC65D21}" type="sibTrans" cxnId="{BAFF1D77-E68B-4157-B6EB-DB48ED4AD478}">
      <dgm:prSet/>
      <dgm:spPr/>
      <dgm:t>
        <a:bodyPr/>
        <a:lstStyle/>
        <a:p>
          <a:endParaRPr lang="fr-FR" sz="4800" b="1">
            <a:latin typeface="Arial" panose="020B0604020202020204" pitchFamily="34" charset="0"/>
            <a:cs typeface="Arial" panose="020B0604020202020204" pitchFamily="34" charset="0"/>
          </a:endParaRPr>
        </a:p>
      </dgm:t>
    </dgm:pt>
    <dgm:pt modelId="{84CA78DE-9ABE-4B71-A7FD-CD0847C3C3E1}">
      <dgm:prSet custT="1"/>
      <dgm:spPr/>
      <dgm:t>
        <a:bodyPr/>
        <a:lstStyle/>
        <a:p>
          <a:r>
            <a:rPr lang="fr-FR" sz="2000" b="1" dirty="0">
              <a:latin typeface="Arial" panose="020B0604020202020204" pitchFamily="34" charset="0"/>
              <a:cs typeface="Arial" panose="020B0604020202020204" pitchFamily="34" charset="0"/>
            </a:rPr>
            <a:t>Accueil et intégration</a:t>
          </a:r>
        </a:p>
      </dgm:t>
    </dgm:pt>
    <dgm:pt modelId="{F6CBBBDA-191F-4F44-8723-24C1491B739B}" type="parTrans" cxnId="{187F36FC-053F-476B-B5EF-22142BFFE5C1}">
      <dgm:prSet/>
      <dgm:spPr/>
      <dgm:t>
        <a:bodyPr/>
        <a:lstStyle/>
        <a:p>
          <a:endParaRPr lang="fr-FR" sz="4800" b="1">
            <a:latin typeface="Arial" panose="020B0604020202020204" pitchFamily="34" charset="0"/>
            <a:cs typeface="Arial" panose="020B0604020202020204" pitchFamily="34" charset="0"/>
          </a:endParaRPr>
        </a:p>
      </dgm:t>
    </dgm:pt>
    <dgm:pt modelId="{7441E55D-D547-4A29-BA67-8E884B929875}" type="sibTrans" cxnId="{187F36FC-053F-476B-B5EF-22142BFFE5C1}">
      <dgm:prSet/>
      <dgm:spPr/>
      <dgm:t>
        <a:bodyPr/>
        <a:lstStyle/>
        <a:p>
          <a:endParaRPr lang="fr-FR" sz="4800" b="1">
            <a:latin typeface="Arial" panose="020B0604020202020204" pitchFamily="34" charset="0"/>
            <a:cs typeface="Arial" panose="020B0604020202020204" pitchFamily="34" charset="0"/>
          </a:endParaRPr>
        </a:p>
      </dgm:t>
    </dgm:pt>
    <dgm:pt modelId="{5482419D-8E34-44DF-B9E7-C142CEA8D892}" type="pres">
      <dgm:prSet presAssocID="{FDC902F4-9AA4-4CF0-B64F-CE3B25675DA9}" presName="rootnode" presStyleCnt="0">
        <dgm:presLayoutVars>
          <dgm:chMax/>
          <dgm:chPref/>
          <dgm:dir/>
          <dgm:animLvl val="lvl"/>
        </dgm:presLayoutVars>
      </dgm:prSet>
      <dgm:spPr/>
    </dgm:pt>
    <dgm:pt modelId="{E447FDF5-4327-415E-9237-DE872CA0F6F4}" type="pres">
      <dgm:prSet presAssocID="{40ABB6D1-07A8-490F-90D3-C6B8E297443E}" presName="composite" presStyleCnt="0"/>
      <dgm:spPr/>
    </dgm:pt>
    <dgm:pt modelId="{F1169C7E-B35C-41DC-95ED-D1C7E22B7644}" type="pres">
      <dgm:prSet presAssocID="{40ABB6D1-07A8-490F-90D3-C6B8E297443E}" presName="bentUpArrow1" presStyleLbl="alignImgPlace1" presStyleIdx="0" presStyleCnt="3"/>
      <dgm:spPr/>
    </dgm:pt>
    <dgm:pt modelId="{133D2E43-052D-49DC-81E5-5FA68DFE7DDA}" type="pres">
      <dgm:prSet presAssocID="{40ABB6D1-07A8-490F-90D3-C6B8E297443E}" presName="ParentText" presStyleLbl="node1" presStyleIdx="0" presStyleCnt="4" custScaleX="641989" custLinFactNeighborX="43371" custLinFactNeighborY="-4426">
        <dgm:presLayoutVars>
          <dgm:chMax val="1"/>
          <dgm:chPref val="1"/>
          <dgm:bulletEnabled val="1"/>
        </dgm:presLayoutVars>
      </dgm:prSet>
      <dgm:spPr/>
    </dgm:pt>
    <dgm:pt modelId="{DE20C74D-A42B-42BB-BFA5-A21095D50385}" type="pres">
      <dgm:prSet presAssocID="{40ABB6D1-07A8-490F-90D3-C6B8E297443E}" presName="ChildText" presStyleLbl="revTx" presStyleIdx="0" presStyleCnt="3">
        <dgm:presLayoutVars>
          <dgm:chMax val="0"/>
          <dgm:chPref val="0"/>
          <dgm:bulletEnabled val="1"/>
        </dgm:presLayoutVars>
      </dgm:prSet>
      <dgm:spPr/>
    </dgm:pt>
    <dgm:pt modelId="{916D437F-11DC-40B3-8AEE-2FA7FAEE23FC}" type="pres">
      <dgm:prSet presAssocID="{50F409BB-9015-40BC-8265-1E10193035C5}" presName="sibTrans" presStyleCnt="0"/>
      <dgm:spPr/>
    </dgm:pt>
    <dgm:pt modelId="{46EE3A24-6DF9-4A60-99AF-9042B0227E6E}" type="pres">
      <dgm:prSet presAssocID="{72382024-7DBF-481D-994A-3251F667207F}" presName="composite" presStyleCnt="0"/>
      <dgm:spPr/>
    </dgm:pt>
    <dgm:pt modelId="{72D2C1EB-C304-4998-B4F4-CFB097B9EBF1}" type="pres">
      <dgm:prSet presAssocID="{72382024-7DBF-481D-994A-3251F667207F}" presName="bentUpArrow1" presStyleLbl="alignImgPlace1" presStyleIdx="1" presStyleCnt="3"/>
      <dgm:spPr/>
    </dgm:pt>
    <dgm:pt modelId="{0FB1FE88-9CD7-4DF0-B091-7E3995DF9AFC}" type="pres">
      <dgm:prSet presAssocID="{72382024-7DBF-481D-994A-3251F667207F}" presName="ParentText" presStyleLbl="node1" presStyleIdx="1" presStyleCnt="4" custScaleX="555662" custLinFactNeighborX="36841" custLinFactNeighborY="2559">
        <dgm:presLayoutVars>
          <dgm:chMax val="1"/>
          <dgm:chPref val="1"/>
          <dgm:bulletEnabled val="1"/>
        </dgm:presLayoutVars>
      </dgm:prSet>
      <dgm:spPr/>
    </dgm:pt>
    <dgm:pt modelId="{1C5DBCD0-0B2D-441C-8F89-AF2D6083A5FF}" type="pres">
      <dgm:prSet presAssocID="{72382024-7DBF-481D-994A-3251F667207F}" presName="ChildText" presStyleLbl="revTx" presStyleIdx="1" presStyleCnt="3">
        <dgm:presLayoutVars>
          <dgm:chMax val="0"/>
          <dgm:chPref val="0"/>
          <dgm:bulletEnabled val="1"/>
        </dgm:presLayoutVars>
      </dgm:prSet>
      <dgm:spPr/>
    </dgm:pt>
    <dgm:pt modelId="{E6E958B9-464C-4C55-8297-67FE20F2EE7B}" type="pres">
      <dgm:prSet presAssocID="{38500ADF-2EB4-4E22-8F1F-55BD9CEBCD3D}" presName="sibTrans" presStyleCnt="0"/>
      <dgm:spPr/>
    </dgm:pt>
    <dgm:pt modelId="{5D545521-F067-47D8-9626-7057F465A6EA}" type="pres">
      <dgm:prSet presAssocID="{717F3D8A-B1F4-43AC-B922-BA93DD592FEE}" presName="composite" presStyleCnt="0"/>
      <dgm:spPr/>
    </dgm:pt>
    <dgm:pt modelId="{893B1A81-DB92-4F52-9A47-19ED910CA77E}" type="pres">
      <dgm:prSet presAssocID="{717F3D8A-B1F4-43AC-B922-BA93DD592FEE}" presName="bentUpArrow1" presStyleLbl="alignImgPlace1" presStyleIdx="2" presStyleCnt="3"/>
      <dgm:spPr/>
    </dgm:pt>
    <dgm:pt modelId="{A94D3776-7D5C-4321-B425-7FD7524CFD7F}" type="pres">
      <dgm:prSet presAssocID="{717F3D8A-B1F4-43AC-B922-BA93DD592FEE}" presName="ParentText" presStyleLbl="node1" presStyleIdx="2" presStyleCnt="4" custScaleX="555662" custLinFactNeighborX="36841" custLinFactNeighborY="2559">
        <dgm:presLayoutVars>
          <dgm:chMax val="1"/>
          <dgm:chPref val="1"/>
          <dgm:bulletEnabled val="1"/>
        </dgm:presLayoutVars>
      </dgm:prSet>
      <dgm:spPr/>
    </dgm:pt>
    <dgm:pt modelId="{ABE914A5-5F43-4CBC-A71C-155EE3CA5F1D}" type="pres">
      <dgm:prSet presAssocID="{717F3D8A-B1F4-43AC-B922-BA93DD592FEE}" presName="ChildText" presStyleLbl="revTx" presStyleIdx="2" presStyleCnt="3" custLinFactNeighborX="2026" custLinFactNeighborY="7814">
        <dgm:presLayoutVars>
          <dgm:chMax val="0"/>
          <dgm:chPref val="0"/>
          <dgm:bulletEnabled val="1"/>
        </dgm:presLayoutVars>
      </dgm:prSet>
      <dgm:spPr/>
    </dgm:pt>
    <dgm:pt modelId="{71AC340C-581C-4BE3-B816-ADF284DCB453}" type="pres">
      <dgm:prSet presAssocID="{A878AA13-B61D-42AB-B7D0-3AB71DC65D21}" presName="sibTrans" presStyleCnt="0"/>
      <dgm:spPr/>
    </dgm:pt>
    <dgm:pt modelId="{6F5FE716-F1B5-42D7-82F8-EDAC3FD2A53E}" type="pres">
      <dgm:prSet presAssocID="{84CA78DE-9ABE-4B71-A7FD-CD0847C3C3E1}" presName="composite" presStyleCnt="0"/>
      <dgm:spPr/>
    </dgm:pt>
    <dgm:pt modelId="{9CFC0626-5F49-4CC7-A46E-AB42D2334629}" type="pres">
      <dgm:prSet presAssocID="{84CA78DE-9ABE-4B71-A7FD-CD0847C3C3E1}" presName="ParentText" presStyleLbl="node1" presStyleIdx="3" presStyleCnt="4" custScaleX="434313" custLinFactNeighborX="36841" custLinFactNeighborY="2559">
        <dgm:presLayoutVars>
          <dgm:chMax val="1"/>
          <dgm:chPref val="1"/>
          <dgm:bulletEnabled val="1"/>
        </dgm:presLayoutVars>
      </dgm:prSet>
      <dgm:spPr/>
    </dgm:pt>
  </dgm:ptLst>
  <dgm:cxnLst>
    <dgm:cxn modelId="{49ED3F02-3605-41F2-96D7-7E40D7ED7CD7}" type="presOf" srcId="{717F3D8A-B1F4-43AC-B922-BA93DD592FEE}" destId="{A94D3776-7D5C-4321-B425-7FD7524CFD7F}" srcOrd="0" destOrd="0" presId="urn:microsoft.com/office/officeart/2005/8/layout/StepDownProcess"/>
    <dgm:cxn modelId="{DC9E4551-2E47-4E2F-ADE0-E5EC110CC792}" type="presOf" srcId="{FDC902F4-9AA4-4CF0-B64F-CE3B25675DA9}" destId="{5482419D-8E34-44DF-B9E7-C142CEA8D892}" srcOrd="0" destOrd="0" presId="urn:microsoft.com/office/officeart/2005/8/layout/StepDownProcess"/>
    <dgm:cxn modelId="{BAFF1D77-E68B-4157-B6EB-DB48ED4AD478}" srcId="{FDC902F4-9AA4-4CF0-B64F-CE3B25675DA9}" destId="{717F3D8A-B1F4-43AC-B922-BA93DD592FEE}" srcOrd="2" destOrd="0" parTransId="{B033302A-DF33-4D7C-A5F0-F11548471E75}" sibTransId="{A878AA13-B61D-42AB-B7D0-3AB71DC65D21}"/>
    <dgm:cxn modelId="{40A13F57-3818-409F-9F22-40BD034ADF47}" type="presOf" srcId="{40ABB6D1-07A8-490F-90D3-C6B8E297443E}" destId="{133D2E43-052D-49DC-81E5-5FA68DFE7DDA}" srcOrd="0" destOrd="0" presId="urn:microsoft.com/office/officeart/2005/8/layout/StepDownProcess"/>
    <dgm:cxn modelId="{08686479-8F8E-4116-A930-CA7AF7E48A8F}" srcId="{FDC902F4-9AA4-4CF0-B64F-CE3B25675DA9}" destId="{40ABB6D1-07A8-490F-90D3-C6B8E297443E}" srcOrd="0" destOrd="0" parTransId="{E9C1A7A0-1BD8-4FB3-83A7-BE086546269E}" sibTransId="{50F409BB-9015-40BC-8265-1E10193035C5}"/>
    <dgm:cxn modelId="{011E7EBF-9902-499D-BC31-006F630D73B8}" srcId="{FDC902F4-9AA4-4CF0-B64F-CE3B25675DA9}" destId="{72382024-7DBF-481D-994A-3251F667207F}" srcOrd="1" destOrd="0" parTransId="{F5C55E5F-C3D4-4629-B935-E515BCE0F49E}" sibTransId="{38500ADF-2EB4-4E22-8F1F-55BD9CEBCD3D}"/>
    <dgm:cxn modelId="{E6B35BF5-64B5-4EF4-B0C5-ECCEF4F31C82}" type="presOf" srcId="{72382024-7DBF-481D-994A-3251F667207F}" destId="{0FB1FE88-9CD7-4DF0-B091-7E3995DF9AFC}" srcOrd="0" destOrd="0" presId="urn:microsoft.com/office/officeart/2005/8/layout/StepDownProcess"/>
    <dgm:cxn modelId="{11C32BF7-7D70-4BB8-B546-7E5843E78D65}" type="presOf" srcId="{84CA78DE-9ABE-4B71-A7FD-CD0847C3C3E1}" destId="{9CFC0626-5F49-4CC7-A46E-AB42D2334629}" srcOrd="0" destOrd="0" presId="urn:microsoft.com/office/officeart/2005/8/layout/StepDownProcess"/>
    <dgm:cxn modelId="{187F36FC-053F-476B-B5EF-22142BFFE5C1}" srcId="{FDC902F4-9AA4-4CF0-B64F-CE3B25675DA9}" destId="{84CA78DE-9ABE-4B71-A7FD-CD0847C3C3E1}" srcOrd="3" destOrd="0" parTransId="{F6CBBBDA-191F-4F44-8723-24C1491B739B}" sibTransId="{7441E55D-D547-4A29-BA67-8E884B929875}"/>
    <dgm:cxn modelId="{34FB46F4-E81F-4036-879F-1703EA610FBF}" type="presParOf" srcId="{5482419D-8E34-44DF-B9E7-C142CEA8D892}" destId="{E447FDF5-4327-415E-9237-DE872CA0F6F4}" srcOrd="0" destOrd="0" presId="urn:microsoft.com/office/officeart/2005/8/layout/StepDownProcess"/>
    <dgm:cxn modelId="{A4195C4B-7501-4650-A12D-E66B8F40C517}" type="presParOf" srcId="{E447FDF5-4327-415E-9237-DE872CA0F6F4}" destId="{F1169C7E-B35C-41DC-95ED-D1C7E22B7644}" srcOrd="0" destOrd="0" presId="urn:microsoft.com/office/officeart/2005/8/layout/StepDownProcess"/>
    <dgm:cxn modelId="{222C7AA5-F3C1-4382-B4DA-AEBAE60ED088}" type="presParOf" srcId="{E447FDF5-4327-415E-9237-DE872CA0F6F4}" destId="{133D2E43-052D-49DC-81E5-5FA68DFE7DDA}" srcOrd="1" destOrd="0" presId="urn:microsoft.com/office/officeart/2005/8/layout/StepDownProcess"/>
    <dgm:cxn modelId="{2C53B09A-AFC1-419F-804C-265F2E653FBB}" type="presParOf" srcId="{E447FDF5-4327-415E-9237-DE872CA0F6F4}" destId="{DE20C74D-A42B-42BB-BFA5-A21095D50385}" srcOrd="2" destOrd="0" presId="urn:microsoft.com/office/officeart/2005/8/layout/StepDownProcess"/>
    <dgm:cxn modelId="{7F31CE8E-5AE1-410F-B694-855AC5215B64}" type="presParOf" srcId="{5482419D-8E34-44DF-B9E7-C142CEA8D892}" destId="{916D437F-11DC-40B3-8AEE-2FA7FAEE23FC}" srcOrd="1" destOrd="0" presId="urn:microsoft.com/office/officeart/2005/8/layout/StepDownProcess"/>
    <dgm:cxn modelId="{454AB4B0-EBAD-423D-9F58-2D7E1EAB8665}" type="presParOf" srcId="{5482419D-8E34-44DF-B9E7-C142CEA8D892}" destId="{46EE3A24-6DF9-4A60-99AF-9042B0227E6E}" srcOrd="2" destOrd="0" presId="urn:microsoft.com/office/officeart/2005/8/layout/StepDownProcess"/>
    <dgm:cxn modelId="{488F5104-B29F-47F9-AE71-1083C734A1BB}" type="presParOf" srcId="{46EE3A24-6DF9-4A60-99AF-9042B0227E6E}" destId="{72D2C1EB-C304-4998-B4F4-CFB097B9EBF1}" srcOrd="0" destOrd="0" presId="urn:microsoft.com/office/officeart/2005/8/layout/StepDownProcess"/>
    <dgm:cxn modelId="{12D8DE2A-B660-4942-B45E-BDD6D94FFA78}" type="presParOf" srcId="{46EE3A24-6DF9-4A60-99AF-9042B0227E6E}" destId="{0FB1FE88-9CD7-4DF0-B091-7E3995DF9AFC}" srcOrd="1" destOrd="0" presId="urn:microsoft.com/office/officeart/2005/8/layout/StepDownProcess"/>
    <dgm:cxn modelId="{CEB89982-6DAC-4953-8BA2-3F4BD4215182}" type="presParOf" srcId="{46EE3A24-6DF9-4A60-99AF-9042B0227E6E}" destId="{1C5DBCD0-0B2D-441C-8F89-AF2D6083A5FF}" srcOrd="2" destOrd="0" presId="urn:microsoft.com/office/officeart/2005/8/layout/StepDownProcess"/>
    <dgm:cxn modelId="{88638B30-1BF7-4D55-A00D-7F239AA998C1}" type="presParOf" srcId="{5482419D-8E34-44DF-B9E7-C142CEA8D892}" destId="{E6E958B9-464C-4C55-8297-67FE20F2EE7B}" srcOrd="3" destOrd="0" presId="urn:microsoft.com/office/officeart/2005/8/layout/StepDownProcess"/>
    <dgm:cxn modelId="{BE9842EB-F423-4CC4-91A8-AFF22F50D36F}" type="presParOf" srcId="{5482419D-8E34-44DF-B9E7-C142CEA8D892}" destId="{5D545521-F067-47D8-9626-7057F465A6EA}" srcOrd="4" destOrd="0" presId="urn:microsoft.com/office/officeart/2005/8/layout/StepDownProcess"/>
    <dgm:cxn modelId="{BFEB283A-4764-4A5A-96C5-9366F3C7DC75}" type="presParOf" srcId="{5D545521-F067-47D8-9626-7057F465A6EA}" destId="{893B1A81-DB92-4F52-9A47-19ED910CA77E}" srcOrd="0" destOrd="0" presId="urn:microsoft.com/office/officeart/2005/8/layout/StepDownProcess"/>
    <dgm:cxn modelId="{19663038-F297-4F62-8E52-5B9A741EDDAE}" type="presParOf" srcId="{5D545521-F067-47D8-9626-7057F465A6EA}" destId="{A94D3776-7D5C-4321-B425-7FD7524CFD7F}" srcOrd="1" destOrd="0" presId="urn:microsoft.com/office/officeart/2005/8/layout/StepDownProcess"/>
    <dgm:cxn modelId="{741CA395-9434-47C8-8DB5-DC191DBF1B95}" type="presParOf" srcId="{5D545521-F067-47D8-9626-7057F465A6EA}" destId="{ABE914A5-5F43-4CBC-A71C-155EE3CA5F1D}" srcOrd="2" destOrd="0" presId="urn:microsoft.com/office/officeart/2005/8/layout/StepDownProcess"/>
    <dgm:cxn modelId="{0A857581-1AFD-4D62-A606-BAECE3A901AA}" type="presParOf" srcId="{5482419D-8E34-44DF-B9E7-C142CEA8D892}" destId="{71AC340C-581C-4BE3-B816-ADF284DCB453}" srcOrd="5" destOrd="0" presId="urn:microsoft.com/office/officeart/2005/8/layout/StepDownProcess"/>
    <dgm:cxn modelId="{ACB8387D-CFFD-4ED4-B29A-D8808A30E4A2}" type="presParOf" srcId="{5482419D-8E34-44DF-B9E7-C142CEA8D892}" destId="{6F5FE716-F1B5-42D7-82F8-EDAC3FD2A53E}" srcOrd="6" destOrd="0" presId="urn:microsoft.com/office/officeart/2005/8/layout/StepDownProcess"/>
    <dgm:cxn modelId="{E60B7CD0-8D80-4FCB-8C02-EF8E43DC3AFC}" type="presParOf" srcId="{6F5FE716-F1B5-42D7-82F8-EDAC3FD2A53E}" destId="{9CFC0626-5F49-4CC7-A46E-AB42D2334629}"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169C7E-B35C-41DC-95ED-D1C7E22B7644}">
      <dsp:nvSpPr>
        <dsp:cNvPr id="0" name=""/>
        <dsp:cNvSpPr/>
      </dsp:nvSpPr>
      <dsp:spPr>
        <a:xfrm rot="5400000">
          <a:off x="2371063" y="1375563"/>
          <a:ext cx="489310" cy="557062"/>
        </a:xfrm>
        <a:prstGeom prst="bentUpArrow">
          <a:avLst>
            <a:gd name="adj1" fmla="val 32840"/>
            <a:gd name="adj2" fmla="val 25000"/>
            <a:gd name="adj3" fmla="val 35780"/>
          </a:avLst>
        </a:prstGeom>
        <a:solidFill>
          <a:schemeClr val="dk2">
            <a:tint val="50000"/>
            <a:hueOff val="0"/>
            <a:satOff val="0"/>
            <a:lumOff val="0"/>
            <a:alphaOff val="0"/>
          </a:schemeClr>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1">
          <a:scrgbClr r="0" g="0" b="0"/>
        </a:fillRef>
        <a:effectRef idx="3">
          <a:scrgbClr r="0" g="0" b="0"/>
        </a:effectRef>
        <a:fontRef idx="minor"/>
      </dsp:style>
    </dsp:sp>
    <dsp:sp modelId="{133D2E43-052D-49DC-81E5-5FA68DFE7DDA}">
      <dsp:nvSpPr>
        <dsp:cNvPr id="0" name=""/>
        <dsp:cNvSpPr/>
      </dsp:nvSpPr>
      <dsp:spPr>
        <a:xfrm>
          <a:off x="366465" y="807633"/>
          <a:ext cx="5288133" cy="576570"/>
        </a:xfrm>
        <a:prstGeom prst="roundRect">
          <a:avLst>
            <a:gd name="adj" fmla="val 16670"/>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cs typeface="Arial" panose="020B0604020202020204" pitchFamily="34" charset="0"/>
            </a:rPr>
            <a:t>Identification et formalisation du besoin</a:t>
          </a:r>
        </a:p>
      </dsp:txBody>
      <dsp:txXfrm>
        <a:off x="394616" y="835784"/>
        <a:ext cx="5231831" cy="520268"/>
      </dsp:txXfrm>
    </dsp:sp>
    <dsp:sp modelId="{DE20C74D-A42B-42BB-BFA5-A21095D50385}">
      <dsp:nvSpPr>
        <dsp:cNvPr id="0" name=""/>
        <dsp:cNvSpPr/>
      </dsp:nvSpPr>
      <dsp:spPr>
        <a:xfrm>
          <a:off x="3065136" y="888142"/>
          <a:ext cx="599088" cy="466010"/>
        </a:xfrm>
        <a:prstGeom prst="rect">
          <a:avLst/>
        </a:prstGeom>
        <a:noFill/>
        <a:ln>
          <a:noFill/>
        </a:ln>
        <a:effectLst/>
      </dsp:spPr>
      <dsp:style>
        <a:lnRef idx="0">
          <a:scrgbClr r="0" g="0" b="0"/>
        </a:lnRef>
        <a:fillRef idx="0">
          <a:scrgbClr r="0" g="0" b="0"/>
        </a:fillRef>
        <a:effectRef idx="0">
          <a:scrgbClr r="0" g="0" b="0"/>
        </a:effectRef>
        <a:fontRef idx="minor"/>
      </dsp:style>
    </dsp:sp>
    <dsp:sp modelId="{72D2C1EB-C304-4998-B4F4-CFB097B9EBF1}">
      <dsp:nvSpPr>
        <dsp:cNvPr id="0" name=""/>
        <dsp:cNvSpPr/>
      </dsp:nvSpPr>
      <dsp:spPr>
        <a:xfrm rot="5400000">
          <a:off x="4553825" y="2023242"/>
          <a:ext cx="489310" cy="557062"/>
        </a:xfrm>
        <a:prstGeom prst="bentUpArrow">
          <a:avLst>
            <a:gd name="adj1" fmla="val 32840"/>
            <a:gd name="adj2" fmla="val 25000"/>
            <a:gd name="adj3" fmla="val 35780"/>
          </a:avLst>
        </a:prstGeom>
        <a:solidFill>
          <a:schemeClr val="dk2">
            <a:tint val="50000"/>
            <a:hueOff val="0"/>
            <a:satOff val="0"/>
            <a:lumOff val="0"/>
            <a:alphaOff val="0"/>
          </a:schemeClr>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1">
          <a:scrgbClr r="0" g="0" b="0"/>
        </a:fillRef>
        <a:effectRef idx="3">
          <a:scrgbClr r="0" g="0" b="0"/>
        </a:effectRef>
        <a:fontRef idx="minor"/>
      </dsp:style>
    </dsp:sp>
    <dsp:sp modelId="{0FB1FE88-9CD7-4DF0-B091-7E3995DF9AFC}">
      <dsp:nvSpPr>
        <dsp:cNvPr id="0" name=""/>
        <dsp:cNvSpPr/>
      </dsp:nvSpPr>
      <dsp:spPr>
        <a:xfrm>
          <a:off x="2850981" y="1495586"/>
          <a:ext cx="4577048" cy="576570"/>
        </a:xfrm>
        <a:prstGeom prst="roundRect">
          <a:avLst>
            <a:gd name="adj" fmla="val 16670"/>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Prospection / Communication</a:t>
          </a:r>
        </a:p>
      </dsp:txBody>
      <dsp:txXfrm>
        <a:off x="2879132" y="1523737"/>
        <a:ext cx="4520746" cy="520268"/>
      </dsp:txXfrm>
    </dsp:sp>
    <dsp:sp modelId="{1C5DBCD0-0B2D-441C-8F89-AF2D6083A5FF}">
      <dsp:nvSpPr>
        <dsp:cNvPr id="0" name=""/>
        <dsp:cNvSpPr/>
      </dsp:nvSpPr>
      <dsp:spPr>
        <a:xfrm>
          <a:off x="5247898" y="1535821"/>
          <a:ext cx="599088" cy="466010"/>
        </a:xfrm>
        <a:prstGeom prst="rect">
          <a:avLst/>
        </a:prstGeom>
        <a:noFill/>
        <a:ln>
          <a:noFill/>
        </a:ln>
        <a:effectLst/>
      </dsp:spPr>
      <dsp:style>
        <a:lnRef idx="0">
          <a:scrgbClr r="0" g="0" b="0"/>
        </a:lnRef>
        <a:fillRef idx="0">
          <a:scrgbClr r="0" g="0" b="0"/>
        </a:fillRef>
        <a:effectRef idx="0">
          <a:scrgbClr r="0" g="0" b="0"/>
        </a:effectRef>
        <a:fontRef idx="minor"/>
      </dsp:style>
    </dsp:sp>
    <dsp:sp modelId="{893B1A81-DB92-4F52-9A47-19ED910CA77E}">
      <dsp:nvSpPr>
        <dsp:cNvPr id="0" name=""/>
        <dsp:cNvSpPr/>
      </dsp:nvSpPr>
      <dsp:spPr>
        <a:xfrm rot="5400000">
          <a:off x="7092129" y="2670922"/>
          <a:ext cx="489310" cy="557062"/>
        </a:xfrm>
        <a:prstGeom prst="bentUpArrow">
          <a:avLst>
            <a:gd name="adj1" fmla="val 32840"/>
            <a:gd name="adj2" fmla="val 25000"/>
            <a:gd name="adj3" fmla="val 35780"/>
          </a:avLst>
        </a:prstGeom>
        <a:solidFill>
          <a:schemeClr val="dk2">
            <a:tint val="50000"/>
            <a:hueOff val="0"/>
            <a:satOff val="0"/>
            <a:lumOff val="0"/>
            <a:alphaOff val="0"/>
          </a:schemeClr>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1">
          <a:scrgbClr r="0" g="0" b="0"/>
        </a:fillRef>
        <a:effectRef idx="3">
          <a:scrgbClr r="0" g="0" b="0"/>
        </a:effectRef>
        <a:fontRef idx="minor"/>
      </dsp:style>
    </dsp:sp>
    <dsp:sp modelId="{A94D3776-7D5C-4321-B425-7FD7524CFD7F}">
      <dsp:nvSpPr>
        <dsp:cNvPr id="0" name=""/>
        <dsp:cNvSpPr/>
      </dsp:nvSpPr>
      <dsp:spPr>
        <a:xfrm>
          <a:off x="5389286" y="2143266"/>
          <a:ext cx="4577048" cy="576570"/>
        </a:xfrm>
        <a:prstGeom prst="roundRect">
          <a:avLst>
            <a:gd name="adj" fmla="val 16670"/>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latin typeface="Arial" panose="020B0604020202020204" pitchFamily="34" charset="0"/>
              <a:cs typeface="Arial" panose="020B0604020202020204" pitchFamily="34" charset="0"/>
            </a:rPr>
            <a:t>Sélection des candidats</a:t>
          </a:r>
        </a:p>
      </dsp:txBody>
      <dsp:txXfrm>
        <a:off x="5417437" y="2171417"/>
        <a:ext cx="4520746" cy="520268"/>
      </dsp:txXfrm>
    </dsp:sp>
    <dsp:sp modelId="{ABE914A5-5F43-4CBC-A71C-155EE3CA5F1D}">
      <dsp:nvSpPr>
        <dsp:cNvPr id="0" name=""/>
        <dsp:cNvSpPr/>
      </dsp:nvSpPr>
      <dsp:spPr>
        <a:xfrm>
          <a:off x="7798340" y="2219914"/>
          <a:ext cx="599088" cy="466010"/>
        </a:xfrm>
        <a:prstGeom prst="rect">
          <a:avLst/>
        </a:prstGeom>
        <a:noFill/>
        <a:ln>
          <a:noFill/>
        </a:ln>
        <a:effectLst/>
      </dsp:spPr>
      <dsp:style>
        <a:lnRef idx="0">
          <a:scrgbClr r="0" g="0" b="0"/>
        </a:lnRef>
        <a:fillRef idx="0">
          <a:scrgbClr r="0" g="0" b="0"/>
        </a:fillRef>
        <a:effectRef idx="0">
          <a:scrgbClr r="0" g="0" b="0"/>
        </a:effectRef>
        <a:fontRef idx="minor"/>
      </dsp:style>
    </dsp:sp>
    <dsp:sp modelId="{9CFC0626-5F49-4CC7-A46E-AB42D2334629}">
      <dsp:nvSpPr>
        <dsp:cNvPr id="0" name=""/>
        <dsp:cNvSpPr/>
      </dsp:nvSpPr>
      <dsp:spPr>
        <a:xfrm>
          <a:off x="7633341" y="2790945"/>
          <a:ext cx="3577483" cy="576570"/>
        </a:xfrm>
        <a:prstGeom prst="roundRect">
          <a:avLst>
            <a:gd name="adj" fmla="val 16670"/>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cs typeface="Arial" panose="020B0604020202020204" pitchFamily="34" charset="0"/>
            </a:rPr>
            <a:t>Accueil et intégration</a:t>
          </a:r>
        </a:p>
      </dsp:txBody>
      <dsp:txXfrm>
        <a:off x="7661492" y="2819096"/>
        <a:ext cx="3521181" cy="520268"/>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07/11/2024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07/11/2024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200" y="-63500"/>
            <a:ext cx="10270067" cy="1058333"/>
          </a:xfrm>
        </p:spPr>
        <p:txBody>
          <a:bodyPr>
            <a:noAutofit/>
          </a:bodyPr>
          <a:lstStyle/>
          <a:p>
            <a:r>
              <a:rPr lang="fr-FR" sz="2800" b="1" dirty="0">
                <a:latin typeface="Arial" panose="020B0604020202020204" pitchFamily="34" charset="0"/>
                <a:cs typeface="Arial" panose="020B0604020202020204" pitchFamily="34" charset="0"/>
              </a:rPr>
              <a:t>Chap. 6 - Participer au recrutement et à l'intégration </a:t>
            </a:r>
            <a:br>
              <a:rPr lang="fr-FR" sz="2800" b="1" dirty="0">
                <a:latin typeface="Arial" panose="020B0604020202020204" pitchFamily="34" charset="0"/>
                <a:cs typeface="Arial" panose="020B0604020202020204" pitchFamily="34" charset="0"/>
              </a:rPr>
            </a:br>
            <a:r>
              <a:rPr lang="fr-FR" sz="2800" b="1" dirty="0">
                <a:solidFill>
                  <a:srgbClr val="FFFF00"/>
                </a:solidFill>
                <a:latin typeface="Arial" panose="020B0604020202020204" pitchFamily="34" charset="0"/>
                <a:cs typeface="Arial" panose="020B0604020202020204" pitchFamily="34" charset="0"/>
              </a:rPr>
              <a:t>3. Choisir une procédure d'embauche </a:t>
            </a:r>
            <a:endParaRPr lang="fr-FR" sz="3600" dirty="0">
              <a:solidFill>
                <a:srgbClr val="FFFF00"/>
              </a:solidFill>
              <a:latin typeface="Arial" panose="020B0604020202020204" pitchFamily="34" charset="0"/>
              <a:cs typeface="Arial" panose="020B0604020202020204" pitchFamily="34" charset="0"/>
            </a:endParaRPr>
          </a:p>
        </p:txBody>
      </p:sp>
      <p:graphicFrame>
        <p:nvGraphicFramePr>
          <p:cNvPr id="5" name="Diagramme 4"/>
          <p:cNvGraphicFramePr/>
          <p:nvPr>
            <p:extLst>
              <p:ext uri="{D42A27DB-BD31-4B8C-83A1-F6EECF244321}">
                <p14:modId xmlns:p14="http://schemas.microsoft.com/office/powerpoint/2010/main" val="4122962403"/>
              </p:ext>
            </p:extLst>
          </p:nvPr>
        </p:nvGraphicFramePr>
        <p:xfrm>
          <a:off x="270933" y="1435100"/>
          <a:ext cx="11210825" cy="4185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0604883"/>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70067" cy="579967"/>
          </a:xfrm>
        </p:spPr>
        <p:txBody>
          <a:bodyPr>
            <a:noAutofit/>
          </a:bodyPr>
          <a:lstStyle/>
          <a:p>
            <a:r>
              <a:rPr lang="fr-FR" sz="2800" b="1" dirty="0">
                <a:latin typeface="Arial" panose="020B0604020202020204" pitchFamily="34" charset="0"/>
                <a:cs typeface="Arial" panose="020B0604020202020204" pitchFamily="34" charset="0"/>
              </a:rPr>
              <a:t>3. Choisir une procédure d'embauche </a:t>
            </a:r>
            <a:endParaRPr lang="fr-FR" sz="4000" dirty="0">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694705B9-0B59-4080-A856-93E9417AE43F}"/>
              </a:ext>
            </a:extLst>
          </p:cNvPr>
          <p:cNvSpPr txBox="1"/>
          <p:nvPr/>
        </p:nvSpPr>
        <p:spPr>
          <a:xfrm>
            <a:off x="499532" y="1583539"/>
            <a:ext cx="10993968" cy="3754874"/>
          </a:xfrm>
          <a:prstGeom prst="rect">
            <a:avLst/>
          </a:prstGeom>
          <a:noFill/>
        </p:spPr>
        <p:txBody>
          <a:bodyPr wrap="square">
            <a:spAutoFit/>
          </a:bodyPr>
          <a:lstStyle/>
          <a:p>
            <a:pPr algn="ctr">
              <a:spcBef>
                <a:spcPts val="2400"/>
              </a:spcBef>
            </a:pPr>
            <a:r>
              <a:rPr lang="fr-FR" sz="22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Les moyens de recrutement doivent être adaptés au secteur d’activité, aux compétences recherchées, au nombre de postes à pourvoir, au type de contrat.</a:t>
            </a:r>
          </a:p>
          <a:p>
            <a:pPr marL="342900" lvl="0" indent="-342900">
              <a:spcBef>
                <a:spcPts val="24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 </a:t>
            </a: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recrutement interne</a:t>
            </a:r>
            <a:r>
              <a:rPr lang="fr-FR" sz="2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l’entreprise peut privilégier le recrutement interne (mutations promotions). Moins coûteux, il motive et fidélise des salariés qui ont une bonne connaissance de l’entreprise (ses valeurs, sa culture, ses marchés…). Mais, parfois l’entreprise ne peut trouver en interne les compétences dont elle a besoin.</a:t>
            </a:r>
          </a:p>
          <a:p>
            <a:pPr marL="342900" lvl="0" indent="-342900">
              <a:spcBef>
                <a:spcPts val="2400"/>
              </a:spcBef>
              <a:spcAft>
                <a:spcPts val="0"/>
              </a:spcAft>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 </a:t>
            </a: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recrutement externe</a:t>
            </a:r>
            <a:r>
              <a:rPr lang="fr-FR" sz="2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l'entreprise recrute une personne extérieure à l'entreprise. Ce recrutement peut être réalisé par l'entreprise elle-même où confier un organisme extérieur.</a:t>
            </a:r>
          </a:p>
        </p:txBody>
      </p:sp>
      <p:sp>
        <p:nvSpPr>
          <p:cNvPr id="4" name="ZoneTexte 3">
            <a:extLst>
              <a:ext uri="{FF2B5EF4-FFF2-40B4-BE49-F238E27FC236}">
                <a16:creationId xmlns:a16="http://schemas.microsoft.com/office/drawing/2014/main" id="{B31939FF-BA38-9E99-E56E-7B449C09A2EC}"/>
              </a:ext>
            </a:extLst>
          </p:cNvPr>
          <p:cNvSpPr txBox="1"/>
          <p:nvPr/>
        </p:nvSpPr>
        <p:spPr>
          <a:xfrm>
            <a:off x="77258" y="858499"/>
            <a:ext cx="6157382" cy="492443"/>
          </a:xfrm>
          <a:prstGeom prst="rect">
            <a:avLst/>
          </a:prstGeom>
          <a:noFill/>
        </p:spPr>
        <p:txBody>
          <a:bodyPr wrap="square">
            <a:spAutoFit/>
          </a:bodyPr>
          <a:lstStyle/>
          <a:p>
            <a:pPr algn="just" hangingPunct="0">
              <a:spcBef>
                <a:spcPts val="600"/>
              </a:spcBef>
              <a:spcAft>
                <a:spcPts val="600"/>
              </a:spcAft>
            </a:pPr>
            <a:r>
              <a:rPr lang="fr-FR" sz="2600" b="1" dirty="0">
                <a:solidFill>
                  <a:srgbClr val="FFFF00"/>
                </a:solidFill>
                <a:effectLst/>
                <a:latin typeface="Arial" panose="020B0604020202020204" pitchFamily="34" charset="0"/>
                <a:cs typeface="Arial" panose="020B0604020202020204" pitchFamily="34" charset="0"/>
              </a:rPr>
              <a:t>3.1. Modalités de recrutement </a:t>
            </a:r>
          </a:p>
        </p:txBody>
      </p:sp>
    </p:spTree>
    <p:extLst>
      <p:ext uri="{BB962C8B-B14F-4D97-AF65-F5344CB8AC3E}">
        <p14:creationId xmlns:p14="http://schemas.microsoft.com/office/powerpoint/2010/main" val="243060012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9233" y="1650555"/>
            <a:ext cx="10706100" cy="4170372"/>
          </a:xfrm>
          <a:prstGeom prst="rect">
            <a:avLst/>
          </a:prstGeom>
        </p:spPr>
        <p:txBody>
          <a:bodyPr wrap="square">
            <a:spAutoFit/>
          </a:bodyPr>
          <a:lstStyle/>
          <a:p>
            <a:pPr algn="ctr">
              <a:spcBef>
                <a:spcPts val="1800"/>
              </a:spcBef>
              <a:spcAft>
                <a:spcPts val="0"/>
              </a:spcAft>
            </a:pPr>
            <a:r>
              <a:rPr lang="fr-FR" sz="2200" dirty="0">
                <a:latin typeface="Arial" panose="020B0604020202020204" pitchFamily="34" charset="0"/>
                <a:ea typeface="Times New Roman" panose="02020603050405020304" pitchFamily="18" charset="0"/>
                <a:cs typeface="Times New Roman" panose="02020603050405020304" pitchFamily="18" charset="0"/>
              </a:rPr>
              <a:t>Pour un recrutement externe, l’entreprise dispose de divers moyens de prospection :</a:t>
            </a:r>
          </a:p>
          <a:p>
            <a:pPr marL="342900" lvl="0" indent="-342900">
              <a:spcBef>
                <a:spcPts val="1800"/>
              </a:spcBef>
              <a:spcAft>
                <a:spcPts val="0"/>
              </a:spcAft>
              <a:buFont typeface="Calibri" panose="020F0502020204030204" pitchFamily="34" charset="0"/>
              <a:buChar char="•"/>
            </a:pPr>
            <a:r>
              <a:rPr lang="fr-FR" sz="2200" b="1" dirty="0">
                <a:latin typeface="Arial" panose="020B0604020202020204" pitchFamily="34" charset="0"/>
                <a:ea typeface="Times New Roman" panose="02020603050405020304" pitchFamily="18" charset="0"/>
                <a:cs typeface="Calibri" panose="020F0502020204030204" pitchFamily="34" charset="0"/>
              </a:rPr>
              <a:t>Les</a:t>
            </a:r>
            <a:r>
              <a:rPr lang="fr-FR" sz="2200" b="1" dirty="0">
                <a:solidFill>
                  <a:srgbClr val="FFFF00"/>
                </a:solidFill>
                <a:latin typeface="Arial" panose="020B0604020202020204" pitchFamily="34" charset="0"/>
                <a:ea typeface="Times New Roman" panose="02020603050405020304" pitchFamily="18" charset="0"/>
                <a:cs typeface="Calibri" panose="020F0502020204030204" pitchFamily="34" charset="0"/>
              </a:rPr>
              <a:t> réseaux professionnels</a:t>
            </a:r>
            <a:r>
              <a:rPr lang="fr-FR" sz="2200" dirty="0">
                <a:solidFill>
                  <a:srgbClr val="FFFF00"/>
                </a:solidFill>
                <a:latin typeface="Arial" panose="020B0604020202020204" pitchFamily="34" charset="0"/>
                <a:ea typeface="Times New Roman" panose="02020603050405020304" pitchFamily="18" charset="0"/>
                <a:cs typeface="Calibri" panose="020F0502020204030204" pitchFamily="34" charset="0"/>
              </a:rPr>
              <a:t> </a:t>
            </a:r>
            <a:r>
              <a:rPr lang="fr-FR" sz="2200" dirty="0">
                <a:latin typeface="Arial" panose="020B0604020202020204" pitchFamily="34" charset="0"/>
                <a:ea typeface="Times New Roman" panose="02020603050405020304" pitchFamily="18" charset="0"/>
                <a:cs typeface="Calibri" panose="020F0502020204030204" pitchFamily="34" charset="0"/>
              </a:rPr>
              <a:t>(France travail, APEC, cabinets de recrutement, agences d’intérim…) peuvent participer à différentes phases du recrutement : </a:t>
            </a:r>
            <a:r>
              <a:rPr lang="fr-FR" sz="2200" i="1" dirty="0">
                <a:latin typeface="Arial" panose="020B0604020202020204" pitchFamily="34" charset="0"/>
                <a:ea typeface="Times New Roman" panose="02020603050405020304" pitchFamily="18" charset="0"/>
                <a:cs typeface="Calibri" panose="020F0502020204030204" pitchFamily="34" charset="0"/>
              </a:rPr>
              <a:t>analyse du besoin, définition du poste et du profil du candidat, conception et diffusion de l’annonce, présélection des candidats.</a:t>
            </a:r>
          </a:p>
          <a:p>
            <a:pPr marL="342900" lvl="0" indent="-342900">
              <a:spcBef>
                <a:spcPts val="1800"/>
              </a:spcBef>
              <a:spcAft>
                <a:spcPts val="0"/>
              </a:spcAft>
              <a:buFont typeface="Calibri" panose="020F0502020204030204" pitchFamily="34" charset="0"/>
              <a:buChar char="•"/>
            </a:pPr>
            <a:r>
              <a:rPr lang="fr-FR" sz="2200" b="1" dirty="0">
                <a:latin typeface="Arial" panose="020B0604020202020204" pitchFamily="34" charset="0"/>
                <a:ea typeface="Times New Roman" panose="02020603050405020304" pitchFamily="18" charset="0"/>
                <a:cs typeface="Calibri" panose="020F0502020204030204" pitchFamily="34" charset="0"/>
              </a:rPr>
              <a:t>Les</a:t>
            </a:r>
            <a:r>
              <a:rPr lang="fr-FR" sz="2200" b="1" dirty="0">
                <a:solidFill>
                  <a:srgbClr val="FFFF00"/>
                </a:solidFill>
                <a:latin typeface="Arial" panose="020B0604020202020204" pitchFamily="34" charset="0"/>
                <a:ea typeface="Times New Roman" panose="02020603050405020304" pitchFamily="18" charset="0"/>
                <a:cs typeface="Calibri" panose="020F0502020204030204" pitchFamily="34" charset="0"/>
              </a:rPr>
              <a:t> partenariats avec les organismes de formation</a:t>
            </a:r>
            <a:r>
              <a:rPr lang="fr-FR" sz="2200" dirty="0">
                <a:solidFill>
                  <a:srgbClr val="FFFF00"/>
                </a:solidFill>
                <a:latin typeface="Arial" panose="020B0604020202020204" pitchFamily="34" charset="0"/>
                <a:ea typeface="Times New Roman" panose="02020603050405020304" pitchFamily="18" charset="0"/>
                <a:cs typeface="Calibri" panose="020F0502020204030204" pitchFamily="34" charset="0"/>
              </a:rPr>
              <a:t> </a:t>
            </a:r>
            <a:r>
              <a:rPr lang="fr-FR" sz="2200" dirty="0">
                <a:latin typeface="Arial" panose="020B0604020202020204" pitchFamily="34" charset="0"/>
                <a:ea typeface="Times New Roman" panose="02020603050405020304" pitchFamily="18" charset="0"/>
                <a:cs typeface="Calibri" panose="020F0502020204030204" pitchFamily="34" charset="0"/>
              </a:rPr>
              <a:t>(écoles, universités, associations d’anciens élèves…) sont adaptés au recrutement de jeunes diplômés.</a:t>
            </a:r>
          </a:p>
          <a:p>
            <a:pPr marL="342900" lvl="0" indent="-342900">
              <a:spcBef>
                <a:spcPts val="1800"/>
              </a:spcBef>
              <a:spcAft>
                <a:spcPts val="0"/>
              </a:spcAft>
              <a:buFont typeface="Calibri" panose="020F0502020204030204" pitchFamily="34" charset="0"/>
              <a:buChar char="•"/>
            </a:pPr>
            <a:r>
              <a:rPr lang="fr-FR" sz="2200" b="1" dirty="0">
                <a:latin typeface="Arial" panose="020B0604020202020204" pitchFamily="34" charset="0"/>
                <a:ea typeface="Times New Roman" panose="02020603050405020304" pitchFamily="18" charset="0"/>
                <a:cs typeface="Calibri" panose="020F0502020204030204" pitchFamily="34" charset="0"/>
              </a:rPr>
              <a:t>Les </a:t>
            </a:r>
            <a:r>
              <a:rPr lang="fr-FR" sz="2200" b="1" dirty="0">
                <a:solidFill>
                  <a:srgbClr val="FFFF00"/>
                </a:solidFill>
                <a:latin typeface="Arial" panose="020B0604020202020204" pitchFamily="34" charset="0"/>
                <a:ea typeface="Times New Roman" panose="02020603050405020304" pitchFamily="18" charset="0"/>
                <a:cs typeface="Calibri" panose="020F0502020204030204" pitchFamily="34" charset="0"/>
              </a:rPr>
              <a:t>annonces</a:t>
            </a:r>
            <a:r>
              <a:rPr lang="fr-FR" sz="2200" dirty="0">
                <a:latin typeface="Arial" panose="020B0604020202020204" pitchFamily="34" charset="0"/>
                <a:ea typeface="Times New Roman" panose="02020603050405020304" pitchFamily="18" charset="0"/>
                <a:cs typeface="Calibri" panose="020F0502020204030204" pitchFamily="34" charset="0"/>
              </a:rPr>
              <a:t> dans la presse ou sur les sites spécialisés (</a:t>
            </a:r>
            <a:r>
              <a:rPr lang="fr-FR" sz="2200" dirty="0" err="1">
                <a:latin typeface="Arial" panose="020B0604020202020204" pitchFamily="34" charset="0"/>
                <a:ea typeface="Times New Roman" panose="02020603050405020304" pitchFamily="18" charset="0"/>
                <a:cs typeface="Calibri" panose="020F0502020204030204" pitchFamily="34" charset="0"/>
              </a:rPr>
              <a:t>linkedin</a:t>
            </a:r>
            <a:r>
              <a:rPr lang="fr-FR" sz="2200" dirty="0">
                <a:latin typeface="Arial" panose="020B0604020202020204" pitchFamily="34" charset="0"/>
                <a:ea typeface="Times New Roman" panose="02020603050405020304" pitchFamily="18" charset="0"/>
                <a:cs typeface="Calibri" panose="020F0502020204030204" pitchFamily="34" charset="0"/>
              </a:rPr>
              <a:t>, Viadeo, Leboncoin, Indeed, </a:t>
            </a:r>
            <a:r>
              <a:rPr lang="fr-FR" sz="2200" dirty="0" err="1">
                <a:latin typeface="Arial" panose="020B0604020202020204" pitchFamily="34" charset="0"/>
                <a:ea typeface="Times New Roman" panose="02020603050405020304" pitchFamily="18" charset="0"/>
                <a:cs typeface="Calibri" panose="020F0502020204030204" pitchFamily="34" charset="0"/>
              </a:rPr>
              <a:t>keljob</a:t>
            </a:r>
            <a:r>
              <a:rPr lang="fr-FR" sz="2200" dirty="0">
                <a:latin typeface="Arial" panose="020B0604020202020204" pitchFamily="34" charset="0"/>
                <a:ea typeface="Times New Roman" panose="02020603050405020304" pitchFamily="18" charset="0"/>
                <a:cs typeface="Calibri" panose="020F0502020204030204" pitchFamily="34" charset="0"/>
              </a:rPr>
              <a:t>, Monster, etc.).</a:t>
            </a:r>
          </a:p>
        </p:txBody>
      </p:sp>
      <p:sp>
        <p:nvSpPr>
          <p:cNvPr id="6" name="Titre 1">
            <a:extLst>
              <a:ext uri="{FF2B5EF4-FFF2-40B4-BE49-F238E27FC236}">
                <a16:creationId xmlns:a16="http://schemas.microsoft.com/office/drawing/2014/main" id="{891778E6-B230-4234-96F4-91684AACE8B5}"/>
              </a:ext>
            </a:extLst>
          </p:cNvPr>
          <p:cNvSpPr txBox="1">
            <a:spLocks/>
          </p:cNvSpPr>
          <p:nvPr/>
        </p:nvSpPr>
        <p:spPr>
          <a:xfrm>
            <a:off x="38100" y="-169334"/>
            <a:ext cx="10270067" cy="762001"/>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3. Choisir une procédure d'embauche </a:t>
            </a:r>
            <a:endParaRPr lang="fr-FR" sz="40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14375D5-CF65-40FC-0B25-3C3909588BD8}"/>
              </a:ext>
            </a:extLst>
          </p:cNvPr>
          <p:cNvSpPr txBox="1"/>
          <p:nvPr/>
        </p:nvSpPr>
        <p:spPr>
          <a:xfrm>
            <a:off x="186267" y="708567"/>
            <a:ext cx="6138332" cy="492443"/>
          </a:xfrm>
          <a:prstGeom prst="rect">
            <a:avLst/>
          </a:prstGeom>
          <a:noFill/>
        </p:spPr>
        <p:txBody>
          <a:bodyPr wrap="square">
            <a:spAutoFit/>
          </a:bodyPr>
          <a:lstStyle/>
          <a:p>
            <a:pPr algn="just" hangingPunct="0">
              <a:spcBef>
                <a:spcPts val="1200"/>
              </a:spcBef>
              <a:spcAft>
                <a:spcPts val="600"/>
              </a:spcAft>
            </a:pPr>
            <a:r>
              <a:rPr lang="fr-FR" sz="2600" b="1" dirty="0">
                <a:solidFill>
                  <a:srgbClr val="FFFF00"/>
                </a:solidFill>
                <a:latin typeface="Arial" panose="020B0604020202020204" pitchFamily="34" charset="0"/>
                <a:cs typeface="Times New Roman" panose="02020603050405020304" pitchFamily="18" charset="0"/>
              </a:rPr>
              <a:t>3.2. Les moyens de prospection</a:t>
            </a:r>
          </a:p>
        </p:txBody>
      </p:sp>
    </p:spTree>
    <p:extLst>
      <p:ext uri="{BB962C8B-B14F-4D97-AF65-F5344CB8AC3E}">
        <p14:creationId xmlns:p14="http://schemas.microsoft.com/office/powerpoint/2010/main" val="424650787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11A41-923E-F41C-9005-4B2A17DFC39C}"/>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606ED17-7B92-A9F5-0B7F-1C3FAFA7B887}"/>
              </a:ext>
            </a:extLst>
          </p:cNvPr>
          <p:cNvSpPr/>
          <p:nvPr/>
        </p:nvSpPr>
        <p:spPr>
          <a:xfrm>
            <a:off x="431800" y="1921489"/>
            <a:ext cx="10612968" cy="2354491"/>
          </a:xfrm>
          <a:prstGeom prst="rect">
            <a:avLst/>
          </a:prstGeom>
        </p:spPr>
        <p:txBody>
          <a:bodyPr wrap="square">
            <a:spAutoFit/>
          </a:bodyPr>
          <a:lstStyle/>
          <a:p>
            <a:pPr marL="342900" lvl="0" indent="-342900">
              <a:spcBef>
                <a:spcPts val="1800"/>
              </a:spcBef>
              <a:spcAft>
                <a:spcPts val="0"/>
              </a:spcAft>
              <a:buFont typeface="Calibri" panose="020F0502020204030204" pitchFamily="34" charset="0"/>
              <a:buChar char="•"/>
            </a:pPr>
            <a:r>
              <a:rPr lang="fr-FR" sz="2200" b="1" dirty="0">
                <a:latin typeface="Arial" panose="020B0604020202020204" pitchFamily="34" charset="0"/>
                <a:ea typeface="Times New Roman" panose="02020603050405020304" pitchFamily="18" charset="0"/>
                <a:cs typeface="Calibri" panose="020F0502020204030204" pitchFamily="34" charset="0"/>
              </a:rPr>
              <a:t>Les</a:t>
            </a:r>
            <a:r>
              <a:rPr lang="fr-FR" sz="2200" b="1" dirty="0">
                <a:solidFill>
                  <a:srgbClr val="FFFF00"/>
                </a:solidFill>
                <a:latin typeface="Arial" panose="020B0604020202020204" pitchFamily="34" charset="0"/>
                <a:ea typeface="Times New Roman" panose="02020603050405020304" pitchFamily="18" charset="0"/>
                <a:cs typeface="Calibri" panose="020F0502020204030204" pitchFamily="34" charset="0"/>
              </a:rPr>
              <a:t> réseaux informels</a:t>
            </a:r>
            <a:r>
              <a:rPr lang="fr-FR" sz="2200" dirty="0">
                <a:latin typeface="Arial" panose="020B0604020202020204" pitchFamily="34" charset="0"/>
                <a:ea typeface="Times New Roman" panose="02020603050405020304" pitchFamily="18" charset="0"/>
                <a:cs typeface="Calibri" panose="020F0502020204030204" pitchFamily="34" charset="0"/>
              </a:rPr>
              <a:t> et la </a:t>
            </a:r>
            <a:r>
              <a:rPr lang="fr-FR" sz="2200" b="1" dirty="0">
                <a:solidFill>
                  <a:srgbClr val="FFFF00"/>
                </a:solidFill>
                <a:latin typeface="Arial" panose="020B0604020202020204" pitchFamily="34" charset="0"/>
                <a:ea typeface="Times New Roman" panose="02020603050405020304" pitchFamily="18" charset="0"/>
                <a:cs typeface="Calibri" panose="020F0502020204030204" pitchFamily="34" charset="0"/>
              </a:rPr>
              <a:t>cooptation</a:t>
            </a:r>
            <a:r>
              <a:rPr lang="fr-FR" sz="2200" dirty="0">
                <a:latin typeface="Arial" panose="020B0604020202020204" pitchFamily="34" charset="0"/>
                <a:ea typeface="Times New Roman" panose="02020603050405020304" pitchFamily="18" charset="0"/>
                <a:cs typeface="Calibri" panose="020F0502020204030204" pitchFamily="34" charset="0"/>
              </a:rPr>
              <a:t> parmi les relations professionnelles (CDD, stage, intérim…) ou personnelles. Ces candidatures présentées par des salariés peut être assorties d’une prime lorsque la candidature se conclut par une embauche. </a:t>
            </a:r>
          </a:p>
          <a:p>
            <a:pPr marL="342900" lvl="0" indent="-342900">
              <a:spcBef>
                <a:spcPts val="1800"/>
              </a:spcBef>
              <a:spcAft>
                <a:spcPts val="600"/>
              </a:spcAft>
              <a:buFont typeface="Calibri" panose="020F0502020204030204" pitchFamily="34" charset="0"/>
              <a:buChar char="•"/>
            </a:pPr>
            <a:r>
              <a:rPr lang="fr-FR" sz="2200" b="1" dirty="0">
                <a:latin typeface="Arial" panose="020B0604020202020204" pitchFamily="34" charset="0"/>
                <a:ea typeface="Times New Roman" panose="02020603050405020304" pitchFamily="18" charset="0"/>
                <a:cs typeface="Calibri" panose="020F0502020204030204" pitchFamily="34" charset="0"/>
              </a:rPr>
              <a:t>Les</a:t>
            </a:r>
            <a:r>
              <a:rPr lang="fr-FR" sz="2200" b="1" dirty="0">
                <a:solidFill>
                  <a:srgbClr val="FFFF00"/>
                </a:solidFill>
                <a:latin typeface="Arial" panose="020B0604020202020204" pitchFamily="34" charset="0"/>
                <a:ea typeface="Times New Roman" panose="02020603050405020304" pitchFamily="18" charset="0"/>
                <a:cs typeface="Calibri" panose="020F0502020204030204" pitchFamily="34" charset="0"/>
              </a:rPr>
              <a:t> candidatures spontanées</a:t>
            </a:r>
            <a:r>
              <a:rPr lang="fr-FR" sz="2200" dirty="0">
                <a:solidFill>
                  <a:srgbClr val="FFFF00"/>
                </a:solidFill>
                <a:latin typeface="Arial" panose="020B0604020202020204" pitchFamily="34" charset="0"/>
                <a:ea typeface="Times New Roman" panose="02020603050405020304" pitchFamily="18" charset="0"/>
                <a:cs typeface="Calibri" panose="020F0502020204030204" pitchFamily="34" charset="0"/>
              </a:rPr>
              <a:t> </a:t>
            </a:r>
            <a:r>
              <a:rPr lang="fr-FR" sz="2200" dirty="0">
                <a:latin typeface="Arial" panose="020B0604020202020204" pitchFamily="34" charset="0"/>
                <a:ea typeface="Times New Roman" panose="02020603050405020304" pitchFamily="18" charset="0"/>
                <a:cs typeface="Calibri" panose="020F0502020204030204" pitchFamily="34" charset="0"/>
              </a:rPr>
              <a:t>seront d’autant plus nombreuses et intéressantes que l’entreprise a une bonne image sur le marché du travail. </a:t>
            </a:r>
            <a:endParaRPr lang="fr-FR" sz="2200" dirty="0">
              <a:effectLst/>
              <a:latin typeface="Arial" panose="020B0604020202020204" pitchFamily="34" charset="0"/>
              <a:ea typeface="Times New Roman" panose="02020603050405020304" pitchFamily="18" charset="0"/>
              <a:cs typeface="Calibri" panose="020F0502020204030204" pitchFamily="34" charset="0"/>
            </a:endParaRPr>
          </a:p>
        </p:txBody>
      </p:sp>
      <p:sp>
        <p:nvSpPr>
          <p:cNvPr id="6" name="Titre 1">
            <a:extLst>
              <a:ext uri="{FF2B5EF4-FFF2-40B4-BE49-F238E27FC236}">
                <a16:creationId xmlns:a16="http://schemas.microsoft.com/office/drawing/2014/main" id="{53B35696-9F2C-F4CB-D560-D586532A9541}"/>
              </a:ext>
            </a:extLst>
          </p:cNvPr>
          <p:cNvSpPr txBox="1">
            <a:spLocks/>
          </p:cNvSpPr>
          <p:nvPr/>
        </p:nvSpPr>
        <p:spPr>
          <a:xfrm>
            <a:off x="38100" y="-169333"/>
            <a:ext cx="10270067" cy="7281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fr-FR" sz="32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3. Choisir une procédure d'embauche </a:t>
            </a:r>
            <a:endParaRPr lang="fr-FR" sz="4000"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3C10952D-1943-A32C-F454-B72A4EA2DC32}"/>
              </a:ext>
            </a:extLst>
          </p:cNvPr>
          <p:cNvSpPr txBox="1"/>
          <p:nvPr/>
        </p:nvSpPr>
        <p:spPr>
          <a:xfrm>
            <a:off x="186267" y="708567"/>
            <a:ext cx="6138332" cy="492443"/>
          </a:xfrm>
          <a:prstGeom prst="rect">
            <a:avLst/>
          </a:prstGeom>
          <a:noFill/>
        </p:spPr>
        <p:txBody>
          <a:bodyPr wrap="square">
            <a:spAutoFit/>
          </a:bodyPr>
          <a:lstStyle/>
          <a:p>
            <a:pPr algn="just" hangingPunct="0">
              <a:spcBef>
                <a:spcPts val="1200"/>
              </a:spcBef>
              <a:spcAft>
                <a:spcPts val="600"/>
              </a:spcAft>
            </a:pPr>
            <a:r>
              <a:rPr lang="fr-FR" sz="2600" b="1" dirty="0">
                <a:solidFill>
                  <a:srgbClr val="FFFF00"/>
                </a:solidFill>
                <a:latin typeface="Arial" panose="020B0604020202020204" pitchFamily="34" charset="0"/>
                <a:cs typeface="Times New Roman" panose="02020603050405020304" pitchFamily="18" charset="0"/>
              </a:rPr>
              <a:t>3.2. Les moyens de prospection</a:t>
            </a:r>
          </a:p>
        </p:txBody>
      </p:sp>
    </p:spTree>
    <p:extLst>
      <p:ext uri="{BB962C8B-B14F-4D97-AF65-F5344CB8AC3E}">
        <p14:creationId xmlns:p14="http://schemas.microsoft.com/office/powerpoint/2010/main" val="140196042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 y="546490"/>
            <a:ext cx="11651092" cy="492443"/>
          </a:xfrm>
          <a:prstGeom prst="rect">
            <a:avLst/>
          </a:prstGeom>
        </p:spPr>
        <p:txBody>
          <a:bodyPr wrap="square">
            <a:spAutoFit/>
          </a:bodyPr>
          <a:lstStyle/>
          <a:p>
            <a:pPr algn="just" hangingPunct="0">
              <a:spcBef>
                <a:spcPts val="1200"/>
              </a:spcBef>
              <a:spcAft>
                <a:spcPts val="600"/>
              </a:spcAft>
            </a:pPr>
            <a:r>
              <a:rPr lang="fr-FR" sz="2600" b="1" dirty="0">
                <a:solidFill>
                  <a:srgbClr val="FFFF00"/>
                </a:solidFill>
                <a:latin typeface="Arial" panose="020B0604020202020204" pitchFamily="34" charset="0"/>
                <a:cs typeface="Times New Roman" panose="02020603050405020304" pitchFamily="18" charset="0"/>
              </a:rPr>
              <a:t>3.2. Les moyens de prospection</a:t>
            </a:r>
          </a:p>
        </p:txBody>
      </p:sp>
      <p:sp>
        <p:nvSpPr>
          <p:cNvPr id="6" name="Titre 1">
            <a:extLst>
              <a:ext uri="{FF2B5EF4-FFF2-40B4-BE49-F238E27FC236}">
                <a16:creationId xmlns:a16="http://schemas.microsoft.com/office/drawing/2014/main" id="{891778E6-B230-4234-96F4-91684AACE8B5}"/>
              </a:ext>
            </a:extLst>
          </p:cNvPr>
          <p:cNvSpPr txBox="1">
            <a:spLocks/>
          </p:cNvSpPr>
          <p:nvPr/>
        </p:nvSpPr>
        <p:spPr>
          <a:xfrm>
            <a:off x="38100" y="-169334"/>
            <a:ext cx="10270067" cy="660401"/>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3. Choisir une procédure d'embauche </a:t>
            </a:r>
            <a:endParaRPr lang="fr-FR" sz="4000" dirty="0">
              <a:latin typeface="Arial" panose="020B0604020202020204" pitchFamily="34" charset="0"/>
              <a:cs typeface="Arial" panose="020B0604020202020204" pitchFamily="34" charset="0"/>
            </a:endParaRPr>
          </a:p>
        </p:txBody>
      </p:sp>
      <p:graphicFrame>
        <p:nvGraphicFramePr>
          <p:cNvPr id="2" name="Tableau 1">
            <a:extLst>
              <a:ext uri="{FF2B5EF4-FFF2-40B4-BE49-F238E27FC236}">
                <a16:creationId xmlns:a16="http://schemas.microsoft.com/office/drawing/2014/main" id="{797EF03B-4A7D-4022-9D5B-760A6C054445}"/>
              </a:ext>
            </a:extLst>
          </p:cNvPr>
          <p:cNvGraphicFramePr>
            <a:graphicFrameLocks noGrp="1"/>
          </p:cNvGraphicFramePr>
          <p:nvPr>
            <p:extLst>
              <p:ext uri="{D42A27DB-BD31-4B8C-83A1-F6EECF244321}">
                <p14:modId xmlns:p14="http://schemas.microsoft.com/office/powerpoint/2010/main" val="456101415"/>
              </p:ext>
            </p:extLst>
          </p:nvPr>
        </p:nvGraphicFramePr>
        <p:xfrm>
          <a:off x="309032" y="1214966"/>
          <a:ext cx="11311467" cy="5185833"/>
        </p:xfrm>
        <a:graphic>
          <a:graphicData uri="http://schemas.openxmlformats.org/drawingml/2006/table">
            <a:tbl>
              <a:tblPr firstRow="1" firstCol="1" bandRow="1">
                <a:tableStyleId>{5C22544A-7EE6-4342-B048-85BDC9FD1C3A}</a:tableStyleId>
              </a:tblPr>
              <a:tblGrid>
                <a:gridCol w="11311467">
                  <a:extLst>
                    <a:ext uri="{9D8B030D-6E8A-4147-A177-3AD203B41FA5}">
                      <a16:colId xmlns:a16="http://schemas.microsoft.com/office/drawing/2014/main" val="1454399387"/>
                    </a:ext>
                  </a:extLst>
                </a:gridCol>
              </a:tblGrid>
              <a:tr h="714228">
                <a:tc>
                  <a:txBody>
                    <a:bodyPr/>
                    <a:lstStyle/>
                    <a:p>
                      <a:pPr algn="ctr"/>
                      <a:r>
                        <a:rPr lang="fr-FR" sz="2400" dirty="0">
                          <a:effectLst/>
                          <a:latin typeface="Arial" panose="020B0604020202020204" pitchFamily="34" charset="0"/>
                          <a:cs typeface="Arial" panose="020B0604020202020204" pitchFamily="34" charset="0"/>
                        </a:rPr>
                        <a:t>L’e-recrutement est de plus en plus utilisé par les entreprises</a:t>
                      </a:r>
                      <a:endParaRPr lang="fr-FR"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03647240"/>
                  </a:ext>
                </a:extLst>
              </a:tr>
              <a:tr h="4471605">
                <a:tc>
                  <a:txBody>
                    <a:bodyPr/>
                    <a:lstStyle/>
                    <a:p>
                      <a:pPr marL="342900" lvl="0" indent="-342900" algn="l">
                        <a:spcBef>
                          <a:spcPts val="1800"/>
                        </a:spcBef>
                        <a:spcAft>
                          <a:spcPts val="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Les sites d’emplois ou jobboard </a:t>
                      </a:r>
                      <a:r>
                        <a:rPr lang="fr-FR" sz="2000" b="0" dirty="0">
                          <a:solidFill>
                            <a:schemeClr val="bg1"/>
                          </a:solidFill>
                          <a:effectLst/>
                          <a:latin typeface="Arial" panose="020B0604020202020204" pitchFamily="34" charset="0"/>
                          <a:cs typeface="Arial" panose="020B0604020202020204" pitchFamily="34" charset="0"/>
                        </a:rPr>
                        <a:t>enregistrent les offres et les demandes d’emploi. Ces bases de données peuvent être consultées par les entreprises et les personnes en recherche d’emploi (jooble.org, indeed.com, monster.fr, leboncoin.fr, keljob.com, qapa.fr…).</a:t>
                      </a:r>
                    </a:p>
                    <a:p>
                      <a:pPr marL="342900" lvl="0" indent="-342900" algn="l">
                        <a:spcBef>
                          <a:spcPts val="1800"/>
                        </a:spcBef>
                        <a:spcAft>
                          <a:spcPts val="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Les réseaux sociaux professionnels </a:t>
                      </a:r>
                      <a:r>
                        <a:rPr lang="fr-FR" sz="2000" b="0" dirty="0">
                          <a:solidFill>
                            <a:schemeClr val="bg1"/>
                          </a:solidFill>
                          <a:effectLst/>
                          <a:latin typeface="Arial" panose="020B0604020202020204" pitchFamily="34" charset="0"/>
                          <a:cs typeface="Arial" panose="020B0604020202020204" pitchFamily="34" charset="0"/>
                        </a:rPr>
                        <a:t>(LinkedIn, Viadeo, etc.) permettent d’engager une relation directe avec des candidats potentiels en recherche active ou passive. Ces derniers ont déjà un poste, mais peuvent être intéressés par une opportunité. Les réseaux sociaux permettent de se constituer un vivier de candidats qualifiés et pertinents. </a:t>
                      </a:r>
                    </a:p>
                    <a:p>
                      <a:pPr marL="342900" lvl="0" indent="-342900" algn="l">
                        <a:spcBef>
                          <a:spcPts val="1800"/>
                        </a:spcBef>
                        <a:spcAft>
                          <a:spcPts val="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Les pages emploi ou de recrutement des sociétés </a:t>
                      </a:r>
                      <a:r>
                        <a:rPr lang="fr-FR" sz="2000" b="0" dirty="0">
                          <a:solidFill>
                            <a:schemeClr val="bg1"/>
                          </a:solidFill>
                          <a:effectLst/>
                          <a:latin typeface="Arial" panose="020B0604020202020204" pitchFamily="34" charset="0"/>
                          <a:cs typeface="Arial" panose="020B0604020202020204" pitchFamily="34" charset="0"/>
                        </a:rPr>
                        <a:t>sont les vitrines de la société pour les candidats qui cherchent des informations sur l’entreprise. Elles indiquent les postes à pourvoir et fournissent des informations sur les carrières, les expériences, les opportunités…). </a:t>
                      </a:r>
                      <a:endParaRPr lang="fr-FR" sz="200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848236926"/>
                  </a:ext>
                </a:extLst>
              </a:tr>
            </a:tbl>
          </a:graphicData>
        </a:graphic>
      </p:graphicFrame>
    </p:spTree>
    <p:extLst>
      <p:ext uri="{BB962C8B-B14F-4D97-AF65-F5344CB8AC3E}">
        <p14:creationId xmlns:p14="http://schemas.microsoft.com/office/powerpoint/2010/main" val="474695396"/>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147</TotalTime>
  <Words>522</Words>
  <Application>Microsoft Office PowerPoint</Application>
  <PresentationFormat>Grand écran</PresentationFormat>
  <Paragraphs>26</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Calibri</vt:lpstr>
      <vt:lpstr>Century Gothic</vt:lpstr>
      <vt:lpstr>Wingdings</vt:lpstr>
      <vt:lpstr>Wingdings 3</vt:lpstr>
      <vt:lpstr>Ion</vt:lpstr>
      <vt:lpstr>Chap. 6 - Participer au recrutement et à l'intégration  3. Choisir une procédure d'embauche </vt:lpstr>
      <vt:lpstr>3. Choisir une procédure d'embauche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26</cp:revision>
  <dcterms:created xsi:type="dcterms:W3CDTF">2014-01-16T23:14:09Z</dcterms:created>
  <dcterms:modified xsi:type="dcterms:W3CDTF">2024-11-07T14:01:07Z</dcterms:modified>
</cp:coreProperties>
</file>