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4DCE7-1385-418D-9692-B8F1D04769C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5AD872B-26C9-472D-AD69-4460F5360D98}">
      <dgm:prSet phldrT="[Texte]"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effectifs 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anticiper les évolutions quantitatives du personnel : départs à la retraite, besoins de recrutement, etc. </a:t>
          </a:r>
          <a:endParaRPr lang="fr-FR" sz="1800" dirty="0"/>
        </a:p>
      </dgm:t>
    </dgm:pt>
    <dgm:pt modelId="{4238B13E-4E06-4A5A-BA32-0866C1CA02D2}" type="parTrans" cxnId="{B1677DE0-A301-4723-AD9D-001E18450DE3}">
      <dgm:prSet/>
      <dgm:spPr/>
      <dgm:t>
        <a:bodyPr/>
        <a:lstStyle/>
        <a:p>
          <a:endParaRPr lang="fr-FR" sz="1800"/>
        </a:p>
      </dgm:t>
    </dgm:pt>
    <dgm:pt modelId="{D98AE319-BE95-4D22-B44E-64435B14B99E}" type="sibTrans" cxnId="{B1677DE0-A301-4723-AD9D-001E18450DE3}">
      <dgm:prSet/>
      <dgm:spPr/>
      <dgm:t>
        <a:bodyPr/>
        <a:lstStyle/>
        <a:p>
          <a:endParaRPr lang="fr-FR" sz="1800"/>
        </a:p>
      </dgm:t>
    </dgm:pt>
    <dgm:pt modelId="{0F878A9C-56A0-45D2-BEE4-9F9817732AD3}">
      <dgm:prSet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compétences</a:t>
          </a:r>
          <a:r>
            <a:rPr lang="fr-FR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 anticiper les évolutions qualitatives du personnel : mise en place de formations, destinées à préparer les employés aux postes à pourvoir (existants ou à créer). </a:t>
          </a:r>
          <a:endParaRPr lang="fr-FR" sz="18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AE38F0-8D40-446C-B715-15C7F2708846}" type="parTrans" cxnId="{8D219869-0F79-4487-92B8-FD6C29D89E7A}">
      <dgm:prSet/>
      <dgm:spPr/>
      <dgm:t>
        <a:bodyPr/>
        <a:lstStyle/>
        <a:p>
          <a:endParaRPr lang="fr-FR" sz="1800"/>
        </a:p>
      </dgm:t>
    </dgm:pt>
    <dgm:pt modelId="{695EF4EE-4B4D-4C34-845B-10DE72814B67}" type="sibTrans" cxnId="{8D219869-0F79-4487-92B8-FD6C29D89E7A}">
      <dgm:prSet/>
      <dgm:spPr/>
      <dgm:t>
        <a:bodyPr/>
        <a:lstStyle/>
        <a:p>
          <a:endParaRPr lang="fr-FR" sz="1800"/>
        </a:p>
      </dgm:t>
    </dgm:pt>
    <dgm:pt modelId="{FD7F3CEA-61F2-4862-B70D-994746EBF51F}">
      <dgm:prSet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</a:t>
          </a:r>
          <a:r>
            <a:rPr lang="fr-FR" sz="1800" b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emplois</a:t>
          </a:r>
          <a:r>
            <a:rPr lang="fr-FR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 anticiper l’évolution des métiers pour préparer le lancement d’un nouveau service, la diversification des activités ou une nouvelle organisation interne. </a:t>
          </a:r>
          <a:endParaRPr lang="fr-FR" sz="18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510D40-5BDB-4BB3-87B0-79BC01B39E06}" type="parTrans" cxnId="{88442B3E-54C9-4974-927B-AE63C77826F9}">
      <dgm:prSet/>
      <dgm:spPr/>
      <dgm:t>
        <a:bodyPr/>
        <a:lstStyle/>
        <a:p>
          <a:endParaRPr lang="fr-FR" sz="1800"/>
        </a:p>
      </dgm:t>
    </dgm:pt>
    <dgm:pt modelId="{9B7EFDCF-F88D-44E4-92C9-C9D7D3CBBB15}" type="sibTrans" cxnId="{88442B3E-54C9-4974-927B-AE63C77826F9}">
      <dgm:prSet/>
      <dgm:spPr/>
      <dgm:t>
        <a:bodyPr/>
        <a:lstStyle/>
        <a:p>
          <a:endParaRPr lang="fr-FR" sz="1800"/>
        </a:p>
      </dgm:t>
    </dgm:pt>
    <dgm:pt modelId="{09151EE2-6E19-4BF9-BA17-E2E8A0C76EBC}">
      <dgm:prSet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carrières 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proposer des parcours adaptés et des évolutions de carrières. </a:t>
          </a:r>
          <a:endParaRPr lang="fr-FR" sz="18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6A287B-3A16-4742-9B61-154A3ADFC4EC}" type="parTrans" cxnId="{27361FD2-1CF2-4F61-97E3-BF334F530FD9}">
      <dgm:prSet/>
      <dgm:spPr/>
      <dgm:t>
        <a:bodyPr/>
        <a:lstStyle/>
        <a:p>
          <a:endParaRPr lang="fr-FR" sz="1800"/>
        </a:p>
      </dgm:t>
    </dgm:pt>
    <dgm:pt modelId="{2164DDFE-D762-442E-8E39-E6CF47AF949B}" type="sibTrans" cxnId="{27361FD2-1CF2-4F61-97E3-BF334F530FD9}">
      <dgm:prSet/>
      <dgm:spPr/>
      <dgm:t>
        <a:bodyPr/>
        <a:lstStyle/>
        <a:p>
          <a:endParaRPr lang="fr-FR" sz="1800"/>
        </a:p>
      </dgm:t>
    </dgm:pt>
    <dgm:pt modelId="{BBD78474-8F4D-465B-8557-66D5E712F6F3}" type="pres">
      <dgm:prSet presAssocID="{5E94DCE7-1385-418D-9692-B8F1D04769C6}" presName="Name0" presStyleCnt="0">
        <dgm:presLayoutVars>
          <dgm:chMax val="7"/>
          <dgm:chPref val="7"/>
          <dgm:dir/>
        </dgm:presLayoutVars>
      </dgm:prSet>
      <dgm:spPr/>
    </dgm:pt>
    <dgm:pt modelId="{3EAB6A53-6A2B-4E1B-900F-1777F546B9D8}" type="pres">
      <dgm:prSet presAssocID="{5E94DCE7-1385-418D-9692-B8F1D04769C6}" presName="Name1" presStyleCnt="0"/>
      <dgm:spPr/>
    </dgm:pt>
    <dgm:pt modelId="{52A59B40-1409-4971-8DCC-7A82C31F3187}" type="pres">
      <dgm:prSet presAssocID="{5E94DCE7-1385-418D-9692-B8F1D04769C6}" presName="cycle" presStyleCnt="0"/>
      <dgm:spPr/>
    </dgm:pt>
    <dgm:pt modelId="{8E711D65-5DED-4268-8FA7-396398A87617}" type="pres">
      <dgm:prSet presAssocID="{5E94DCE7-1385-418D-9692-B8F1D04769C6}" presName="srcNode" presStyleLbl="node1" presStyleIdx="0" presStyleCnt="4"/>
      <dgm:spPr/>
    </dgm:pt>
    <dgm:pt modelId="{FC469B41-D7FA-496C-84A6-A3625FE4546E}" type="pres">
      <dgm:prSet presAssocID="{5E94DCE7-1385-418D-9692-B8F1D04769C6}" presName="conn" presStyleLbl="parChTrans1D2" presStyleIdx="0" presStyleCnt="1"/>
      <dgm:spPr/>
    </dgm:pt>
    <dgm:pt modelId="{5B1EB2D4-3425-4097-94CE-6C3E7A3763DC}" type="pres">
      <dgm:prSet presAssocID="{5E94DCE7-1385-418D-9692-B8F1D04769C6}" presName="extraNode" presStyleLbl="node1" presStyleIdx="0" presStyleCnt="4"/>
      <dgm:spPr/>
    </dgm:pt>
    <dgm:pt modelId="{C54A1233-FA0F-48F6-9A98-BA9DA916FBBA}" type="pres">
      <dgm:prSet presAssocID="{5E94DCE7-1385-418D-9692-B8F1D04769C6}" presName="dstNode" presStyleLbl="node1" presStyleIdx="0" presStyleCnt="4"/>
      <dgm:spPr/>
    </dgm:pt>
    <dgm:pt modelId="{AD6BFCAE-6529-49FF-8E01-75717EC6899C}" type="pres">
      <dgm:prSet presAssocID="{D5AD872B-26C9-472D-AD69-4460F5360D98}" presName="text_1" presStyleLbl="node1" presStyleIdx="0" presStyleCnt="4">
        <dgm:presLayoutVars>
          <dgm:bulletEnabled val="1"/>
        </dgm:presLayoutVars>
      </dgm:prSet>
      <dgm:spPr/>
    </dgm:pt>
    <dgm:pt modelId="{48AC6DDB-9B95-431C-A451-350246991F3D}" type="pres">
      <dgm:prSet presAssocID="{D5AD872B-26C9-472D-AD69-4460F5360D98}" presName="accent_1" presStyleCnt="0"/>
      <dgm:spPr/>
    </dgm:pt>
    <dgm:pt modelId="{508C2E4F-A0D2-4118-85E8-EA2FF91DD3C2}" type="pres">
      <dgm:prSet presAssocID="{D5AD872B-26C9-472D-AD69-4460F5360D98}" presName="accentRepeatNode" presStyleLbl="solidFgAcc1" presStyleIdx="0" presStyleCnt="4"/>
      <dgm:spPr/>
    </dgm:pt>
    <dgm:pt modelId="{5565B0EB-5A68-46CE-B10D-38A5FE46DB16}" type="pres">
      <dgm:prSet presAssocID="{0F878A9C-56A0-45D2-BEE4-9F9817732AD3}" presName="text_2" presStyleLbl="node1" presStyleIdx="1" presStyleCnt="4" custScaleY="100842">
        <dgm:presLayoutVars>
          <dgm:bulletEnabled val="1"/>
        </dgm:presLayoutVars>
      </dgm:prSet>
      <dgm:spPr/>
    </dgm:pt>
    <dgm:pt modelId="{B1540B28-2AD4-448E-80EF-45A9808477D1}" type="pres">
      <dgm:prSet presAssocID="{0F878A9C-56A0-45D2-BEE4-9F9817732AD3}" presName="accent_2" presStyleCnt="0"/>
      <dgm:spPr/>
    </dgm:pt>
    <dgm:pt modelId="{3E755684-9DC6-4D68-8E2F-D9CA89592CD0}" type="pres">
      <dgm:prSet presAssocID="{0F878A9C-56A0-45D2-BEE4-9F9817732AD3}" presName="accentRepeatNode" presStyleLbl="solidFgAcc1" presStyleIdx="1" presStyleCnt="4"/>
      <dgm:spPr/>
    </dgm:pt>
    <dgm:pt modelId="{A2B3408F-94B4-41D1-B26F-0C2AF342267A}" type="pres">
      <dgm:prSet presAssocID="{FD7F3CEA-61F2-4862-B70D-994746EBF51F}" presName="text_3" presStyleLbl="node1" presStyleIdx="2" presStyleCnt="4">
        <dgm:presLayoutVars>
          <dgm:bulletEnabled val="1"/>
        </dgm:presLayoutVars>
      </dgm:prSet>
      <dgm:spPr/>
    </dgm:pt>
    <dgm:pt modelId="{6FB71695-E349-49CF-8850-4FD20E3DCBFD}" type="pres">
      <dgm:prSet presAssocID="{FD7F3CEA-61F2-4862-B70D-994746EBF51F}" presName="accent_3" presStyleCnt="0"/>
      <dgm:spPr/>
    </dgm:pt>
    <dgm:pt modelId="{6F1572A8-34B6-4767-997B-3CED6DA7E7AB}" type="pres">
      <dgm:prSet presAssocID="{FD7F3CEA-61F2-4862-B70D-994746EBF51F}" presName="accentRepeatNode" presStyleLbl="solidFgAcc1" presStyleIdx="2" presStyleCnt="4"/>
      <dgm:spPr/>
    </dgm:pt>
    <dgm:pt modelId="{3F5F75D3-173C-4B75-8A57-8A6DE43D81FA}" type="pres">
      <dgm:prSet presAssocID="{09151EE2-6E19-4BF9-BA17-E2E8A0C76EBC}" presName="text_4" presStyleLbl="node1" presStyleIdx="3" presStyleCnt="4" custScaleY="76546">
        <dgm:presLayoutVars>
          <dgm:bulletEnabled val="1"/>
        </dgm:presLayoutVars>
      </dgm:prSet>
      <dgm:spPr/>
    </dgm:pt>
    <dgm:pt modelId="{8E82CE32-CC81-4508-A680-68F26D6FAEE3}" type="pres">
      <dgm:prSet presAssocID="{09151EE2-6E19-4BF9-BA17-E2E8A0C76EBC}" presName="accent_4" presStyleCnt="0"/>
      <dgm:spPr/>
    </dgm:pt>
    <dgm:pt modelId="{594E51DC-5AC6-4CF3-BB61-A2E308B36305}" type="pres">
      <dgm:prSet presAssocID="{09151EE2-6E19-4BF9-BA17-E2E8A0C76EBC}" presName="accentRepeatNode" presStyleLbl="solidFgAcc1" presStyleIdx="3" presStyleCnt="4"/>
      <dgm:spPr/>
    </dgm:pt>
  </dgm:ptLst>
  <dgm:cxnLst>
    <dgm:cxn modelId="{C608980C-EAC7-4B2F-A078-5AC167BF1959}" type="presOf" srcId="{0F878A9C-56A0-45D2-BEE4-9F9817732AD3}" destId="{5565B0EB-5A68-46CE-B10D-38A5FE46DB16}" srcOrd="0" destOrd="0" presId="urn:microsoft.com/office/officeart/2008/layout/VerticalCurvedList"/>
    <dgm:cxn modelId="{5B9E4737-886A-4C11-B144-B175FEA5171F}" type="presOf" srcId="{FD7F3CEA-61F2-4862-B70D-994746EBF51F}" destId="{A2B3408F-94B4-41D1-B26F-0C2AF342267A}" srcOrd="0" destOrd="0" presId="urn:microsoft.com/office/officeart/2008/layout/VerticalCurvedList"/>
    <dgm:cxn modelId="{88442B3E-54C9-4974-927B-AE63C77826F9}" srcId="{5E94DCE7-1385-418D-9692-B8F1D04769C6}" destId="{FD7F3CEA-61F2-4862-B70D-994746EBF51F}" srcOrd="2" destOrd="0" parTransId="{21510D40-5BDB-4BB3-87B0-79BC01B39E06}" sibTransId="{9B7EFDCF-F88D-44E4-92C9-C9D7D3CBBB15}"/>
    <dgm:cxn modelId="{8D219869-0F79-4487-92B8-FD6C29D89E7A}" srcId="{5E94DCE7-1385-418D-9692-B8F1D04769C6}" destId="{0F878A9C-56A0-45D2-BEE4-9F9817732AD3}" srcOrd="1" destOrd="0" parTransId="{D1AE38F0-8D40-446C-B715-15C7F2708846}" sibTransId="{695EF4EE-4B4D-4C34-845B-10DE72814B67}"/>
    <dgm:cxn modelId="{473CC66B-AD43-46DC-8D8E-1AB0E1639099}" type="presOf" srcId="{09151EE2-6E19-4BF9-BA17-E2E8A0C76EBC}" destId="{3F5F75D3-173C-4B75-8A57-8A6DE43D81FA}" srcOrd="0" destOrd="0" presId="urn:microsoft.com/office/officeart/2008/layout/VerticalCurvedList"/>
    <dgm:cxn modelId="{27361FD2-1CF2-4F61-97E3-BF334F530FD9}" srcId="{5E94DCE7-1385-418D-9692-B8F1D04769C6}" destId="{09151EE2-6E19-4BF9-BA17-E2E8A0C76EBC}" srcOrd="3" destOrd="0" parTransId="{926A287B-3A16-4742-9B61-154A3ADFC4EC}" sibTransId="{2164DDFE-D762-442E-8E39-E6CF47AF949B}"/>
    <dgm:cxn modelId="{B1677DE0-A301-4723-AD9D-001E18450DE3}" srcId="{5E94DCE7-1385-418D-9692-B8F1D04769C6}" destId="{D5AD872B-26C9-472D-AD69-4460F5360D98}" srcOrd="0" destOrd="0" parTransId="{4238B13E-4E06-4A5A-BA32-0866C1CA02D2}" sibTransId="{D98AE319-BE95-4D22-B44E-64435B14B99E}"/>
    <dgm:cxn modelId="{D90013E4-183B-4692-8D47-99049E50F629}" type="presOf" srcId="{D5AD872B-26C9-472D-AD69-4460F5360D98}" destId="{AD6BFCAE-6529-49FF-8E01-75717EC6899C}" srcOrd="0" destOrd="0" presId="urn:microsoft.com/office/officeart/2008/layout/VerticalCurvedList"/>
    <dgm:cxn modelId="{79A740E7-F4A5-481C-B605-F83C36BD44CF}" type="presOf" srcId="{5E94DCE7-1385-418D-9692-B8F1D04769C6}" destId="{BBD78474-8F4D-465B-8557-66D5E712F6F3}" srcOrd="0" destOrd="0" presId="urn:microsoft.com/office/officeart/2008/layout/VerticalCurvedList"/>
    <dgm:cxn modelId="{891D99F9-F736-48B8-9097-999EF72E279A}" type="presOf" srcId="{D98AE319-BE95-4D22-B44E-64435B14B99E}" destId="{FC469B41-D7FA-496C-84A6-A3625FE4546E}" srcOrd="0" destOrd="0" presId="urn:microsoft.com/office/officeart/2008/layout/VerticalCurvedList"/>
    <dgm:cxn modelId="{3D8046A8-5BE0-4320-8CD5-4FDAFB38070E}" type="presParOf" srcId="{BBD78474-8F4D-465B-8557-66D5E712F6F3}" destId="{3EAB6A53-6A2B-4E1B-900F-1777F546B9D8}" srcOrd="0" destOrd="0" presId="urn:microsoft.com/office/officeart/2008/layout/VerticalCurvedList"/>
    <dgm:cxn modelId="{57695C0B-DE34-4C16-9029-1B7522EE34E5}" type="presParOf" srcId="{3EAB6A53-6A2B-4E1B-900F-1777F546B9D8}" destId="{52A59B40-1409-4971-8DCC-7A82C31F3187}" srcOrd="0" destOrd="0" presId="urn:microsoft.com/office/officeart/2008/layout/VerticalCurvedList"/>
    <dgm:cxn modelId="{BE79E985-DA16-4BFE-A077-F2CFC9561D5F}" type="presParOf" srcId="{52A59B40-1409-4971-8DCC-7A82C31F3187}" destId="{8E711D65-5DED-4268-8FA7-396398A87617}" srcOrd="0" destOrd="0" presId="urn:microsoft.com/office/officeart/2008/layout/VerticalCurvedList"/>
    <dgm:cxn modelId="{F527C282-E0FA-47CB-96D7-6DAB676B25B9}" type="presParOf" srcId="{52A59B40-1409-4971-8DCC-7A82C31F3187}" destId="{FC469B41-D7FA-496C-84A6-A3625FE4546E}" srcOrd="1" destOrd="0" presId="urn:microsoft.com/office/officeart/2008/layout/VerticalCurvedList"/>
    <dgm:cxn modelId="{DB3BF5DF-0BCD-4ED0-A39D-AA59ACD630BE}" type="presParOf" srcId="{52A59B40-1409-4971-8DCC-7A82C31F3187}" destId="{5B1EB2D4-3425-4097-94CE-6C3E7A3763DC}" srcOrd="2" destOrd="0" presId="urn:microsoft.com/office/officeart/2008/layout/VerticalCurvedList"/>
    <dgm:cxn modelId="{8B78287A-66C6-45B7-AE83-591F06BD944D}" type="presParOf" srcId="{52A59B40-1409-4971-8DCC-7A82C31F3187}" destId="{C54A1233-FA0F-48F6-9A98-BA9DA916FBBA}" srcOrd="3" destOrd="0" presId="urn:microsoft.com/office/officeart/2008/layout/VerticalCurvedList"/>
    <dgm:cxn modelId="{5650651F-0169-4F97-8904-74BAC4944CF1}" type="presParOf" srcId="{3EAB6A53-6A2B-4E1B-900F-1777F546B9D8}" destId="{AD6BFCAE-6529-49FF-8E01-75717EC6899C}" srcOrd="1" destOrd="0" presId="urn:microsoft.com/office/officeart/2008/layout/VerticalCurvedList"/>
    <dgm:cxn modelId="{45402EBB-B104-4BA8-B787-884761A2D14B}" type="presParOf" srcId="{3EAB6A53-6A2B-4E1B-900F-1777F546B9D8}" destId="{48AC6DDB-9B95-431C-A451-350246991F3D}" srcOrd="2" destOrd="0" presId="urn:microsoft.com/office/officeart/2008/layout/VerticalCurvedList"/>
    <dgm:cxn modelId="{EED7835B-DD8F-44C1-B574-66C101F6B77B}" type="presParOf" srcId="{48AC6DDB-9B95-431C-A451-350246991F3D}" destId="{508C2E4F-A0D2-4118-85E8-EA2FF91DD3C2}" srcOrd="0" destOrd="0" presId="urn:microsoft.com/office/officeart/2008/layout/VerticalCurvedList"/>
    <dgm:cxn modelId="{AC73BB34-4BDF-4229-A4B9-3AD15413B419}" type="presParOf" srcId="{3EAB6A53-6A2B-4E1B-900F-1777F546B9D8}" destId="{5565B0EB-5A68-46CE-B10D-38A5FE46DB16}" srcOrd="3" destOrd="0" presId="urn:microsoft.com/office/officeart/2008/layout/VerticalCurvedList"/>
    <dgm:cxn modelId="{DB4E83C4-B5E1-4667-820E-33CE7AA6D009}" type="presParOf" srcId="{3EAB6A53-6A2B-4E1B-900F-1777F546B9D8}" destId="{B1540B28-2AD4-448E-80EF-45A9808477D1}" srcOrd="4" destOrd="0" presId="urn:microsoft.com/office/officeart/2008/layout/VerticalCurvedList"/>
    <dgm:cxn modelId="{7F1353C4-8378-441E-B9B8-86F83E96181C}" type="presParOf" srcId="{B1540B28-2AD4-448E-80EF-45A9808477D1}" destId="{3E755684-9DC6-4D68-8E2F-D9CA89592CD0}" srcOrd="0" destOrd="0" presId="urn:microsoft.com/office/officeart/2008/layout/VerticalCurvedList"/>
    <dgm:cxn modelId="{D1639E42-0B20-4760-BB63-4A9E8E167B8D}" type="presParOf" srcId="{3EAB6A53-6A2B-4E1B-900F-1777F546B9D8}" destId="{A2B3408F-94B4-41D1-B26F-0C2AF342267A}" srcOrd="5" destOrd="0" presId="urn:microsoft.com/office/officeart/2008/layout/VerticalCurvedList"/>
    <dgm:cxn modelId="{7D4C9786-6E40-4ACC-B41D-0C80D0B9449A}" type="presParOf" srcId="{3EAB6A53-6A2B-4E1B-900F-1777F546B9D8}" destId="{6FB71695-E349-49CF-8850-4FD20E3DCBFD}" srcOrd="6" destOrd="0" presId="urn:microsoft.com/office/officeart/2008/layout/VerticalCurvedList"/>
    <dgm:cxn modelId="{E3DBC561-772D-4E88-80DD-7D245DBC815B}" type="presParOf" srcId="{6FB71695-E349-49CF-8850-4FD20E3DCBFD}" destId="{6F1572A8-34B6-4767-997B-3CED6DA7E7AB}" srcOrd="0" destOrd="0" presId="urn:microsoft.com/office/officeart/2008/layout/VerticalCurvedList"/>
    <dgm:cxn modelId="{A78A0208-EFA7-49A0-BAB9-F98B296E396A}" type="presParOf" srcId="{3EAB6A53-6A2B-4E1B-900F-1777F546B9D8}" destId="{3F5F75D3-173C-4B75-8A57-8A6DE43D81FA}" srcOrd="7" destOrd="0" presId="urn:microsoft.com/office/officeart/2008/layout/VerticalCurvedList"/>
    <dgm:cxn modelId="{DB8667E7-A455-4713-B888-009536524C70}" type="presParOf" srcId="{3EAB6A53-6A2B-4E1B-900F-1777F546B9D8}" destId="{8E82CE32-CC81-4508-A680-68F26D6FAEE3}" srcOrd="8" destOrd="0" presId="urn:microsoft.com/office/officeart/2008/layout/VerticalCurvedList"/>
    <dgm:cxn modelId="{AF6AC792-C9D1-42E8-A2A5-576338C058C8}" type="presParOf" srcId="{8E82CE32-CC81-4508-A680-68F26D6FAEE3}" destId="{594E51DC-5AC6-4CF3-BB61-A2E308B363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69B41-D7FA-496C-84A6-A3625FE4546E}">
      <dsp:nvSpPr>
        <dsp:cNvPr id="0" name=""/>
        <dsp:cNvSpPr/>
      </dsp:nvSpPr>
      <dsp:spPr>
        <a:xfrm>
          <a:off x="-4306964" y="-660719"/>
          <a:ext cx="5131440" cy="5131440"/>
        </a:xfrm>
        <a:prstGeom prst="blockArc">
          <a:avLst>
            <a:gd name="adj1" fmla="val 18900000"/>
            <a:gd name="adj2" fmla="val 2700000"/>
            <a:gd name="adj3" fmla="val 42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BFCAE-6529-49FF-8E01-75717EC6899C}">
      <dsp:nvSpPr>
        <dsp:cNvPr id="0" name=""/>
        <dsp:cNvSpPr/>
      </dsp:nvSpPr>
      <dsp:spPr>
        <a:xfrm>
          <a:off x="431933" y="292912"/>
          <a:ext cx="10591291" cy="586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2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effectifs 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anticiper les évolutions quantitatives du personnel : départs à la retraite, besoins de recrutement, etc. </a:t>
          </a:r>
          <a:endParaRPr lang="fr-FR" sz="1800" kern="1200" dirty="0"/>
        </a:p>
      </dsp:txBody>
      <dsp:txXfrm>
        <a:off x="431933" y="292912"/>
        <a:ext cx="10591291" cy="586130"/>
      </dsp:txXfrm>
    </dsp:sp>
    <dsp:sp modelId="{508C2E4F-A0D2-4118-85E8-EA2FF91DD3C2}">
      <dsp:nvSpPr>
        <dsp:cNvPr id="0" name=""/>
        <dsp:cNvSpPr/>
      </dsp:nvSpPr>
      <dsp:spPr>
        <a:xfrm>
          <a:off x="65601" y="219646"/>
          <a:ext cx="732663" cy="7326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65B0EB-5A68-46CE-B10D-38A5FE46DB16}">
      <dsp:nvSpPr>
        <dsp:cNvPr id="0" name=""/>
        <dsp:cNvSpPr/>
      </dsp:nvSpPr>
      <dsp:spPr>
        <a:xfrm>
          <a:off x="767975" y="1169793"/>
          <a:ext cx="10255249" cy="591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2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compétences</a:t>
          </a:r>
          <a:r>
            <a:rPr lang="fr-FR" sz="1800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 anticiper les évolutions qualitatives du personnel : mise en place de formations, destinées à préparer les employés aux postes à pourvoir (existants ou à créer). </a:t>
          </a:r>
          <a:endParaRPr lang="fr-FR" sz="18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7975" y="1169793"/>
        <a:ext cx="10255249" cy="591065"/>
      </dsp:txXfrm>
    </dsp:sp>
    <dsp:sp modelId="{3E755684-9DC6-4D68-8E2F-D9CA89592CD0}">
      <dsp:nvSpPr>
        <dsp:cNvPr id="0" name=""/>
        <dsp:cNvSpPr/>
      </dsp:nvSpPr>
      <dsp:spPr>
        <a:xfrm>
          <a:off x="401643" y="1098994"/>
          <a:ext cx="732663" cy="7326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3408F-94B4-41D1-B26F-0C2AF342267A}">
      <dsp:nvSpPr>
        <dsp:cNvPr id="0" name=""/>
        <dsp:cNvSpPr/>
      </dsp:nvSpPr>
      <dsp:spPr>
        <a:xfrm>
          <a:off x="767975" y="2051608"/>
          <a:ext cx="10255249" cy="586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2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</a:t>
          </a:r>
          <a:r>
            <a:rPr lang="fr-FR" sz="1800" b="0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8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emplois</a:t>
          </a:r>
          <a:r>
            <a:rPr lang="fr-FR" sz="1800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 anticiper l’évolution des métiers pour préparer le lancement d’un nouveau service, la diversification des activités ou une nouvelle organisation interne. </a:t>
          </a:r>
          <a:endParaRPr lang="fr-FR" sz="18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7975" y="2051608"/>
        <a:ext cx="10255249" cy="586130"/>
      </dsp:txXfrm>
    </dsp:sp>
    <dsp:sp modelId="{6F1572A8-34B6-4767-997B-3CED6DA7E7AB}">
      <dsp:nvSpPr>
        <dsp:cNvPr id="0" name=""/>
        <dsp:cNvSpPr/>
      </dsp:nvSpPr>
      <dsp:spPr>
        <a:xfrm>
          <a:off x="401643" y="1978342"/>
          <a:ext cx="732663" cy="7326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F75D3-173C-4B75-8A57-8A6DE43D81FA}">
      <dsp:nvSpPr>
        <dsp:cNvPr id="0" name=""/>
        <dsp:cNvSpPr/>
      </dsp:nvSpPr>
      <dsp:spPr>
        <a:xfrm>
          <a:off x="431933" y="2999692"/>
          <a:ext cx="10591291" cy="448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2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des carrières 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: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proposer des parcours adaptés et des évolutions de carrières. </a:t>
          </a:r>
          <a:endParaRPr lang="fr-FR" sz="18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933" y="2999692"/>
        <a:ext cx="10591291" cy="448659"/>
      </dsp:txXfrm>
    </dsp:sp>
    <dsp:sp modelId="{594E51DC-5AC6-4CF3-BB61-A2E308B36305}">
      <dsp:nvSpPr>
        <dsp:cNvPr id="0" name=""/>
        <dsp:cNvSpPr/>
      </dsp:nvSpPr>
      <dsp:spPr>
        <a:xfrm>
          <a:off x="65601" y="2857690"/>
          <a:ext cx="732663" cy="7326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34841"/>
            <a:ext cx="10270067" cy="6223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6. Participer au recrutement et à l’intégration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6.1. Identifier le besoin de recrutement</a:t>
            </a: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6088" y="1281830"/>
            <a:ext cx="784402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Un mauvais recrutement peut avoir des conséquences préjudiciables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une équipe de travail 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ses performances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Sa réussite repose sur une démarche rigoureuse ne se limitant pas aux seules procédures de sélection. </a:t>
            </a:r>
          </a:p>
        </p:txBody>
      </p:sp>
      <p:pic>
        <p:nvPicPr>
          <p:cNvPr id="1026" name="Picture 2" descr="Comment prévenir les conflits en milieu de travail? | Revue Gestion HEC  Montréal">
            <a:extLst>
              <a:ext uri="{FF2B5EF4-FFF2-40B4-BE49-F238E27FC236}">
                <a16:creationId xmlns:a16="http://schemas.microsoft.com/office/drawing/2014/main" id="{B2E44E28-26D1-5AA7-3174-CB0773CEE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44" y="2126541"/>
            <a:ext cx="3550214" cy="213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6246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70067" cy="6223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6. Participer au recrutement et à l’intégration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BC0D1A6-E233-41FC-9464-AED919DCA945}"/>
              </a:ext>
            </a:extLst>
          </p:cNvPr>
          <p:cNvSpPr txBox="1"/>
          <p:nvPr/>
        </p:nvSpPr>
        <p:spPr>
          <a:xfrm>
            <a:off x="514138" y="999016"/>
            <a:ext cx="1116372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être performante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l’entreprise doit disposer d’un personnel suffisant et compétent. 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fr-FR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mission des ressources humaines et de préparer et d’accompagner les évolutions résultant des choix stratégiques de développement de la société, par une politique de gestion des emplois et des compétences. 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cela elle est une composante importante de la stratégie de l’entreprise. </a:t>
            </a:r>
            <a:endParaRPr lang="fr-FR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Un élément indispensable de la performance en entreprise : la bonne ambiance  au travail">
            <a:extLst>
              <a:ext uri="{FF2B5EF4-FFF2-40B4-BE49-F238E27FC236}">
                <a16:creationId xmlns:a16="http://schemas.microsoft.com/office/drawing/2014/main" id="{AEE55B5F-11C7-3FEC-1206-FF46BA4F6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960" y="4633592"/>
            <a:ext cx="3889455" cy="194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4432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70067" cy="6223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6. Participer au recrutement et à l’intégration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D2C20C-6547-4911-BD72-17F22251D7FD}"/>
              </a:ext>
            </a:extLst>
          </p:cNvPr>
          <p:cNvSpPr txBox="1"/>
          <p:nvPr/>
        </p:nvSpPr>
        <p:spPr>
          <a:xfrm>
            <a:off x="270933" y="1306925"/>
            <a:ext cx="11315700" cy="1438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fr-FR" sz="20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 Prévisionnelle des Emplois et des Compétences</a:t>
            </a:r>
            <a:r>
              <a:rPr lang="fr-FR" sz="20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20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(GPEC)</a:t>
            </a:r>
            <a:r>
              <a:rPr lang="fr-FR" sz="20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intègre l’ensemble des politiques et pratiques destinées à identifier et à adapter les besoins (emplois) et les ressources disponibles (compétences) à court, moyen et long terme. </a:t>
            </a: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GPEC concerne la gestion prévisionnelle 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55E473DC-38CD-460E-98A0-BB00E3C8DA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48272"/>
              </p:ext>
            </p:extLst>
          </p:nvPr>
        </p:nvGraphicFramePr>
        <p:xfrm>
          <a:off x="478368" y="2745780"/>
          <a:ext cx="11074399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0708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</TotalTime>
  <Words>270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Chap. 6. Participer au recrutement et à l’intégration 6.1. Identifier le besoin de recrutement</vt:lpstr>
      <vt:lpstr>Chap. 6. Participer au recrutement et à l’intégration</vt:lpstr>
      <vt:lpstr>Chap. 6. Participer au recrutement et à l’intégration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28</cp:revision>
  <dcterms:created xsi:type="dcterms:W3CDTF">2014-01-16T23:14:09Z</dcterms:created>
  <dcterms:modified xsi:type="dcterms:W3CDTF">2024-11-07T00:08:30Z</dcterms:modified>
</cp:coreProperties>
</file>