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70" r:id="rId5"/>
    <p:sldId id="271" r:id="rId6"/>
    <p:sldId id="263" r:id="rId7"/>
    <p:sldId id="260" r:id="rId8"/>
    <p:sldId id="264" r:id="rId9"/>
    <p:sldId id="261" r:id="rId10"/>
    <p:sldId id="268" r:id="rId11"/>
    <p:sldId id="262" r:id="rId12"/>
    <p:sldId id="265" r:id="rId13"/>
    <p:sldId id="269" r:id="rId14"/>
    <p:sldId id="266" r:id="rId1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8448ACF-4709-403D-A600-B59F15817697}" type="doc">
      <dgm:prSet loTypeId="urn:microsoft.com/office/officeart/2005/8/layout/process3" loCatId="process" qsTypeId="urn:microsoft.com/office/officeart/2005/8/quickstyle/simple1" qsCatId="simple" csTypeId="urn:microsoft.com/office/officeart/2005/8/colors/colorful1" csCatId="colorful" phldr="1"/>
      <dgm:spPr/>
      <dgm:t>
        <a:bodyPr/>
        <a:lstStyle/>
        <a:p>
          <a:endParaRPr lang="fr-FR"/>
        </a:p>
      </dgm:t>
    </dgm:pt>
    <dgm:pt modelId="{82E806B2-8839-4092-A946-47F141FD6EDE}">
      <dgm:prSet phldrT="[Texte]" custT="1"/>
      <dgm:spPr/>
      <dgm:t>
        <a:bodyPr/>
        <a:lstStyle/>
        <a:p>
          <a:r>
            <a:rPr lang="fr-FR" sz="1400" b="1">
              <a:latin typeface="Arial Narrow" panose="020B0606020202030204" pitchFamily="34" charset="0"/>
            </a:rPr>
            <a:t>J-90</a:t>
          </a:r>
        </a:p>
      </dgm:t>
    </dgm:pt>
    <dgm:pt modelId="{950BA09D-C55F-46FB-B768-29DC340D3490}" type="parTrans" cxnId="{BC42A685-3B01-4C6C-9D26-B910CF69525F}">
      <dgm:prSet/>
      <dgm:spPr/>
      <dgm:t>
        <a:bodyPr/>
        <a:lstStyle/>
        <a:p>
          <a:endParaRPr lang="fr-FR" sz="1400" b="1">
            <a:latin typeface="Arial Narrow" panose="020B0606020202030204" pitchFamily="34" charset="0"/>
          </a:endParaRPr>
        </a:p>
      </dgm:t>
    </dgm:pt>
    <dgm:pt modelId="{EFA4EA1C-1084-4A9B-9010-FD34B93419CA}" type="sibTrans" cxnId="{BC42A685-3B01-4C6C-9D26-B910CF69525F}">
      <dgm:prSet custT="1"/>
      <dgm:spPr/>
      <dgm:t>
        <a:bodyPr/>
        <a:lstStyle/>
        <a:p>
          <a:endParaRPr lang="fr-FR" sz="1400" b="1">
            <a:latin typeface="Arial Narrow" panose="020B0606020202030204" pitchFamily="34" charset="0"/>
          </a:endParaRPr>
        </a:p>
      </dgm:t>
    </dgm:pt>
    <dgm:pt modelId="{E86CB853-C015-46C5-87CF-DFCCF416B7AF}">
      <dgm:prSet phldrT="[Texte]" custT="1"/>
      <dgm:spPr/>
      <dgm:t>
        <a:bodyPr/>
        <a:lstStyle/>
        <a:p>
          <a:r>
            <a:rPr lang="fr-FR" sz="1400" b="1">
              <a:latin typeface="Arial Narrow" panose="020B0606020202030204" pitchFamily="34" charset="0"/>
            </a:rPr>
            <a:t>informer les salariés</a:t>
          </a:r>
        </a:p>
      </dgm:t>
    </dgm:pt>
    <dgm:pt modelId="{7E83F830-3B14-4EF2-A525-1C32FDFE7D66}" type="parTrans" cxnId="{0755DBB3-08CD-4141-A3E7-7E01762FE45F}">
      <dgm:prSet/>
      <dgm:spPr/>
      <dgm:t>
        <a:bodyPr/>
        <a:lstStyle/>
        <a:p>
          <a:endParaRPr lang="fr-FR" sz="1400" b="1">
            <a:latin typeface="Arial Narrow" panose="020B0606020202030204" pitchFamily="34" charset="0"/>
          </a:endParaRPr>
        </a:p>
      </dgm:t>
    </dgm:pt>
    <dgm:pt modelId="{5C1CA241-F2B5-452C-B2B8-28480E5BB47A}" type="sibTrans" cxnId="{0755DBB3-08CD-4141-A3E7-7E01762FE45F}">
      <dgm:prSet/>
      <dgm:spPr/>
      <dgm:t>
        <a:bodyPr/>
        <a:lstStyle/>
        <a:p>
          <a:endParaRPr lang="fr-FR" sz="1400" b="1">
            <a:latin typeface="Arial Narrow" panose="020B0606020202030204" pitchFamily="34" charset="0"/>
          </a:endParaRPr>
        </a:p>
      </dgm:t>
    </dgm:pt>
    <dgm:pt modelId="{21997A72-FE1E-46F4-9D14-E507F5E3105C}">
      <dgm:prSet phldrT="[Texte]" custT="1"/>
      <dgm:spPr/>
      <dgm:t>
        <a:bodyPr/>
        <a:lstStyle/>
        <a:p>
          <a:r>
            <a:rPr lang="fr-FR" sz="1400" b="1">
              <a:latin typeface="Arial Narrow" panose="020B0606020202030204" pitchFamily="34" charset="0"/>
            </a:rPr>
            <a:t>J-75</a:t>
          </a:r>
        </a:p>
      </dgm:t>
    </dgm:pt>
    <dgm:pt modelId="{1710A90B-14A5-4135-A80E-13E3FE6898BE}" type="parTrans" cxnId="{25649DE8-8632-4340-8760-2F1ECDCACA99}">
      <dgm:prSet/>
      <dgm:spPr/>
      <dgm:t>
        <a:bodyPr/>
        <a:lstStyle/>
        <a:p>
          <a:endParaRPr lang="fr-FR" sz="1400" b="1">
            <a:latin typeface="Arial Narrow" panose="020B0606020202030204" pitchFamily="34" charset="0"/>
          </a:endParaRPr>
        </a:p>
      </dgm:t>
    </dgm:pt>
    <dgm:pt modelId="{16133FB4-79F3-40C8-8167-DBA86069923B}" type="sibTrans" cxnId="{25649DE8-8632-4340-8760-2F1ECDCACA99}">
      <dgm:prSet custT="1"/>
      <dgm:spPr/>
      <dgm:t>
        <a:bodyPr/>
        <a:lstStyle/>
        <a:p>
          <a:endParaRPr lang="fr-FR" sz="1400" b="1">
            <a:latin typeface="Arial Narrow" panose="020B0606020202030204" pitchFamily="34" charset="0"/>
          </a:endParaRPr>
        </a:p>
      </dgm:t>
    </dgm:pt>
    <dgm:pt modelId="{3BF6A09A-6798-451A-8FB6-838294F96A8B}">
      <dgm:prSet phldrT="[Texte]" custT="1"/>
      <dgm:spPr/>
      <dgm:t>
        <a:bodyPr/>
        <a:lstStyle/>
        <a:p>
          <a:r>
            <a:rPr lang="fr-FR" sz="1400" b="1">
              <a:latin typeface="Arial Narrow" panose="020B0606020202030204" pitchFamily="34" charset="0"/>
            </a:rPr>
            <a:t>Négocier le protocole préelectoral avec les syndicats</a:t>
          </a:r>
        </a:p>
      </dgm:t>
    </dgm:pt>
    <dgm:pt modelId="{6DDD55FF-6CF8-46A6-A621-631503728F20}" type="parTrans" cxnId="{C941AB9A-B624-4AA0-83A6-BAFD9F98446C}">
      <dgm:prSet/>
      <dgm:spPr/>
      <dgm:t>
        <a:bodyPr/>
        <a:lstStyle/>
        <a:p>
          <a:endParaRPr lang="fr-FR" sz="1400" b="1">
            <a:latin typeface="Arial Narrow" panose="020B0606020202030204" pitchFamily="34" charset="0"/>
          </a:endParaRPr>
        </a:p>
      </dgm:t>
    </dgm:pt>
    <dgm:pt modelId="{B2B39207-9EDF-4E50-808E-7B893963C116}" type="sibTrans" cxnId="{C941AB9A-B624-4AA0-83A6-BAFD9F98446C}">
      <dgm:prSet/>
      <dgm:spPr/>
      <dgm:t>
        <a:bodyPr/>
        <a:lstStyle/>
        <a:p>
          <a:endParaRPr lang="fr-FR" sz="1400" b="1">
            <a:latin typeface="Arial Narrow" panose="020B0606020202030204" pitchFamily="34" charset="0"/>
          </a:endParaRPr>
        </a:p>
      </dgm:t>
    </dgm:pt>
    <dgm:pt modelId="{8DC1D36B-A6A9-47C6-A6FC-B801578024E0}">
      <dgm:prSet phldrT="[Texte]" custT="1"/>
      <dgm:spPr/>
      <dgm:t>
        <a:bodyPr/>
        <a:lstStyle/>
        <a:p>
          <a:r>
            <a:rPr lang="fr-FR" sz="1400" b="1">
              <a:latin typeface="Arial Narrow" panose="020B0606020202030204" pitchFamily="34" charset="0"/>
            </a:rPr>
            <a:t>J 1</a:t>
          </a:r>
          <a:r>
            <a:rPr lang="fr-FR" sz="1400" b="1" baseline="30000">
              <a:latin typeface="Arial Narrow" panose="020B0606020202030204" pitchFamily="34" charset="0"/>
            </a:rPr>
            <a:t>er</a:t>
          </a:r>
          <a:r>
            <a:rPr lang="fr-FR" sz="1400" b="1">
              <a:latin typeface="Arial Narrow" panose="020B0606020202030204" pitchFamily="34" charset="0"/>
            </a:rPr>
            <a:t> tour</a:t>
          </a:r>
        </a:p>
      </dgm:t>
    </dgm:pt>
    <dgm:pt modelId="{24D74B70-E515-4992-B41F-35DDD01BA2B7}" type="parTrans" cxnId="{B79926A5-26AA-4B54-8345-AEAEE8F7F503}">
      <dgm:prSet/>
      <dgm:spPr/>
      <dgm:t>
        <a:bodyPr/>
        <a:lstStyle/>
        <a:p>
          <a:endParaRPr lang="fr-FR" sz="1400" b="1">
            <a:latin typeface="Arial Narrow" panose="020B0606020202030204" pitchFamily="34" charset="0"/>
          </a:endParaRPr>
        </a:p>
      </dgm:t>
    </dgm:pt>
    <dgm:pt modelId="{7CB3A816-F633-40A0-9E3B-CA2AA1F138AB}" type="sibTrans" cxnId="{B79926A5-26AA-4B54-8345-AEAEE8F7F503}">
      <dgm:prSet custT="1"/>
      <dgm:spPr/>
      <dgm:t>
        <a:bodyPr/>
        <a:lstStyle/>
        <a:p>
          <a:endParaRPr lang="fr-FR" sz="1400" b="1">
            <a:latin typeface="Arial Narrow" panose="020B0606020202030204" pitchFamily="34" charset="0"/>
          </a:endParaRPr>
        </a:p>
      </dgm:t>
    </dgm:pt>
    <dgm:pt modelId="{AB05ACE3-B3F6-41C3-BEB1-6882D4EE5209}">
      <dgm:prSet phldrT="[Texte]" custT="1"/>
      <dgm:spPr/>
      <dgm:t>
        <a:bodyPr/>
        <a:lstStyle/>
        <a:p>
          <a:r>
            <a:rPr lang="fr-FR" sz="1400" b="1">
              <a:latin typeface="Arial Narrow" panose="020B0606020202030204" pitchFamily="34" charset="0"/>
            </a:rPr>
            <a:t>1er tour avec monopole syndical</a:t>
          </a:r>
        </a:p>
      </dgm:t>
    </dgm:pt>
    <dgm:pt modelId="{33B49E9F-C912-4EC2-B01E-AF39B193A044}" type="parTrans" cxnId="{7BD50D35-0196-4728-8DB9-325B6419F748}">
      <dgm:prSet/>
      <dgm:spPr/>
      <dgm:t>
        <a:bodyPr/>
        <a:lstStyle/>
        <a:p>
          <a:endParaRPr lang="fr-FR" sz="1400" b="1">
            <a:latin typeface="Arial Narrow" panose="020B0606020202030204" pitchFamily="34" charset="0"/>
          </a:endParaRPr>
        </a:p>
      </dgm:t>
    </dgm:pt>
    <dgm:pt modelId="{79A7BD44-A78F-469F-9431-045C4BD15335}" type="sibTrans" cxnId="{7BD50D35-0196-4728-8DB9-325B6419F748}">
      <dgm:prSet/>
      <dgm:spPr/>
      <dgm:t>
        <a:bodyPr/>
        <a:lstStyle/>
        <a:p>
          <a:endParaRPr lang="fr-FR" sz="1400" b="1">
            <a:latin typeface="Arial Narrow" panose="020B0606020202030204" pitchFamily="34" charset="0"/>
          </a:endParaRPr>
        </a:p>
      </dgm:t>
    </dgm:pt>
    <dgm:pt modelId="{845D56ED-6BD9-4B9E-A26B-210369D76A20}">
      <dgm:prSet phldrT="[Texte]" custT="1"/>
      <dgm:spPr/>
      <dgm:t>
        <a:bodyPr/>
        <a:lstStyle/>
        <a:p>
          <a:r>
            <a:rPr lang="fr-FR" sz="1400" b="1">
              <a:latin typeface="Arial Narrow" panose="020B0606020202030204" pitchFamily="34" charset="0"/>
            </a:rPr>
            <a:t>J+30 </a:t>
          </a:r>
        </a:p>
      </dgm:t>
    </dgm:pt>
    <dgm:pt modelId="{100EFC89-B558-4779-9D28-DC3C7CCC10C2}" type="parTrans" cxnId="{F560064D-A996-4C42-9ACC-3599E9593B44}">
      <dgm:prSet/>
      <dgm:spPr/>
      <dgm:t>
        <a:bodyPr/>
        <a:lstStyle/>
        <a:p>
          <a:endParaRPr lang="fr-FR" sz="1400" b="1">
            <a:latin typeface="Arial Narrow" panose="020B0606020202030204" pitchFamily="34" charset="0"/>
          </a:endParaRPr>
        </a:p>
      </dgm:t>
    </dgm:pt>
    <dgm:pt modelId="{1A35A20A-09CE-4591-B6A6-AA2A0329092A}" type="sibTrans" cxnId="{F560064D-A996-4C42-9ACC-3599E9593B44}">
      <dgm:prSet/>
      <dgm:spPr/>
      <dgm:t>
        <a:bodyPr/>
        <a:lstStyle/>
        <a:p>
          <a:endParaRPr lang="fr-FR" sz="1400" b="1">
            <a:latin typeface="Arial Narrow" panose="020B0606020202030204" pitchFamily="34" charset="0"/>
          </a:endParaRPr>
        </a:p>
      </dgm:t>
    </dgm:pt>
    <dgm:pt modelId="{46AEF85C-7011-444A-B098-FF76B67D0452}">
      <dgm:prSet phldrT="[Texte]" custT="1"/>
      <dgm:spPr/>
      <dgm:t>
        <a:bodyPr/>
        <a:lstStyle/>
        <a:p>
          <a:r>
            <a:rPr lang="fr-FR" sz="1400" b="1">
              <a:latin typeface="Arial Narrow" panose="020B0606020202030204" pitchFamily="34" charset="0"/>
            </a:rPr>
            <a:t>J+15 : 2e tour</a:t>
          </a:r>
        </a:p>
      </dgm:t>
    </dgm:pt>
    <dgm:pt modelId="{F3FF5933-925C-4B61-8C62-6CDF8DF02D15}" type="parTrans" cxnId="{6574999D-6781-49A4-B4BF-B38589234EA5}">
      <dgm:prSet/>
      <dgm:spPr/>
      <dgm:t>
        <a:bodyPr/>
        <a:lstStyle/>
        <a:p>
          <a:endParaRPr lang="fr-FR" sz="1400" b="1">
            <a:latin typeface="Arial Narrow" panose="020B0606020202030204" pitchFamily="34" charset="0"/>
          </a:endParaRPr>
        </a:p>
      </dgm:t>
    </dgm:pt>
    <dgm:pt modelId="{6D9F80C3-8BF9-4F1E-9052-2B06A3AC6379}" type="sibTrans" cxnId="{6574999D-6781-49A4-B4BF-B38589234EA5}">
      <dgm:prSet custT="1"/>
      <dgm:spPr/>
      <dgm:t>
        <a:bodyPr/>
        <a:lstStyle/>
        <a:p>
          <a:endParaRPr lang="fr-FR" sz="1400" b="1">
            <a:latin typeface="Arial Narrow" panose="020B0606020202030204" pitchFamily="34" charset="0"/>
          </a:endParaRPr>
        </a:p>
      </dgm:t>
    </dgm:pt>
    <dgm:pt modelId="{0127B461-2AE4-4264-842B-95B555897864}">
      <dgm:prSet phldrT="[Texte]" custT="1"/>
      <dgm:spPr/>
      <dgm:t>
        <a:bodyPr/>
        <a:lstStyle/>
        <a:p>
          <a:r>
            <a:rPr lang="fr-FR" sz="1400" b="1" dirty="0">
              <a:latin typeface="Arial Narrow" panose="020B0606020202030204" pitchFamily="34" charset="0"/>
            </a:rPr>
            <a:t>inviter orga. syndicale</a:t>
          </a:r>
        </a:p>
      </dgm:t>
    </dgm:pt>
    <dgm:pt modelId="{862E7ABC-22D2-4346-AC8B-0A0B9FE83F54}" type="parTrans" cxnId="{0116C3FE-D5F6-49E6-88DF-82BFFBBFB178}">
      <dgm:prSet/>
      <dgm:spPr/>
      <dgm:t>
        <a:bodyPr/>
        <a:lstStyle/>
        <a:p>
          <a:endParaRPr lang="fr-FR" sz="1400" b="1">
            <a:latin typeface="Arial Narrow" panose="020B0606020202030204" pitchFamily="34" charset="0"/>
          </a:endParaRPr>
        </a:p>
      </dgm:t>
    </dgm:pt>
    <dgm:pt modelId="{A3C5D4F0-4E4B-4EDB-96A7-1DEB6AAC3C6B}" type="sibTrans" cxnId="{0116C3FE-D5F6-49E6-88DF-82BFFBBFB178}">
      <dgm:prSet/>
      <dgm:spPr/>
      <dgm:t>
        <a:bodyPr/>
        <a:lstStyle/>
        <a:p>
          <a:endParaRPr lang="fr-FR" sz="1400" b="1">
            <a:latin typeface="Arial Narrow" panose="020B0606020202030204" pitchFamily="34" charset="0"/>
          </a:endParaRPr>
        </a:p>
      </dgm:t>
    </dgm:pt>
    <dgm:pt modelId="{E4BBBB81-AD74-48FF-8CC4-99DAEFE3F742}">
      <dgm:prSet phldrT="[Texte]" custT="1"/>
      <dgm:spPr/>
      <dgm:t>
        <a:bodyPr/>
        <a:lstStyle/>
        <a:p>
          <a:r>
            <a:rPr lang="fr-FR" sz="1400" b="1">
              <a:latin typeface="Arial Narrow" panose="020B0606020202030204" pitchFamily="34" charset="0"/>
            </a:rPr>
            <a:t>2</a:t>
          </a:r>
          <a:r>
            <a:rPr lang="fr-FR" sz="1400" b="1" baseline="30000">
              <a:latin typeface="Arial Narrow" panose="020B0606020202030204" pitchFamily="34" charset="0"/>
            </a:rPr>
            <a:t>e</a:t>
          </a:r>
          <a:r>
            <a:rPr lang="fr-FR" sz="1400" b="1">
              <a:latin typeface="Arial Narrow" panose="020B0606020202030204" pitchFamily="34" charset="0"/>
            </a:rPr>
            <a:t> tour avec candidatures libres</a:t>
          </a:r>
        </a:p>
      </dgm:t>
    </dgm:pt>
    <dgm:pt modelId="{7CB96991-28DE-48BF-B117-46B92FBB1330}" type="parTrans" cxnId="{2A5FBBB8-5249-4489-A28D-9C78746921DA}">
      <dgm:prSet/>
      <dgm:spPr/>
      <dgm:t>
        <a:bodyPr/>
        <a:lstStyle/>
        <a:p>
          <a:endParaRPr lang="fr-FR" sz="1400" b="1">
            <a:latin typeface="Arial Narrow" panose="020B0606020202030204" pitchFamily="34" charset="0"/>
          </a:endParaRPr>
        </a:p>
      </dgm:t>
    </dgm:pt>
    <dgm:pt modelId="{F5CF7D71-B71C-4394-8C29-7C799635789F}" type="sibTrans" cxnId="{2A5FBBB8-5249-4489-A28D-9C78746921DA}">
      <dgm:prSet/>
      <dgm:spPr/>
      <dgm:t>
        <a:bodyPr/>
        <a:lstStyle/>
        <a:p>
          <a:endParaRPr lang="fr-FR" sz="1400" b="1">
            <a:latin typeface="Arial Narrow" panose="020B0606020202030204" pitchFamily="34" charset="0"/>
          </a:endParaRPr>
        </a:p>
      </dgm:t>
    </dgm:pt>
    <dgm:pt modelId="{C5F56CAB-C1E2-40B5-9720-425726C255FA}">
      <dgm:prSet phldrT="[Texte]" custT="1"/>
      <dgm:spPr/>
      <dgm:t>
        <a:bodyPr/>
        <a:lstStyle/>
        <a:p>
          <a:r>
            <a:rPr lang="fr-FR" sz="1400" b="1">
              <a:latin typeface="Arial Narrow" panose="020B0606020202030204" pitchFamily="34" charset="0"/>
            </a:rPr>
            <a:t>Transmettre le  PV de l'élection à la DIRECCT</a:t>
          </a:r>
        </a:p>
      </dgm:t>
    </dgm:pt>
    <dgm:pt modelId="{45558B59-E820-476D-B011-9B189B3DC15C}" type="parTrans" cxnId="{12325069-6ACB-4107-9A04-00A3E9880FD3}">
      <dgm:prSet/>
      <dgm:spPr/>
      <dgm:t>
        <a:bodyPr/>
        <a:lstStyle/>
        <a:p>
          <a:endParaRPr lang="fr-FR" sz="1400" b="1">
            <a:latin typeface="Arial Narrow" panose="020B0606020202030204" pitchFamily="34" charset="0"/>
          </a:endParaRPr>
        </a:p>
      </dgm:t>
    </dgm:pt>
    <dgm:pt modelId="{A5B845E1-12BA-4C02-A4DD-FA202073B7C8}" type="sibTrans" cxnId="{12325069-6ACB-4107-9A04-00A3E9880FD3}">
      <dgm:prSet/>
      <dgm:spPr/>
      <dgm:t>
        <a:bodyPr/>
        <a:lstStyle/>
        <a:p>
          <a:endParaRPr lang="fr-FR" sz="1400" b="1">
            <a:latin typeface="Arial Narrow" panose="020B0606020202030204" pitchFamily="34" charset="0"/>
          </a:endParaRPr>
        </a:p>
      </dgm:t>
    </dgm:pt>
    <dgm:pt modelId="{8ABB3041-D315-44A7-82A9-F0E2E3A758DA}" type="pres">
      <dgm:prSet presAssocID="{68448ACF-4709-403D-A600-B59F15817697}" presName="linearFlow" presStyleCnt="0">
        <dgm:presLayoutVars>
          <dgm:dir/>
          <dgm:animLvl val="lvl"/>
          <dgm:resizeHandles val="exact"/>
        </dgm:presLayoutVars>
      </dgm:prSet>
      <dgm:spPr/>
    </dgm:pt>
    <dgm:pt modelId="{E295FEC2-FB79-434D-8FA9-1412E13FC608}" type="pres">
      <dgm:prSet presAssocID="{82E806B2-8839-4092-A946-47F141FD6EDE}" presName="composite" presStyleCnt="0"/>
      <dgm:spPr/>
    </dgm:pt>
    <dgm:pt modelId="{C3943C5B-768D-4F9D-BEE5-3E32557BDD71}" type="pres">
      <dgm:prSet presAssocID="{82E806B2-8839-4092-A946-47F141FD6EDE}" presName="parTx" presStyleLbl="node1" presStyleIdx="0" presStyleCnt="5">
        <dgm:presLayoutVars>
          <dgm:chMax val="0"/>
          <dgm:chPref val="0"/>
          <dgm:bulletEnabled val="1"/>
        </dgm:presLayoutVars>
      </dgm:prSet>
      <dgm:spPr/>
    </dgm:pt>
    <dgm:pt modelId="{15891C88-B804-43AA-8DBC-0E19EFE818F0}" type="pres">
      <dgm:prSet presAssocID="{82E806B2-8839-4092-A946-47F141FD6EDE}" presName="parSh" presStyleLbl="node1" presStyleIdx="0" presStyleCnt="5" custScaleY="77751"/>
      <dgm:spPr/>
    </dgm:pt>
    <dgm:pt modelId="{F2B651CC-0E34-4B28-8382-81215955C534}" type="pres">
      <dgm:prSet presAssocID="{82E806B2-8839-4092-A946-47F141FD6EDE}" presName="desTx" presStyleLbl="fgAcc1" presStyleIdx="0" presStyleCnt="5" custScaleX="143532" custScaleY="78350">
        <dgm:presLayoutVars>
          <dgm:bulletEnabled val="1"/>
        </dgm:presLayoutVars>
      </dgm:prSet>
      <dgm:spPr/>
    </dgm:pt>
    <dgm:pt modelId="{981BFC79-A24B-449C-BD7D-A48D3F660516}" type="pres">
      <dgm:prSet presAssocID="{EFA4EA1C-1084-4A9B-9010-FD34B93419CA}" presName="sibTrans" presStyleLbl="sibTrans2D1" presStyleIdx="0" presStyleCnt="4"/>
      <dgm:spPr/>
    </dgm:pt>
    <dgm:pt modelId="{E6541060-E2ED-47E0-9451-C6E596FEA440}" type="pres">
      <dgm:prSet presAssocID="{EFA4EA1C-1084-4A9B-9010-FD34B93419CA}" presName="connTx" presStyleLbl="sibTrans2D1" presStyleIdx="0" presStyleCnt="4"/>
      <dgm:spPr/>
    </dgm:pt>
    <dgm:pt modelId="{17FB19F9-DF79-4A01-984D-7E572D755E2F}" type="pres">
      <dgm:prSet presAssocID="{21997A72-FE1E-46F4-9D14-E507F5E3105C}" presName="composite" presStyleCnt="0"/>
      <dgm:spPr/>
    </dgm:pt>
    <dgm:pt modelId="{24936AE3-FEA6-4DE2-BB65-BDF1EC0AA8F5}" type="pres">
      <dgm:prSet presAssocID="{21997A72-FE1E-46F4-9D14-E507F5E3105C}" presName="parTx" presStyleLbl="node1" presStyleIdx="0" presStyleCnt="5">
        <dgm:presLayoutVars>
          <dgm:chMax val="0"/>
          <dgm:chPref val="0"/>
          <dgm:bulletEnabled val="1"/>
        </dgm:presLayoutVars>
      </dgm:prSet>
      <dgm:spPr/>
    </dgm:pt>
    <dgm:pt modelId="{4F035B3E-2603-4743-8606-56A0939647C3}" type="pres">
      <dgm:prSet presAssocID="{21997A72-FE1E-46F4-9D14-E507F5E3105C}" presName="parSh" presStyleLbl="node1" presStyleIdx="1" presStyleCnt="5" custScaleY="77751"/>
      <dgm:spPr/>
    </dgm:pt>
    <dgm:pt modelId="{BE0655F2-4365-41F0-B006-F527DEBA03DA}" type="pres">
      <dgm:prSet presAssocID="{21997A72-FE1E-46F4-9D14-E507F5E3105C}" presName="desTx" presStyleLbl="fgAcc1" presStyleIdx="1" presStyleCnt="5" custScaleX="152039" custScaleY="78350">
        <dgm:presLayoutVars>
          <dgm:bulletEnabled val="1"/>
        </dgm:presLayoutVars>
      </dgm:prSet>
      <dgm:spPr/>
    </dgm:pt>
    <dgm:pt modelId="{D0AC64E1-7E3D-4976-918E-7E0FD7B9D76B}" type="pres">
      <dgm:prSet presAssocID="{16133FB4-79F3-40C8-8167-DBA86069923B}" presName="sibTrans" presStyleLbl="sibTrans2D1" presStyleIdx="1" presStyleCnt="4"/>
      <dgm:spPr/>
    </dgm:pt>
    <dgm:pt modelId="{C00A45F8-B53E-4E03-B7CF-0F033B62D5B8}" type="pres">
      <dgm:prSet presAssocID="{16133FB4-79F3-40C8-8167-DBA86069923B}" presName="connTx" presStyleLbl="sibTrans2D1" presStyleIdx="1" presStyleCnt="4"/>
      <dgm:spPr/>
    </dgm:pt>
    <dgm:pt modelId="{F12AEB15-1F8F-4EB1-94C2-93A6A7C8821B}" type="pres">
      <dgm:prSet presAssocID="{8DC1D36B-A6A9-47C6-A6FC-B801578024E0}" presName="composite" presStyleCnt="0"/>
      <dgm:spPr/>
    </dgm:pt>
    <dgm:pt modelId="{17ED8FEF-C2C5-4215-8DE7-DE1159317ADD}" type="pres">
      <dgm:prSet presAssocID="{8DC1D36B-A6A9-47C6-A6FC-B801578024E0}" presName="parTx" presStyleLbl="node1" presStyleIdx="1" presStyleCnt="5">
        <dgm:presLayoutVars>
          <dgm:chMax val="0"/>
          <dgm:chPref val="0"/>
          <dgm:bulletEnabled val="1"/>
        </dgm:presLayoutVars>
      </dgm:prSet>
      <dgm:spPr/>
    </dgm:pt>
    <dgm:pt modelId="{15327F90-13B9-43A1-BA30-20CA214967DC}" type="pres">
      <dgm:prSet presAssocID="{8DC1D36B-A6A9-47C6-A6FC-B801578024E0}" presName="parSh" presStyleLbl="node1" presStyleIdx="2" presStyleCnt="5" custScaleY="77751"/>
      <dgm:spPr/>
    </dgm:pt>
    <dgm:pt modelId="{509B557F-9E7C-4A49-83F9-9FD5852C4014}" type="pres">
      <dgm:prSet presAssocID="{8DC1D36B-A6A9-47C6-A6FC-B801578024E0}" presName="desTx" presStyleLbl="fgAcc1" presStyleIdx="2" presStyleCnt="5" custScaleX="143532" custScaleY="78350">
        <dgm:presLayoutVars>
          <dgm:bulletEnabled val="1"/>
        </dgm:presLayoutVars>
      </dgm:prSet>
      <dgm:spPr/>
    </dgm:pt>
    <dgm:pt modelId="{2634D5E3-1E2E-4F51-9049-9219DA14F4F7}" type="pres">
      <dgm:prSet presAssocID="{7CB3A816-F633-40A0-9E3B-CA2AA1F138AB}" presName="sibTrans" presStyleLbl="sibTrans2D1" presStyleIdx="2" presStyleCnt="4"/>
      <dgm:spPr/>
    </dgm:pt>
    <dgm:pt modelId="{12702961-0DEA-44C1-9EF5-B9FB4CBA3AD7}" type="pres">
      <dgm:prSet presAssocID="{7CB3A816-F633-40A0-9E3B-CA2AA1F138AB}" presName="connTx" presStyleLbl="sibTrans2D1" presStyleIdx="2" presStyleCnt="4"/>
      <dgm:spPr/>
    </dgm:pt>
    <dgm:pt modelId="{FDC1E237-FF41-41DA-A7A1-50701BF50442}" type="pres">
      <dgm:prSet presAssocID="{46AEF85C-7011-444A-B098-FF76B67D0452}" presName="composite" presStyleCnt="0"/>
      <dgm:spPr/>
    </dgm:pt>
    <dgm:pt modelId="{D8055CDE-5CED-4C9A-8C5B-D342038FE238}" type="pres">
      <dgm:prSet presAssocID="{46AEF85C-7011-444A-B098-FF76B67D0452}" presName="parTx" presStyleLbl="node1" presStyleIdx="2" presStyleCnt="5">
        <dgm:presLayoutVars>
          <dgm:chMax val="0"/>
          <dgm:chPref val="0"/>
          <dgm:bulletEnabled val="1"/>
        </dgm:presLayoutVars>
      </dgm:prSet>
      <dgm:spPr/>
    </dgm:pt>
    <dgm:pt modelId="{A7C066EC-6C02-4690-B87F-124818BF62C7}" type="pres">
      <dgm:prSet presAssocID="{46AEF85C-7011-444A-B098-FF76B67D0452}" presName="parSh" presStyleLbl="node1" presStyleIdx="3" presStyleCnt="5" custScaleX="104437" custScaleY="77751"/>
      <dgm:spPr/>
    </dgm:pt>
    <dgm:pt modelId="{16C3EB1E-41D2-4412-A931-64DF1CC14905}" type="pres">
      <dgm:prSet presAssocID="{46AEF85C-7011-444A-B098-FF76B67D0452}" presName="desTx" presStyleLbl="fgAcc1" presStyleIdx="3" presStyleCnt="5" custScaleX="143532" custScaleY="78350">
        <dgm:presLayoutVars>
          <dgm:bulletEnabled val="1"/>
        </dgm:presLayoutVars>
      </dgm:prSet>
      <dgm:spPr/>
    </dgm:pt>
    <dgm:pt modelId="{9970E855-9A8D-408E-8AEE-D81F0173FC9A}" type="pres">
      <dgm:prSet presAssocID="{6D9F80C3-8BF9-4F1E-9052-2B06A3AC6379}" presName="sibTrans" presStyleLbl="sibTrans2D1" presStyleIdx="3" presStyleCnt="4"/>
      <dgm:spPr/>
    </dgm:pt>
    <dgm:pt modelId="{A2BEAE58-5E9B-4C7C-84D1-3EA37429EE1A}" type="pres">
      <dgm:prSet presAssocID="{6D9F80C3-8BF9-4F1E-9052-2B06A3AC6379}" presName="connTx" presStyleLbl="sibTrans2D1" presStyleIdx="3" presStyleCnt="4"/>
      <dgm:spPr/>
    </dgm:pt>
    <dgm:pt modelId="{B70AF0B0-E1F4-4B02-BD19-5E46CFF5ED88}" type="pres">
      <dgm:prSet presAssocID="{845D56ED-6BD9-4B9E-A26B-210369D76A20}" presName="composite" presStyleCnt="0"/>
      <dgm:spPr/>
    </dgm:pt>
    <dgm:pt modelId="{C824F934-C0A9-4F78-BCB6-EA600B9C11DD}" type="pres">
      <dgm:prSet presAssocID="{845D56ED-6BD9-4B9E-A26B-210369D76A20}" presName="parTx" presStyleLbl="node1" presStyleIdx="3" presStyleCnt="5">
        <dgm:presLayoutVars>
          <dgm:chMax val="0"/>
          <dgm:chPref val="0"/>
          <dgm:bulletEnabled val="1"/>
        </dgm:presLayoutVars>
      </dgm:prSet>
      <dgm:spPr/>
    </dgm:pt>
    <dgm:pt modelId="{91C4229B-6D0A-484E-9907-ADC2FC943404}" type="pres">
      <dgm:prSet presAssocID="{845D56ED-6BD9-4B9E-A26B-210369D76A20}" presName="parSh" presStyleLbl="node1" presStyleIdx="4" presStyleCnt="5" custScaleY="77751"/>
      <dgm:spPr/>
    </dgm:pt>
    <dgm:pt modelId="{E9E31D17-D768-434D-BD47-F4610A39E87A}" type="pres">
      <dgm:prSet presAssocID="{845D56ED-6BD9-4B9E-A26B-210369D76A20}" presName="desTx" presStyleLbl="fgAcc1" presStyleIdx="4" presStyleCnt="5" custScaleX="143532" custScaleY="78350">
        <dgm:presLayoutVars>
          <dgm:bulletEnabled val="1"/>
        </dgm:presLayoutVars>
      </dgm:prSet>
      <dgm:spPr/>
    </dgm:pt>
  </dgm:ptLst>
  <dgm:cxnLst>
    <dgm:cxn modelId="{D932EA05-E828-4E88-AD2E-C25967ECEBE4}" type="presOf" srcId="{16133FB4-79F3-40C8-8167-DBA86069923B}" destId="{C00A45F8-B53E-4E03-B7CF-0F033B62D5B8}" srcOrd="1" destOrd="0" presId="urn:microsoft.com/office/officeart/2005/8/layout/process3"/>
    <dgm:cxn modelId="{D3AD9906-8B21-4558-A6FA-C32D74481F20}" type="presOf" srcId="{EFA4EA1C-1084-4A9B-9010-FD34B93419CA}" destId="{E6541060-E2ED-47E0-9451-C6E596FEA440}" srcOrd="1" destOrd="0" presId="urn:microsoft.com/office/officeart/2005/8/layout/process3"/>
    <dgm:cxn modelId="{1F9AE106-A926-4688-A09E-204086E4C94B}" type="presOf" srcId="{845D56ED-6BD9-4B9E-A26B-210369D76A20}" destId="{91C4229B-6D0A-484E-9907-ADC2FC943404}" srcOrd="1" destOrd="0" presId="urn:microsoft.com/office/officeart/2005/8/layout/process3"/>
    <dgm:cxn modelId="{A574280B-2E19-4DB9-86B0-EC18D8E73D0F}" type="presOf" srcId="{8DC1D36B-A6A9-47C6-A6FC-B801578024E0}" destId="{15327F90-13B9-43A1-BA30-20CA214967DC}" srcOrd="1" destOrd="0" presId="urn:microsoft.com/office/officeart/2005/8/layout/process3"/>
    <dgm:cxn modelId="{6B141219-1BCB-4ADF-B77E-71CF4732E6A4}" type="presOf" srcId="{E86CB853-C015-46C5-87CF-DFCCF416B7AF}" destId="{F2B651CC-0E34-4B28-8382-81215955C534}" srcOrd="0" destOrd="0" presId="urn:microsoft.com/office/officeart/2005/8/layout/process3"/>
    <dgm:cxn modelId="{0BE7BF29-1B00-458D-96F4-BF45F86801CB}" type="presOf" srcId="{845D56ED-6BD9-4B9E-A26B-210369D76A20}" destId="{C824F934-C0A9-4F78-BCB6-EA600B9C11DD}" srcOrd="0" destOrd="0" presId="urn:microsoft.com/office/officeart/2005/8/layout/process3"/>
    <dgm:cxn modelId="{900D2C2E-E808-4DE1-9A1A-EBF5ADE9F4E0}" type="presOf" srcId="{8DC1D36B-A6A9-47C6-A6FC-B801578024E0}" destId="{17ED8FEF-C2C5-4215-8DE7-DE1159317ADD}" srcOrd="0" destOrd="0" presId="urn:microsoft.com/office/officeart/2005/8/layout/process3"/>
    <dgm:cxn modelId="{E105C530-3949-4618-BD9D-9DD0A1D00525}" type="presOf" srcId="{EFA4EA1C-1084-4A9B-9010-FD34B93419CA}" destId="{981BFC79-A24B-449C-BD7D-A48D3F660516}" srcOrd="0" destOrd="0" presId="urn:microsoft.com/office/officeart/2005/8/layout/process3"/>
    <dgm:cxn modelId="{38B01332-ED4B-4E9F-8788-5A50BE96BCA8}" type="presOf" srcId="{46AEF85C-7011-444A-B098-FF76B67D0452}" destId="{D8055CDE-5CED-4C9A-8C5B-D342038FE238}" srcOrd="0" destOrd="0" presId="urn:microsoft.com/office/officeart/2005/8/layout/process3"/>
    <dgm:cxn modelId="{7BD50D35-0196-4728-8DB9-325B6419F748}" srcId="{8DC1D36B-A6A9-47C6-A6FC-B801578024E0}" destId="{AB05ACE3-B3F6-41C3-BEB1-6882D4EE5209}" srcOrd="0" destOrd="0" parTransId="{33B49E9F-C912-4EC2-B01E-AF39B193A044}" sibTransId="{79A7BD44-A78F-469F-9431-045C4BD15335}"/>
    <dgm:cxn modelId="{712EF335-972A-4F17-8D4E-18F78E8E1B95}" type="presOf" srcId="{6D9F80C3-8BF9-4F1E-9052-2B06A3AC6379}" destId="{9970E855-9A8D-408E-8AEE-D81F0173FC9A}" srcOrd="0" destOrd="0" presId="urn:microsoft.com/office/officeart/2005/8/layout/process3"/>
    <dgm:cxn modelId="{D2A0B065-0EA6-4D9B-9CF6-517A9DC829B2}" type="presOf" srcId="{82E806B2-8839-4092-A946-47F141FD6EDE}" destId="{15891C88-B804-43AA-8DBC-0E19EFE818F0}" srcOrd="1" destOrd="0" presId="urn:microsoft.com/office/officeart/2005/8/layout/process3"/>
    <dgm:cxn modelId="{12325069-6ACB-4107-9A04-00A3E9880FD3}" srcId="{845D56ED-6BD9-4B9E-A26B-210369D76A20}" destId="{C5F56CAB-C1E2-40B5-9720-425726C255FA}" srcOrd="0" destOrd="0" parTransId="{45558B59-E820-476D-B011-9B189B3DC15C}" sibTransId="{A5B845E1-12BA-4C02-A4DD-FA202073B7C8}"/>
    <dgm:cxn modelId="{F560064D-A996-4C42-9ACC-3599E9593B44}" srcId="{68448ACF-4709-403D-A600-B59F15817697}" destId="{845D56ED-6BD9-4B9E-A26B-210369D76A20}" srcOrd="4" destOrd="0" parTransId="{100EFC89-B558-4779-9D28-DC3C7CCC10C2}" sibTransId="{1A35A20A-09CE-4591-B6A6-AA2A0329092A}"/>
    <dgm:cxn modelId="{4DE0A17D-E119-417F-A596-F1DA2D0C6225}" type="presOf" srcId="{82E806B2-8839-4092-A946-47F141FD6EDE}" destId="{C3943C5B-768D-4F9D-BEE5-3E32557BDD71}" srcOrd="0" destOrd="0" presId="urn:microsoft.com/office/officeart/2005/8/layout/process3"/>
    <dgm:cxn modelId="{5915487E-ED44-4710-B03E-E0229740C419}" type="presOf" srcId="{E4BBBB81-AD74-48FF-8CC4-99DAEFE3F742}" destId="{16C3EB1E-41D2-4412-A931-64DF1CC14905}" srcOrd="0" destOrd="0" presId="urn:microsoft.com/office/officeart/2005/8/layout/process3"/>
    <dgm:cxn modelId="{BC42A685-3B01-4C6C-9D26-B910CF69525F}" srcId="{68448ACF-4709-403D-A600-B59F15817697}" destId="{82E806B2-8839-4092-A946-47F141FD6EDE}" srcOrd="0" destOrd="0" parTransId="{950BA09D-C55F-46FB-B768-29DC340D3490}" sibTransId="{EFA4EA1C-1084-4A9B-9010-FD34B93419CA}"/>
    <dgm:cxn modelId="{DFAF0F96-EFB2-46EA-B09F-EB5165B99C02}" type="presOf" srcId="{68448ACF-4709-403D-A600-B59F15817697}" destId="{8ABB3041-D315-44A7-82A9-F0E2E3A758DA}" srcOrd="0" destOrd="0" presId="urn:microsoft.com/office/officeart/2005/8/layout/process3"/>
    <dgm:cxn modelId="{C941AB9A-B624-4AA0-83A6-BAFD9F98446C}" srcId="{21997A72-FE1E-46F4-9D14-E507F5E3105C}" destId="{3BF6A09A-6798-451A-8FB6-838294F96A8B}" srcOrd="0" destOrd="0" parTransId="{6DDD55FF-6CF8-46A6-A621-631503728F20}" sibTransId="{B2B39207-9EDF-4E50-808E-7B893963C116}"/>
    <dgm:cxn modelId="{6574999D-6781-49A4-B4BF-B38589234EA5}" srcId="{68448ACF-4709-403D-A600-B59F15817697}" destId="{46AEF85C-7011-444A-B098-FF76B67D0452}" srcOrd="3" destOrd="0" parTransId="{F3FF5933-925C-4B61-8C62-6CDF8DF02D15}" sibTransId="{6D9F80C3-8BF9-4F1E-9052-2B06A3AC6379}"/>
    <dgm:cxn modelId="{B79926A5-26AA-4B54-8345-AEAEE8F7F503}" srcId="{68448ACF-4709-403D-A600-B59F15817697}" destId="{8DC1D36B-A6A9-47C6-A6FC-B801578024E0}" srcOrd="2" destOrd="0" parTransId="{24D74B70-E515-4992-B41F-35DDD01BA2B7}" sibTransId="{7CB3A816-F633-40A0-9E3B-CA2AA1F138AB}"/>
    <dgm:cxn modelId="{9F5E97A6-D3E0-4891-B211-D0F926DAB837}" type="presOf" srcId="{AB05ACE3-B3F6-41C3-BEB1-6882D4EE5209}" destId="{509B557F-9E7C-4A49-83F9-9FD5852C4014}" srcOrd="0" destOrd="0" presId="urn:microsoft.com/office/officeart/2005/8/layout/process3"/>
    <dgm:cxn modelId="{0755DBB3-08CD-4141-A3E7-7E01762FE45F}" srcId="{82E806B2-8839-4092-A946-47F141FD6EDE}" destId="{E86CB853-C015-46C5-87CF-DFCCF416B7AF}" srcOrd="0" destOrd="0" parTransId="{7E83F830-3B14-4EF2-A525-1C32FDFE7D66}" sibTransId="{5C1CA241-F2B5-452C-B2B8-28480E5BB47A}"/>
    <dgm:cxn modelId="{2A5FBBB8-5249-4489-A28D-9C78746921DA}" srcId="{46AEF85C-7011-444A-B098-FF76B67D0452}" destId="{E4BBBB81-AD74-48FF-8CC4-99DAEFE3F742}" srcOrd="0" destOrd="0" parTransId="{7CB96991-28DE-48BF-B117-46B92FBB1330}" sibTransId="{F5CF7D71-B71C-4394-8C29-7C799635789F}"/>
    <dgm:cxn modelId="{EEDB5FCA-135C-49B1-9EB2-A728C7684226}" type="presOf" srcId="{16133FB4-79F3-40C8-8167-DBA86069923B}" destId="{D0AC64E1-7E3D-4976-918E-7E0FD7B9D76B}" srcOrd="0" destOrd="0" presId="urn:microsoft.com/office/officeart/2005/8/layout/process3"/>
    <dgm:cxn modelId="{2029FAD7-AFD9-4B86-BCC0-2D7A9F640F3C}" type="presOf" srcId="{7CB3A816-F633-40A0-9E3B-CA2AA1F138AB}" destId="{12702961-0DEA-44C1-9EF5-B9FB4CBA3AD7}" srcOrd="1" destOrd="0" presId="urn:microsoft.com/office/officeart/2005/8/layout/process3"/>
    <dgm:cxn modelId="{F61ECFDA-DBC7-4B5C-86F5-383B5C428C88}" type="presOf" srcId="{21997A72-FE1E-46F4-9D14-E507F5E3105C}" destId="{4F035B3E-2603-4743-8606-56A0939647C3}" srcOrd="1" destOrd="0" presId="urn:microsoft.com/office/officeart/2005/8/layout/process3"/>
    <dgm:cxn modelId="{74DA3BDE-DD67-4CE1-9AF4-619FD5900AED}" type="presOf" srcId="{46AEF85C-7011-444A-B098-FF76B67D0452}" destId="{A7C066EC-6C02-4690-B87F-124818BF62C7}" srcOrd="1" destOrd="0" presId="urn:microsoft.com/office/officeart/2005/8/layout/process3"/>
    <dgm:cxn modelId="{1092EDE3-7FA0-42F5-B9E2-92329D012DCB}" type="presOf" srcId="{6D9F80C3-8BF9-4F1E-9052-2B06A3AC6379}" destId="{A2BEAE58-5E9B-4C7C-84D1-3EA37429EE1A}" srcOrd="1" destOrd="0" presId="urn:microsoft.com/office/officeart/2005/8/layout/process3"/>
    <dgm:cxn modelId="{2E8F26E6-1016-4F7D-B5E5-8C914E07CB04}" type="presOf" srcId="{21997A72-FE1E-46F4-9D14-E507F5E3105C}" destId="{24936AE3-FEA6-4DE2-BB65-BDF1EC0AA8F5}" srcOrd="0" destOrd="0" presId="urn:microsoft.com/office/officeart/2005/8/layout/process3"/>
    <dgm:cxn modelId="{25649DE8-8632-4340-8760-2F1ECDCACA99}" srcId="{68448ACF-4709-403D-A600-B59F15817697}" destId="{21997A72-FE1E-46F4-9D14-E507F5E3105C}" srcOrd="1" destOrd="0" parTransId="{1710A90B-14A5-4135-A80E-13E3FE6898BE}" sibTransId="{16133FB4-79F3-40C8-8167-DBA86069923B}"/>
    <dgm:cxn modelId="{C86A62F4-99E3-4FCF-8A5D-97C025D5A89B}" type="presOf" srcId="{0127B461-2AE4-4264-842B-95B555897864}" destId="{F2B651CC-0E34-4B28-8382-81215955C534}" srcOrd="0" destOrd="1" presId="urn:microsoft.com/office/officeart/2005/8/layout/process3"/>
    <dgm:cxn modelId="{37DDB7F7-67D3-4D0A-8A1C-241E20BE8845}" type="presOf" srcId="{C5F56CAB-C1E2-40B5-9720-425726C255FA}" destId="{E9E31D17-D768-434D-BD47-F4610A39E87A}" srcOrd="0" destOrd="0" presId="urn:microsoft.com/office/officeart/2005/8/layout/process3"/>
    <dgm:cxn modelId="{DC4F34FB-0FC5-4562-8C4C-9D312D39DD45}" type="presOf" srcId="{3BF6A09A-6798-451A-8FB6-838294F96A8B}" destId="{BE0655F2-4365-41F0-B006-F527DEBA03DA}" srcOrd="0" destOrd="0" presId="urn:microsoft.com/office/officeart/2005/8/layout/process3"/>
    <dgm:cxn modelId="{91DBAFFB-C189-43A5-AE9E-CFFDFF731992}" type="presOf" srcId="{7CB3A816-F633-40A0-9E3B-CA2AA1F138AB}" destId="{2634D5E3-1E2E-4F51-9049-9219DA14F4F7}" srcOrd="0" destOrd="0" presId="urn:microsoft.com/office/officeart/2005/8/layout/process3"/>
    <dgm:cxn modelId="{0116C3FE-D5F6-49E6-88DF-82BFFBBFB178}" srcId="{82E806B2-8839-4092-A946-47F141FD6EDE}" destId="{0127B461-2AE4-4264-842B-95B555897864}" srcOrd="1" destOrd="0" parTransId="{862E7ABC-22D2-4346-AC8B-0A0B9FE83F54}" sibTransId="{A3C5D4F0-4E4B-4EDB-96A7-1DEB6AAC3C6B}"/>
    <dgm:cxn modelId="{2F509EA9-9E60-4FBB-8F36-AC365ECAD55B}" type="presParOf" srcId="{8ABB3041-D315-44A7-82A9-F0E2E3A758DA}" destId="{E295FEC2-FB79-434D-8FA9-1412E13FC608}" srcOrd="0" destOrd="0" presId="urn:microsoft.com/office/officeart/2005/8/layout/process3"/>
    <dgm:cxn modelId="{E8F7031F-2390-40F9-9366-45D66BF3A9C2}" type="presParOf" srcId="{E295FEC2-FB79-434D-8FA9-1412E13FC608}" destId="{C3943C5B-768D-4F9D-BEE5-3E32557BDD71}" srcOrd="0" destOrd="0" presId="urn:microsoft.com/office/officeart/2005/8/layout/process3"/>
    <dgm:cxn modelId="{A9659760-D26F-47C5-8C08-7F12C28EE464}" type="presParOf" srcId="{E295FEC2-FB79-434D-8FA9-1412E13FC608}" destId="{15891C88-B804-43AA-8DBC-0E19EFE818F0}" srcOrd="1" destOrd="0" presId="urn:microsoft.com/office/officeart/2005/8/layout/process3"/>
    <dgm:cxn modelId="{542DF1C4-3638-426A-BF5D-0A98A7ECEB96}" type="presParOf" srcId="{E295FEC2-FB79-434D-8FA9-1412E13FC608}" destId="{F2B651CC-0E34-4B28-8382-81215955C534}" srcOrd="2" destOrd="0" presId="urn:microsoft.com/office/officeart/2005/8/layout/process3"/>
    <dgm:cxn modelId="{ADE620E0-5061-4BE3-81B2-EA0969D91E36}" type="presParOf" srcId="{8ABB3041-D315-44A7-82A9-F0E2E3A758DA}" destId="{981BFC79-A24B-449C-BD7D-A48D3F660516}" srcOrd="1" destOrd="0" presId="urn:microsoft.com/office/officeart/2005/8/layout/process3"/>
    <dgm:cxn modelId="{611486AA-ED6A-4E84-A8B2-20C7AA48F691}" type="presParOf" srcId="{981BFC79-A24B-449C-BD7D-A48D3F660516}" destId="{E6541060-E2ED-47E0-9451-C6E596FEA440}" srcOrd="0" destOrd="0" presId="urn:microsoft.com/office/officeart/2005/8/layout/process3"/>
    <dgm:cxn modelId="{793C9C42-1FDD-4EB4-8969-8EE56A3E7570}" type="presParOf" srcId="{8ABB3041-D315-44A7-82A9-F0E2E3A758DA}" destId="{17FB19F9-DF79-4A01-984D-7E572D755E2F}" srcOrd="2" destOrd="0" presId="urn:microsoft.com/office/officeart/2005/8/layout/process3"/>
    <dgm:cxn modelId="{6F05FB25-7297-4EE2-A12C-56AD6102DD1A}" type="presParOf" srcId="{17FB19F9-DF79-4A01-984D-7E572D755E2F}" destId="{24936AE3-FEA6-4DE2-BB65-BDF1EC0AA8F5}" srcOrd="0" destOrd="0" presId="urn:microsoft.com/office/officeart/2005/8/layout/process3"/>
    <dgm:cxn modelId="{1D1D6C74-8961-4432-89FB-BDCDB91F13A1}" type="presParOf" srcId="{17FB19F9-DF79-4A01-984D-7E572D755E2F}" destId="{4F035B3E-2603-4743-8606-56A0939647C3}" srcOrd="1" destOrd="0" presId="urn:microsoft.com/office/officeart/2005/8/layout/process3"/>
    <dgm:cxn modelId="{A6922DE4-7925-4272-AA58-642953346F07}" type="presParOf" srcId="{17FB19F9-DF79-4A01-984D-7E572D755E2F}" destId="{BE0655F2-4365-41F0-B006-F527DEBA03DA}" srcOrd="2" destOrd="0" presId="urn:microsoft.com/office/officeart/2005/8/layout/process3"/>
    <dgm:cxn modelId="{24B712D8-2680-4CEC-91C8-4C9F01E6B567}" type="presParOf" srcId="{8ABB3041-D315-44A7-82A9-F0E2E3A758DA}" destId="{D0AC64E1-7E3D-4976-918E-7E0FD7B9D76B}" srcOrd="3" destOrd="0" presId="urn:microsoft.com/office/officeart/2005/8/layout/process3"/>
    <dgm:cxn modelId="{7D14C527-09F6-409B-9DE5-85738C8C9FA6}" type="presParOf" srcId="{D0AC64E1-7E3D-4976-918E-7E0FD7B9D76B}" destId="{C00A45F8-B53E-4E03-B7CF-0F033B62D5B8}" srcOrd="0" destOrd="0" presId="urn:microsoft.com/office/officeart/2005/8/layout/process3"/>
    <dgm:cxn modelId="{E45DB63A-5B3F-4687-8AD7-C5086EA40F1B}" type="presParOf" srcId="{8ABB3041-D315-44A7-82A9-F0E2E3A758DA}" destId="{F12AEB15-1F8F-4EB1-94C2-93A6A7C8821B}" srcOrd="4" destOrd="0" presId="urn:microsoft.com/office/officeart/2005/8/layout/process3"/>
    <dgm:cxn modelId="{CDD77AB6-8694-4F9E-A36B-B0FFE4033647}" type="presParOf" srcId="{F12AEB15-1F8F-4EB1-94C2-93A6A7C8821B}" destId="{17ED8FEF-C2C5-4215-8DE7-DE1159317ADD}" srcOrd="0" destOrd="0" presId="urn:microsoft.com/office/officeart/2005/8/layout/process3"/>
    <dgm:cxn modelId="{6A1A2D03-2E31-4A1E-9E33-80B54BEE50C8}" type="presParOf" srcId="{F12AEB15-1F8F-4EB1-94C2-93A6A7C8821B}" destId="{15327F90-13B9-43A1-BA30-20CA214967DC}" srcOrd="1" destOrd="0" presId="urn:microsoft.com/office/officeart/2005/8/layout/process3"/>
    <dgm:cxn modelId="{9C956746-22D1-4EB7-8B43-972809CA446D}" type="presParOf" srcId="{F12AEB15-1F8F-4EB1-94C2-93A6A7C8821B}" destId="{509B557F-9E7C-4A49-83F9-9FD5852C4014}" srcOrd="2" destOrd="0" presId="urn:microsoft.com/office/officeart/2005/8/layout/process3"/>
    <dgm:cxn modelId="{B54F24A7-1E63-4065-9078-AE72C88971FD}" type="presParOf" srcId="{8ABB3041-D315-44A7-82A9-F0E2E3A758DA}" destId="{2634D5E3-1E2E-4F51-9049-9219DA14F4F7}" srcOrd="5" destOrd="0" presId="urn:microsoft.com/office/officeart/2005/8/layout/process3"/>
    <dgm:cxn modelId="{9B85E576-75AC-43A3-B3AE-97A06B8793AE}" type="presParOf" srcId="{2634D5E3-1E2E-4F51-9049-9219DA14F4F7}" destId="{12702961-0DEA-44C1-9EF5-B9FB4CBA3AD7}" srcOrd="0" destOrd="0" presId="urn:microsoft.com/office/officeart/2005/8/layout/process3"/>
    <dgm:cxn modelId="{5E46BC48-5AEB-4E4C-9CF0-E48C4A14C2A8}" type="presParOf" srcId="{8ABB3041-D315-44A7-82A9-F0E2E3A758DA}" destId="{FDC1E237-FF41-41DA-A7A1-50701BF50442}" srcOrd="6" destOrd="0" presId="urn:microsoft.com/office/officeart/2005/8/layout/process3"/>
    <dgm:cxn modelId="{019E6E88-9600-44D2-B5D8-4FBA8261E045}" type="presParOf" srcId="{FDC1E237-FF41-41DA-A7A1-50701BF50442}" destId="{D8055CDE-5CED-4C9A-8C5B-D342038FE238}" srcOrd="0" destOrd="0" presId="urn:microsoft.com/office/officeart/2005/8/layout/process3"/>
    <dgm:cxn modelId="{CA3AFFBF-5196-42B1-9A48-82D71823D174}" type="presParOf" srcId="{FDC1E237-FF41-41DA-A7A1-50701BF50442}" destId="{A7C066EC-6C02-4690-B87F-124818BF62C7}" srcOrd="1" destOrd="0" presId="urn:microsoft.com/office/officeart/2005/8/layout/process3"/>
    <dgm:cxn modelId="{238329D6-29CA-49C8-A76E-61942B69AD6D}" type="presParOf" srcId="{FDC1E237-FF41-41DA-A7A1-50701BF50442}" destId="{16C3EB1E-41D2-4412-A931-64DF1CC14905}" srcOrd="2" destOrd="0" presId="urn:microsoft.com/office/officeart/2005/8/layout/process3"/>
    <dgm:cxn modelId="{6146E87C-83E4-4D42-99CB-32195557E700}" type="presParOf" srcId="{8ABB3041-D315-44A7-82A9-F0E2E3A758DA}" destId="{9970E855-9A8D-408E-8AEE-D81F0173FC9A}" srcOrd="7" destOrd="0" presId="urn:microsoft.com/office/officeart/2005/8/layout/process3"/>
    <dgm:cxn modelId="{5A63B26A-DB5E-4AD8-B832-035A1B8D908B}" type="presParOf" srcId="{9970E855-9A8D-408E-8AEE-D81F0173FC9A}" destId="{A2BEAE58-5E9B-4C7C-84D1-3EA37429EE1A}" srcOrd="0" destOrd="0" presId="urn:microsoft.com/office/officeart/2005/8/layout/process3"/>
    <dgm:cxn modelId="{B90CCFD4-18B2-4D86-96EE-2BA01C920766}" type="presParOf" srcId="{8ABB3041-D315-44A7-82A9-F0E2E3A758DA}" destId="{B70AF0B0-E1F4-4B02-BD19-5E46CFF5ED88}" srcOrd="8" destOrd="0" presId="urn:microsoft.com/office/officeart/2005/8/layout/process3"/>
    <dgm:cxn modelId="{1E327B8D-775E-4B96-BEFB-1C8DE50D8DD0}" type="presParOf" srcId="{B70AF0B0-E1F4-4B02-BD19-5E46CFF5ED88}" destId="{C824F934-C0A9-4F78-BCB6-EA600B9C11DD}" srcOrd="0" destOrd="0" presId="urn:microsoft.com/office/officeart/2005/8/layout/process3"/>
    <dgm:cxn modelId="{8E47DD62-AF33-41F5-B88A-9F70ED0E0004}" type="presParOf" srcId="{B70AF0B0-E1F4-4B02-BD19-5E46CFF5ED88}" destId="{91C4229B-6D0A-484E-9907-ADC2FC943404}" srcOrd="1" destOrd="0" presId="urn:microsoft.com/office/officeart/2005/8/layout/process3"/>
    <dgm:cxn modelId="{6B281980-390D-418B-AFAD-B783A4C7B8E9}" type="presParOf" srcId="{B70AF0B0-E1F4-4B02-BD19-5E46CFF5ED88}" destId="{E9E31D17-D768-434D-BD47-F4610A39E87A}"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895C76E-F625-4853-A04C-B921086CFB7D}"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fr-FR"/>
        </a:p>
      </dgm:t>
    </dgm:pt>
    <dgm:pt modelId="{CF8F6C8B-EEED-453C-A52C-7B152360D9CC}">
      <dgm:prSet phldrT="[Texte]" custT="1"/>
      <dgm:spPr/>
      <dgm:t>
        <a:bodyPr/>
        <a:lstStyle/>
        <a:p>
          <a:r>
            <a:rPr lang="fr-FR" sz="1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Il est réalisé sur le temps de travail. Les horaires d'ouverture et de fermeture des bureaux doivent être communiqués suffisamment tôt aux salariés pour qu'ils puissent s'organiser.</a:t>
          </a:r>
          <a:endParaRPr lang="fr-FR" sz="1800" b="1" dirty="0">
            <a:solidFill>
              <a:schemeClr val="bg1"/>
            </a:solidFill>
          </a:endParaRPr>
        </a:p>
      </dgm:t>
    </dgm:pt>
    <dgm:pt modelId="{7B2548C2-5645-4E61-B240-7FA9195125F2}" type="parTrans" cxnId="{B63592E8-817F-49E8-B60C-890CC2625894}">
      <dgm:prSet/>
      <dgm:spPr/>
      <dgm:t>
        <a:bodyPr/>
        <a:lstStyle/>
        <a:p>
          <a:endParaRPr lang="fr-FR" sz="1800" b="1">
            <a:solidFill>
              <a:schemeClr val="bg1"/>
            </a:solidFill>
          </a:endParaRPr>
        </a:p>
      </dgm:t>
    </dgm:pt>
    <dgm:pt modelId="{88E4280E-91D6-48B9-8605-05A46F6F9FED}" type="sibTrans" cxnId="{B63592E8-817F-49E8-B60C-890CC2625894}">
      <dgm:prSet/>
      <dgm:spPr/>
      <dgm:t>
        <a:bodyPr/>
        <a:lstStyle/>
        <a:p>
          <a:endParaRPr lang="fr-FR" sz="1800" b="1">
            <a:solidFill>
              <a:schemeClr val="bg1"/>
            </a:solidFill>
          </a:endParaRPr>
        </a:p>
      </dgm:t>
    </dgm:pt>
    <dgm:pt modelId="{C425992A-A1D4-4740-89A3-D052C90AEA6E}">
      <dgm:prSet custT="1"/>
      <dgm:spPr/>
      <dgm:t>
        <a:bodyPr/>
        <a:lstStyle/>
        <a:p>
          <a:r>
            <a:rPr lang="fr-FR" sz="1800" b="1">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Le 1</a:t>
          </a:r>
          <a:r>
            <a:rPr lang="fr-FR" sz="1800" b="1" baseline="300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er</a:t>
          </a:r>
          <a:r>
            <a:rPr lang="fr-FR" sz="1800" b="1">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 tour des élections est réservé aux candidats sous mandat syndical. S’il n’y en a pas, un second scrutin est organisé 15 jours plus tard avec des candidatures libres.</a:t>
          </a:r>
          <a:endParaRPr lang="fr-FR" sz="1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dgm:t>
    </dgm:pt>
    <dgm:pt modelId="{6FB9C29D-4F2B-44D9-AD32-83752C859177}" type="parTrans" cxnId="{933B161F-D675-406F-B3ED-EA58CD01373D}">
      <dgm:prSet/>
      <dgm:spPr/>
      <dgm:t>
        <a:bodyPr/>
        <a:lstStyle/>
        <a:p>
          <a:endParaRPr lang="fr-FR" sz="1800" b="1">
            <a:solidFill>
              <a:schemeClr val="bg1"/>
            </a:solidFill>
          </a:endParaRPr>
        </a:p>
      </dgm:t>
    </dgm:pt>
    <dgm:pt modelId="{B6B280F3-B977-4DF5-B0F7-4DCC9F7B5A53}" type="sibTrans" cxnId="{933B161F-D675-406F-B3ED-EA58CD01373D}">
      <dgm:prSet/>
      <dgm:spPr/>
      <dgm:t>
        <a:bodyPr/>
        <a:lstStyle/>
        <a:p>
          <a:endParaRPr lang="fr-FR" sz="1800" b="1">
            <a:solidFill>
              <a:schemeClr val="bg1"/>
            </a:solidFill>
          </a:endParaRPr>
        </a:p>
      </dgm:t>
    </dgm:pt>
    <dgm:pt modelId="{08843CD1-4E44-4D8F-A455-582168F8973D}">
      <dgm:prSet custT="1"/>
      <dgm:spPr/>
      <dgm:t>
        <a:bodyPr/>
        <a:lstStyle/>
        <a:p>
          <a:r>
            <a:rPr lang="fr-FR" sz="1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L'employeur doit faire imprimer les bulletins de vote en nombre suffisant pour chaque liste sur papier blanc et sans signe distinctif. L'appartenance des délégués à une liste syndicale doit être signalée. Il doit également fournir des enveloppes opaques en nombre suffisant et sans signe distinctif.</a:t>
          </a:r>
        </a:p>
      </dgm:t>
    </dgm:pt>
    <dgm:pt modelId="{459D57C3-FC6B-419C-A82E-9BA26AEF2BF8}" type="parTrans" cxnId="{431A74A5-6D02-45A9-88CF-91F8ED36A25D}">
      <dgm:prSet/>
      <dgm:spPr/>
      <dgm:t>
        <a:bodyPr/>
        <a:lstStyle/>
        <a:p>
          <a:endParaRPr lang="fr-FR" sz="1800" b="1">
            <a:solidFill>
              <a:schemeClr val="bg1"/>
            </a:solidFill>
          </a:endParaRPr>
        </a:p>
      </dgm:t>
    </dgm:pt>
    <dgm:pt modelId="{D9001F6E-8278-4774-BA15-0A1D651B84B2}" type="sibTrans" cxnId="{431A74A5-6D02-45A9-88CF-91F8ED36A25D}">
      <dgm:prSet/>
      <dgm:spPr/>
      <dgm:t>
        <a:bodyPr/>
        <a:lstStyle/>
        <a:p>
          <a:endParaRPr lang="fr-FR" sz="1800" b="1">
            <a:solidFill>
              <a:schemeClr val="bg1"/>
            </a:solidFill>
          </a:endParaRPr>
        </a:p>
      </dgm:t>
    </dgm:pt>
    <dgm:pt modelId="{BF4544AC-72FE-4AA8-93C7-34FD889EC3B8}">
      <dgm:prSet custT="1"/>
      <dgm:spPr/>
      <dgm:t>
        <a:bodyPr/>
        <a:lstStyle/>
        <a:p>
          <a:r>
            <a:rPr lang="fr-FR" sz="1800" b="1">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Chaque électeur doit avoir la possibilité de s'isoler pour faire son choix et des urnes doivent être fermées jusqu’à la clôture du scrutin. Elles peuvent être confectionnées par l'entreprise.</a:t>
          </a:r>
          <a:endParaRPr lang="fr-FR" sz="1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dgm:t>
    </dgm:pt>
    <dgm:pt modelId="{407AEDCE-632E-4CA5-A929-5C6FD39085AA}" type="parTrans" cxnId="{E706CA5D-1262-4EAB-99C5-4EE62E18F17B}">
      <dgm:prSet/>
      <dgm:spPr/>
      <dgm:t>
        <a:bodyPr/>
        <a:lstStyle/>
        <a:p>
          <a:endParaRPr lang="fr-FR" sz="1800" b="1">
            <a:solidFill>
              <a:schemeClr val="bg1"/>
            </a:solidFill>
          </a:endParaRPr>
        </a:p>
      </dgm:t>
    </dgm:pt>
    <dgm:pt modelId="{AA5F6867-A430-4046-A504-7231ED763744}" type="sibTrans" cxnId="{E706CA5D-1262-4EAB-99C5-4EE62E18F17B}">
      <dgm:prSet/>
      <dgm:spPr/>
      <dgm:t>
        <a:bodyPr/>
        <a:lstStyle/>
        <a:p>
          <a:endParaRPr lang="fr-FR" sz="1800" b="1">
            <a:solidFill>
              <a:schemeClr val="bg1"/>
            </a:solidFill>
          </a:endParaRPr>
        </a:p>
      </dgm:t>
    </dgm:pt>
    <dgm:pt modelId="{07AB0698-4A04-44F2-9BE4-7D96E7952878}" type="pres">
      <dgm:prSet presAssocID="{B895C76E-F625-4853-A04C-B921086CFB7D}" presName="Name0" presStyleCnt="0">
        <dgm:presLayoutVars>
          <dgm:chMax val="7"/>
          <dgm:chPref val="7"/>
          <dgm:dir/>
        </dgm:presLayoutVars>
      </dgm:prSet>
      <dgm:spPr/>
    </dgm:pt>
    <dgm:pt modelId="{B0A3170F-EA95-4D3C-A200-51F02235B385}" type="pres">
      <dgm:prSet presAssocID="{B895C76E-F625-4853-A04C-B921086CFB7D}" presName="Name1" presStyleCnt="0"/>
      <dgm:spPr/>
    </dgm:pt>
    <dgm:pt modelId="{88F56B50-5C22-4F13-AAA4-5C5B1C85D956}" type="pres">
      <dgm:prSet presAssocID="{B895C76E-F625-4853-A04C-B921086CFB7D}" presName="cycle" presStyleCnt="0"/>
      <dgm:spPr/>
    </dgm:pt>
    <dgm:pt modelId="{53DB60F5-6795-46A9-8C1D-07382767AAB7}" type="pres">
      <dgm:prSet presAssocID="{B895C76E-F625-4853-A04C-B921086CFB7D}" presName="srcNode" presStyleLbl="node1" presStyleIdx="0" presStyleCnt="4"/>
      <dgm:spPr/>
    </dgm:pt>
    <dgm:pt modelId="{FB5751B7-BA8B-4ACA-8F51-E5129BDE282A}" type="pres">
      <dgm:prSet presAssocID="{B895C76E-F625-4853-A04C-B921086CFB7D}" presName="conn" presStyleLbl="parChTrans1D2" presStyleIdx="0" presStyleCnt="1"/>
      <dgm:spPr/>
    </dgm:pt>
    <dgm:pt modelId="{1EDF3D02-9092-4C46-9FA2-1E90C6BC9D12}" type="pres">
      <dgm:prSet presAssocID="{B895C76E-F625-4853-A04C-B921086CFB7D}" presName="extraNode" presStyleLbl="node1" presStyleIdx="0" presStyleCnt="4"/>
      <dgm:spPr/>
    </dgm:pt>
    <dgm:pt modelId="{26FB8140-A566-4F0D-BF1C-940CE5A51FBA}" type="pres">
      <dgm:prSet presAssocID="{B895C76E-F625-4853-A04C-B921086CFB7D}" presName="dstNode" presStyleLbl="node1" presStyleIdx="0" presStyleCnt="4"/>
      <dgm:spPr/>
    </dgm:pt>
    <dgm:pt modelId="{427A90E0-EAE9-4C97-A88F-1EE4EE92A1C3}" type="pres">
      <dgm:prSet presAssocID="{CF8F6C8B-EEED-453C-A52C-7B152360D9CC}" presName="text_1" presStyleLbl="node1" presStyleIdx="0" presStyleCnt="4">
        <dgm:presLayoutVars>
          <dgm:bulletEnabled val="1"/>
        </dgm:presLayoutVars>
      </dgm:prSet>
      <dgm:spPr/>
    </dgm:pt>
    <dgm:pt modelId="{C3CF52DF-804D-492E-8F8B-C6533A22275B}" type="pres">
      <dgm:prSet presAssocID="{CF8F6C8B-EEED-453C-A52C-7B152360D9CC}" presName="accent_1" presStyleCnt="0"/>
      <dgm:spPr/>
    </dgm:pt>
    <dgm:pt modelId="{20B7AF61-74FC-4CB0-B210-EBDEEDA74E02}" type="pres">
      <dgm:prSet presAssocID="{CF8F6C8B-EEED-453C-A52C-7B152360D9CC}" presName="accentRepeatNode" presStyleLbl="solidFgAcc1" presStyleIdx="0" presStyleCnt="4"/>
      <dgm:spPr/>
    </dgm:pt>
    <dgm:pt modelId="{041F3B03-83D7-4D5D-8464-3A9D7918217B}" type="pres">
      <dgm:prSet presAssocID="{C425992A-A1D4-4740-89A3-D052C90AEA6E}" presName="text_2" presStyleLbl="node1" presStyleIdx="1" presStyleCnt="4">
        <dgm:presLayoutVars>
          <dgm:bulletEnabled val="1"/>
        </dgm:presLayoutVars>
      </dgm:prSet>
      <dgm:spPr/>
    </dgm:pt>
    <dgm:pt modelId="{75A786C2-7CF2-431F-B568-C15F1002C052}" type="pres">
      <dgm:prSet presAssocID="{C425992A-A1D4-4740-89A3-D052C90AEA6E}" presName="accent_2" presStyleCnt="0"/>
      <dgm:spPr/>
    </dgm:pt>
    <dgm:pt modelId="{0AB0D8A4-B138-4E20-B1CB-505E3D306BE8}" type="pres">
      <dgm:prSet presAssocID="{C425992A-A1D4-4740-89A3-D052C90AEA6E}" presName="accentRepeatNode" presStyleLbl="solidFgAcc1" presStyleIdx="1" presStyleCnt="4"/>
      <dgm:spPr/>
    </dgm:pt>
    <dgm:pt modelId="{965C7DAC-094A-461E-9E3E-DE236573532D}" type="pres">
      <dgm:prSet presAssocID="{08843CD1-4E44-4D8F-A455-582168F8973D}" presName="text_3" presStyleLbl="node1" presStyleIdx="2" presStyleCnt="4" custScaleY="127791">
        <dgm:presLayoutVars>
          <dgm:bulletEnabled val="1"/>
        </dgm:presLayoutVars>
      </dgm:prSet>
      <dgm:spPr/>
    </dgm:pt>
    <dgm:pt modelId="{A6275B97-2B8B-4C96-BB48-523C1B9F9D51}" type="pres">
      <dgm:prSet presAssocID="{08843CD1-4E44-4D8F-A455-582168F8973D}" presName="accent_3" presStyleCnt="0"/>
      <dgm:spPr/>
    </dgm:pt>
    <dgm:pt modelId="{8591FD65-82C7-4476-9218-413E5C1D2EE2}" type="pres">
      <dgm:prSet presAssocID="{08843CD1-4E44-4D8F-A455-582168F8973D}" presName="accentRepeatNode" presStyleLbl="solidFgAcc1" presStyleIdx="2" presStyleCnt="4"/>
      <dgm:spPr/>
    </dgm:pt>
    <dgm:pt modelId="{8B2064BD-7D28-4BE5-A08B-1FC61634F841}" type="pres">
      <dgm:prSet presAssocID="{BF4544AC-72FE-4AA8-93C7-34FD889EC3B8}" presName="text_4" presStyleLbl="node1" presStyleIdx="3" presStyleCnt="4">
        <dgm:presLayoutVars>
          <dgm:bulletEnabled val="1"/>
        </dgm:presLayoutVars>
      </dgm:prSet>
      <dgm:spPr/>
    </dgm:pt>
    <dgm:pt modelId="{87EB8C5B-AF38-4E07-AA0B-2FF5A88DE2F5}" type="pres">
      <dgm:prSet presAssocID="{BF4544AC-72FE-4AA8-93C7-34FD889EC3B8}" presName="accent_4" presStyleCnt="0"/>
      <dgm:spPr/>
    </dgm:pt>
    <dgm:pt modelId="{557257AD-A99B-497C-B1CE-8B6FE941C54C}" type="pres">
      <dgm:prSet presAssocID="{BF4544AC-72FE-4AA8-93C7-34FD889EC3B8}" presName="accentRepeatNode" presStyleLbl="solidFgAcc1" presStyleIdx="3" presStyleCnt="4"/>
      <dgm:spPr/>
    </dgm:pt>
  </dgm:ptLst>
  <dgm:cxnLst>
    <dgm:cxn modelId="{FB12B109-D819-4BA9-81CB-B42FA7A494B9}" type="presOf" srcId="{C425992A-A1D4-4740-89A3-D052C90AEA6E}" destId="{041F3B03-83D7-4D5D-8464-3A9D7918217B}" srcOrd="0" destOrd="0" presId="urn:microsoft.com/office/officeart/2008/layout/VerticalCurvedList"/>
    <dgm:cxn modelId="{933B161F-D675-406F-B3ED-EA58CD01373D}" srcId="{B895C76E-F625-4853-A04C-B921086CFB7D}" destId="{C425992A-A1D4-4740-89A3-D052C90AEA6E}" srcOrd="1" destOrd="0" parTransId="{6FB9C29D-4F2B-44D9-AD32-83752C859177}" sibTransId="{B6B280F3-B977-4DF5-B0F7-4DCC9F7B5A53}"/>
    <dgm:cxn modelId="{3D446A3B-B5B7-48FF-9F46-91DB2E6F21BA}" type="presOf" srcId="{CF8F6C8B-EEED-453C-A52C-7B152360D9CC}" destId="{427A90E0-EAE9-4C97-A88F-1EE4EE92A1C3}" srcOrd="0" destOrd="0" presId="urn:microsoft.com/office/officeart/2008/layout/VerticalCurvedList"/>
    <dgm:cxn modelId="{E706CA5D-1262-4EAB-99C5-4EE62E18F17B}" srcId="{B895C76E-F625-4853-A04C-B921086CFB7D}" destId="{BF4544AC-72FE-4AA8-93C7-34FD889EC3B8}" srcOrd="3" destOrd="0" parTransId="{407AEDCE-632E-4CA5-A929-5C6FD39085AA}" sibTransId="{AA5F6867-A430-4046-A504-7231ED763744}"/>
    <dgm:cxn modelId="{3412314D-9BAC-44EE-9691-16B9962C49B7}" type="presOf" srcId="{BF4544AC-72FE-4AA8-93C7-34FD889EC3B8}" destId="{8B2064BD-7D28-4BE5-A08B-1FC61634F841}" srcOrd="0" destOrd="0" presId="urn:microsoft.com/office/officeart/2008/layout/VerticalCurvedList"/>
    <dgm:cxn modelId="{65EB4950-B8D7-4177-B8E9-7A4AE2FAD985}" type="presOf" srcId="{08843CD1-4E44-4D8F-A455-582168F8973D}" destId="{965C7DAC-094A-461E-9E3E-DE236573532D}" srcOrd="0" destOrd="0" presId="urn:microsoft.com/office/officeart/2008/layout/VerticalCurvedList"/>
    <dgm:cxn modelId="{71D6E187-9EE7-4A48-A383-655828B06AEE}" type="presOf" srcId="{B895C76E-F625-4853-A04C-B921086CFB7D}" destId="{07AB0698-4A04-44F2-9BE4-7D96E7952878}" srcOrd="0" destOrd="0" presId="urn:microsoft.com/office/officeart/2008/layout/VerticalCurvedList"/>
    <dgm:cxn modelId="{431A74A5-6D02-45A9-88CF-91F8ED36A25D}" srcId="{B895C76E-F625-4853-A04C-B921086CFB7D}" destId="{08843CD1-4E44-4D8F-A455-582168F8973D}" srcOrd="2" destOrd="0" parTransId="{459D57C3-FC6B-419C-A82E-9BA26AEF2BF8}" sibTransId="{D9001F6E-8278-4774-BA15-0A1D651B84B2}"/>
    <dgm:cxn modelId="{98AE03A7-7A36-48D2-8A73-86F2928EF6B1}" type="presOf" srcId="{88E4280E-91D6-48B9-8605-05A46F6F9FED}" destId="{FB5751B7-BA8B-4ACA-8F51-E5129BDE282A}" srcOrd="0" destOrd="0" presId="urn:microsoft.com/office/officeart/2008/layout/VerticalCurvedList"/>
    <dgm:cxn modelId="{B63592E8-817F-49E8-B60C-890CC2625894}" srcId="{B895C76E-F625-4853-A04C-B921086CFB7D}" destId="{CF8F6C8B-EEED-453C-A52C-7B152360D9CC}" srcOrd="0" destOrd="0" parTransId="{7B2548C2-5645-4E61-B240-7FA9195125F2}" sibTransId="{88E4280E-91D6-48B9-8605-05A46F6F9FED}"/>
    <dgm:cxn modelId="{3D1E391B-F3F4-421F-9100-A75569F23ADF}" type="presParOf" srcId="{07AB0698-4A04-44F2-9BE4-7D96E7952878}" destId="{B0A3170F-EA95-4D3C-A200-51F02235B385}" srcOrd="0" destOrd="0" presId="urn:microsoft.com/office/officeart/2008/layout/VerticalCurvedList"/>
    <dgm:cxn modelId="{D4091229-C5BC-4C48-83FF-455E545CED14}" type="presParOf" srcId="{B0A3170F-EA95-4D3C-A200-51F02235B385}" destId="{88F56B50-5C22-4F13-AAA4-5C5B1C85D956}" srcOrd="0" destOrd="0" presId="urn:microsoft.com/office/officeart/2008/layout/VerticalCurvedList"/>
    <dgm:cxn modelId="{A50A1743-F0CC-4C22-B036-6E1B21BAC796}" type="presParOf" srcId="{88F56B50-5C22-4F13-AAA4-5C5B1C85D956}" destId="{53DB60F5-6795-46A9-8C1D-07382767AAB7}" srcOrd="0" destOrd="0" presId="urn:microsoft.com/office/officeart/2008/layout/VerticalCurvedList"/>
    <dgm:cxn modelId="{CB98161C-2072-4C1D-8AB0-7BE8324D5677}" type="presParOf" srcId="{88F56B50-5C22-4F13-AAA4-5C5B1C85D956}" destId="{FB5751B7-BA8B-4ACA-8F51-E5129BDE282A}" srcOrd="1" destOrd="0" presId="urn:microsoft.com/office/officeart/2008/layout/VerticalCurvedList"/>
    <dgm:cxn modelId="{7336CE1A-992E-4D53-A141-BE5137EE6175}" type="presParOf" srcId="{88F56B50-5C22-4F13-AAA4-5C5B1C85D956}" destId="{1EDF3D02-9092-4C46-9FA2-1E90C6BC9D12}" srcOrd="2" destOrd="0" presId="urn:microsoft.com/office/officeart/2008/layout/VerticalCurvedList"/>
    <dgm:cxn modelId="{8CA3A223-DFFF-4637-BE03-1E347DA45EAB}" type="presParOf" srcId="{88F56B50-5C22-4F13-AAA4-5C5B1C85D956}" destId="{26FB8140-A566-4F0D-BF1C-940CE5A51FBA}" srcOrd="3" destOrd="0" presId="urn:microsoft.com/office/officeart/2008/layout/VerticalCurvedList"/>
    <dgm:cxn modelId="{17B850A2-CBF7-44AD-AB21-BD50335DF0E8}" type="presParOf" srcId="{B0A3170F-EA95-4D3C-A200-51F02235B385}" destId="{427A90E0-EAE9-4C97-A88F-1EE4EE92A1C3}" srcOrd="1" destOrd="0" presId="urn:microsoft.com/office/officeart/2008/layout/VerticalCurvedList"/>
    <dgm:cxn modelId="{E3741A65-ACE3-4A3E-9B70-A34D2297D3D5}" type="presParOf" srcId="{B0A3170F-EA95-4D3C-A200-51F02235B385}" destId="{C3CF52DF-804D-492E-8F8B-C6533A22275B}" srcOrd="2" destOrd="0" presId="urn:microsoft.com/office/officeart/2008/layout/VerticalCurvedList"/>
    <dgm:cxn modelId="{41CDC6EC-5F5B-4852-BB6B-32CDCFFF9093}" type="presParOf" srcId="{C3CF52DF-804D-492E-8F8B-C6533A22275B}" destId="{20B7AF61-74FC-4CB0-B210-EBDEEDA74E02}" srcOrd="0" destOrd="0" presId="urn:microsoft.com/office/officeart/2008/layout/VerticalCurvedList"/>
    <dgm:cxn modelId="{A297097A-8C55-42B9-A78A-8EB35A6A5FEC}" type="presParOf" srcId="{B0A3170F-EA95-4D3C-A200-51F02235B385}" destId="{041F3B03-83D7-4D5D-8464-3A9D7918217B}" srcOrd="3" destOrd="0" presId="urn:microsoft.com/office/officeart/2008/layout/VerticalCurvedList"/>
    <dgm:cxn modelId="{21A22E7D-4627-4055-9871-CC661805D4EB}" type="presParOf" srcId="{B0A3170F-EA95-4D3C-A200-51F02235B385}" destId="{75A786C2-7CF2-431F-B568-C15F1002C052}" srcOrd="4" destOrd="0" presId="urn:microsoft.com/office/officeart/2008/layout/VerticalCurvedList"/>
    <dgm:cxn modelId="{45C04BE2-91D5-4146-A71A-FAE9C671141B}" type="presParOf" srcId="{75A786C2-7CF2-431F-B568-C15F1002C052}" destId="{0AB0D8A4-B138-4E20-B1CB-505E3D306BE8}" srcOrd="0" destOrd="0" presId="urn:microsoft.com/office/officeart/2008/layout/VerticalCurvedList"/>
    <dgm:cxn modelId="{9EE42B00-B948-432D-A2BD-D5032854D664}" type="presParOf" srcId="{B0A3170F-EA95-4D3C-A200-51F02235B385}" destId="{965C7DAC-094A-461E-9E3E-DE236573532D}" srcOrd="5" destOrd="0" presId="urn:microsoft.com/office/officeart/2008/layout/VerticalCurvedList"/>
    <dgm:cxn modelId="{958F344A-6951-46C8-98E2-BD0A5CD157C4}" type="presParOf" srcId="{B0A3170F-EA95-4D3C-A200-51F02235B385}" destId="{A6275B97-2B8B-4C96-BB48-523C1B9F9D51}" srcOrd="6" destOrd="0" presId="urn:microsoft.com/office/officeart/2008/layout/VerticalCurvedList"/>
    <dgm:cxn modelId="{EEB77116-6956-493D-9145-0C287B5D37B3}" type="presParOf" srcId="{A6275B97-2B8B-4C96-BB48-523C1B9F9D51}" destId="{8591FD65-82C7-4476-9218-413E5C1D2EE2}" srcOrd="0" destOrd="0" presId="urn:microsoft.com/office/officeart/2008/layout/VerticalCurvedList"/>
    <dgm:cxn modelId="{C84A96F9-ACC7-4022-A4DC-2D7A60996660}" type="presParOf" srcId="{B0A3170F-EA95-4D3C-A200-51F02235B385}" destId="{8B2064BD-7D28-4BE5-A08B-1FC61634F841}" srcOrd="7" destOrd="0" presId="urn:microsoft.com/office/officeart/2008/layout/VerticalCurvedList"/>
    <dgm:cxn modelId="{69887455-66AB-4760-88A8-44EFC7ED5C90}" type="presParOf" srcId="{B0A3170F-EA95-4D3C-A200-51F02235B385}" destId="{87EB8C5B-AF38-4E07-AA0B-2FF5A88DE2F5}" srcOrd="8" destOrd="0" presId="urn:microsoft.com/office/officeart/2008/layout/VerticalCurvedList"/>
    <dgm:cxn modelId="{6E406365-A0C5-4C25-8816-97356F85D34E}" type="presParOf" srcId="{87EB8C5B-AF38-4E07-AA0B-2FF5A88DE2F5}" destId="{557257AD-A99B-497C-B1CE-8B6FE941C54C}"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AA95935-AB98-4DDE-94CE-D99316501A2F}"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fr-FR"/>
        </a:p>
      </dgm:t>
    </dgm:pt>
    <dgm:pt modelId="{9C7EA56B-1E58-4E11-B7A0-91B40AFF0F52}">
      <dgm:prSet custT="1"/>
      <dgm:spPr/>
      <dgm:t>
        <a:bodyPr/>
        <a:lstStyle/>
        <a:p>
          <a:r>
            <a:rPr lang="fr-FR" sz="28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L'employeur peut organiser :</a:t>
          </a:r>
        </a:p>
      </dgm:t>
    </dgm:pt>
    <dgm:pt modelId="{3D2A7AA0-55A3-45B1-9031-575B3A78AF09}" type="parTrans" cxnId="{067D973B-3815-40F0-903F-8552FB569BCD}">
      <dgm:prSet/>
      <dgm:spPr/>
      <dgm:t>
        <a:bodyPr/>
        <a:lstStyle/>
        <a:p>
          <a:endParaRPr lang="fr-FR"/>
        </a:p>
      </dgm:t>
    </dgm:pt>
    <dgm:pt modelId="{8DEA6D25-E5C9-43E6-BA22-69078A4C5D2E}" type="sibTrans" cxnId="{067D973B-3815-40F0-903F-8552FB569BCD}">
      <dgm:prSet/>
      <dgm:spPr/>
      <dgm:t>
        <a:bodyPr/>
        <a:lstStyle/>
        <a:p>
          <a:endParaRPr lang="fr-FR"/>
        </a:p>
      </dgm:t>
    </dgm:pt>
    <dgm:pt modelId="{D74A8E68-F228-4BAC-89A7-7FCAE875DB61}">
      <dgm:prSet custT="1"/>
      <dgm:spPr/>
      <dgm:t>
        <a:bodyPr/>
        <a:lstStyle/>
        <a:p>
          <a:r>
            <a:rPr lang="fr-FR" sz="2000" dirty="0">
              <a:effectLst/>
              <a:latin typeface="Arial" panose="020B0604020202020204" pitchFamily="34" charset="0"/>
              <a:ea typeface="Times New Roman" panose="02020603050405020304" pitchFamily="18" charset="0"/>
              <a:cs typeface="Times New Roman" panose="02020603050405020304" pitchFamily="18" charset="0"/>
            </a:rPr>
            <a:t>le vote </a:t>
          </a:r>
          <a:r>
            <a:rPr lang="fr-FR" sz="2000" b="1" dirty="0">
              <a:effectLst/>
              <a:latin typeface="Arial" panose="020B0604020202020204" pitchFamily="34" charset="0"/>
              <a:ea typeface="Times New Roman" panose="02020603050405020304" pitchFamily="18" charset="0"/>
              <a:cs typeface="Times New Roman" panose="02020603050405020304" pitchFamily="18" charset="0"/>
            </a:rPr>
            <a:t>par correspondance</a:t>
          </a:r>
          <a:r>
            <a:rPr lang="fr-FR" sz="2000" dirty="0">
              <a:effectLst/>
              <a:latin typeface="Arial" panose="020B0604020202020204" pitchFamily="34" charset="0"/>
              <a:ea typeface="Times New Roman" panose="02020603050405020304" pitchFamily="18" charset="0"/>
              <a:cs typeface="Times New Roman" panose="02020603050405020304" pitchFamily="18" charset="0"/>
            </a:rPr>
            <a:t>. Son recours doit être exceptionnel et limité aux personnes absentes le jour du vote ou dans l’impossibilité de se déplacer. Les bulletins, enveloppes et informations doivent être remis en main propre ou envoyés par courrier aux personnes concernées. Le bulletin doit être mis dans une enveloppe opaque sans signe distinctif et glissée dans une deuxième enveloppe sur laquelle le salarié doit écrire son nom et apposer sa  signature.</a:t>
          </a:r>
        </a:p>
      </dgm:t>
    </dgm:pt>
    <dgm:pt modelId="{CB0D4FA8-AF70-4F36-8985-A5AB209E82A0}" type="parTrans" cxnId="{20A46E0A-937D-4D83-B7E3-A134201B4F95}">
      <dgm:prSet/>
      <dgm:spPr/>
      <dgm:t>
        <a:bodyPr/>
        <a:lstStyle/>
        <a:p>
          <a:endParaRPr lang="fr-FR"/>
        </a:p>
      </dgm:t>
    </dgm:pt>
    <dgm:pt modelId="{1825F0A6-0E94-46F4-8AF1-1A19B8B89A40}" type="sibTrans" cxnId="{20A46E0A-937D-4D83-B7E3-A134201B4F95}">
      <dgm:prSet/>
      <dgm:spPr/>
      <dgm:t>
        <a:bodyPr/>
        <a:lstStyle/>
        <a:p>
          <a:endParaRPr lang="fr-FR"/>
        </a:p>
      </dgm:t>
    </dgm:pt>
    <dgm:pt modelId="{A46D76D3-9E22-4C30-A6A8-7C2FD4FD32A7}">
      <dgm:prSet custT="1"/>
      <dgm:spPr/>
      <dgm:t>
        <a:bodyPr/>
        <a:lstStyle/>
        <a:p>
          <a:r>
            <a:rPr lang="fr-FR" sz="2000">
              <a:effectLst/>
              <a:latin typeface="Arial" panose="020B0604020202020204" pitchFamily="34" charset="0"/>
              <a:ea typeface="Times New Roman" panose="02020603050405020304" pitchFamily="18" charset="0"/>
              <a:cs typeface="Times New Roman" panose="02020603050405020304" pitchFamily="18" charset="0"/>
            </a:rPr>
            <a:t>le </a:t>
          </a:r>
          <a:r>
            <a:rPr lang="fr-FR" sz="2000" b="1">
              <a:effectLst/>
              <a:latin typeface="Arial" panose="020B0604020202020204" pitchFamily="34" charset="0"/>
              <a:ea typeface="Times New Roman" panose="02020603050405020304" pitchFamily="18" charset="0"/>
              <a:cs typeface="Times New Roman" panose="02020603050405020304" pitchFamily="18" charset="0"/>
            </a:rPr>
            <a:t>vote électronique</a:t>
          </a:r>
          <a:r>
            <a:rPr lang="fr-FR" sz="2000">
              <a:effectLst/>
              <a:latin typeface="Arial" panose="020B0604020202020204" pitchFamily="34" charset="0"/>
              <a:ea typeface="Times New Roman" panose="02020603050405020304" pitchFamily="18" charset="0"/>
              <a:cs typeface="Times New Roman" panose="02020603050405020304" pitchFamily="18" charset="0"/>
            </a:rPr>
            <a:t>. Dans ce cas l'entreprise doit veiller au respect de la protection des données et utiliser une plateforme web sécurisée.</a:t>
          </a:r>
          <a:endParaRPr lang="fr-FR" sz="2000" dirty="0">
            <a:effectLst/>
            <a:latin typeface="Arial" panose="020B0604020202020204" pitchFamily="34" charset="0"/>
            <a:ea typeface="Times New Roman" panose="02020603050405020304" pitchFamily="18" charset="0"/>
            <a:cs typeface="Times New Roman" panose="02020603050405020304" pitchFamily="18" charset="0"/>
          </a:endParaRPr>
        </a:p>
      </dgm:t>
    </dgm:pt>
    <dgm:pt modelId="{AA46BFDF-8492-4FEC-8491-69638B679232}" type="parTrans" cxnId="{7EB7139B-5D67-41D7-B828-BE096FA8578A}">
      <dgm:prSet/>
      <dgm:spPr/>
      <dgm:t>
        <a:bodyPr/>
        <a:lstStyle/>
        <a:p>
          <a:endParaRPr lang="fr-FR"/>
        </a:p>
      </dgm:t>
    </dgm:pt>
    <dgm:pt modelId="{2C2B659E-8460-494B-BD8A-FAB1FA354FA8}" type="sibTrans" cxnId="{7EB7139B-5D67-41D7-B828-BE096FA8578A}">
      <dgm:prSet/>
      <dgm:spPr/>
      <dgm:t>
        <a:bodyPr/>
        <a:lstStyle/>
        <a:p>
          <a:endParaRPr lang="fr-FR"/>
        </a:p>
      </dgm:t>
    </dgm:pt>
    <dgm:pt modelId="{587A67E1-72A1-4795-81F4-8FC231DA536D}" type="pres">
      <dgm:prSet presAssocID="{0AA95935-AB98-4DDE-94CE-D99316501A2F}" presName="diagram" presStyleCnt="0">
        <dgm:presLayoutVars>
          <dgm:chPref val="1"/>
          <dgm:dir/>
          <dgm:animOne val="branch"/>
          <dgm:animLvl val="lvl"/>
          <dgm:resizeHandles/>
        </dgm:presLayoutVars>
      </dgm:prSet>
      <dgm:spPr/>
    </dgm:pt>
    <dgm:pt modelId="{6D50CB5D-A7EC-4C95-A381-13B9D4E1EA4B}" type="pres">
      <dgm:prSet presAssocID="{9C7EA56B-1E58-4E11-B7A0-91B40AFF0F52}" presName="root" presStyleCnt="0"/>
      <dgm:spPr/>
    </dgm:pt>
    <dgm:pt modelId="{9AC7C888-436B-4A19-B3D9-BC5494A8E606}" type="pres">
      <dgm:prSet presAssocID="{9C7EA56B-1E58-4E11-B7A0-91B40AFF0F52}" presName="rootComposite" presStyleCnt="0"/>
      <dgm:spPr/>
    </dgm:pt>
    <dgm:pt modelId="{F48F3FB5-265D-4405-9AD9-F4D12F731E4F}" type="pres">
      <dgm:prSet presAssocID="{9C7EA56B-1E58-4E11-B7A0-91B40AFF0F52}" presName="rootText" presStyleLbl="node1" presStyleIdx="0" presStyleCnt="1" custScaleX="263473" custScaleY="41987"/>
      <dgm:spPr/>
    </dgm:pt>
    <dgm:pt modelId="{B7843167-A1A5-4C7E-9015-1D06E7BA5477}" type="pres">
      <dgm:prSet presAssocID="{9C7EA56B-1E58-4E11-B7A0-91B40AFF0F52}" presName="rootConnector" presStyleLbl="node1" presStyleIdx="0" presStyleCnt="1"/>
      <dgm:spPr/>
    </dgm:pt>
    <dgm:pt modelId="{D3DCB7DE-296B-4E8A-82EE-CBA15E255390}" type="pres">
      <dgm:prSet presAssocID="{9C7EA56B-1E58-4E11-B7A0-91B40AFF0F52}" presName="childShape" presStyleCnt="0"/>
      <dgm:spPr/>
    </dgm:pt>
    <dgm:pt modelId="{B27A1C5A-1279-4728-9F83-32BDD4AB5F28}" type="pres">
      <dgm:prSet presAssocID="{CB0D4FA8-AF70-4F36-8985-A5AB209E82A0}" presName="Name13" presStyleLbl="parChTrans1D2" presStyleIdx="0" presStyleCnt="2"/>
      <dgm:spPr/>
    </dgm:pt>
    <dgm:pt modelId="{62C9671B-315A-4042-BA6D-863B8C0F1B16}" type="pres">
      <dgm:prSet presAssocID="{D74A8E68-F228-4BAC-89A7-7FCAE875DB61}" presName="childText" presStyleLbl="bgAcc1" presStyleIdx="0" presStyleCnt="2" custScaleX="333244" custScaleY="118682">
        <dgm:presLayoutVars>
          <dgm:bulletEnabled val="1"/>
        </dgm:presLayoutVars>
      </dgm:prSet>
      <dgm:spPr/>
    </dgm:pt>
    <dgm:pt modelId="{3244E6BA-6F39-4410-AFC5-54897002F0C0}" type="pres">
      <dgm:prSet presAssocID="{AA46BFDF-8492-4FEC-8491-69638B679232}" presName="Name13" presStyleLbl="parChTrans1D2" presStyleIdx="1" presStyleCnt="2"/>
      <dgm:spPr/>
    </dgm:pt>
    <dgm:pt modelId="{202C92C7-74F2-47FA-96AE-3FC3A5D6D1A7}" type="pres">
      <dgm:prSet presAssocID="{A46D76D3-9E22-4C30-A6A8-7C2FD4FD32A7}" presName="childText" presStyleLbl="bgAcc1" presStyleIdx="1" presStyleCnt="2" custScaleX="333244" custScaleY="49303" custLinFactNeighborX="1052" custLinFactNeighborY="-2413">
        <dgm:presLayoutVars>
          <dgm:bulletEnabled val="1"/>
        </dgm:presLayoutVars>
      </dgm:prSet>
      <dgm:spPr/>
    </dgm:pt>
  </dgm:ptLst>
  <dgm:cxnLst>
    <dgm:cxn modelId="{20A46E0A-937D-4D83-B7E3-A134201B4F95}" srcId="{9C7EA56B-1E58-4E11-B7A0-91B40AFF0F52}" destId="{D74A8E68-F228-4BAC-89A7-7FCAE875DB61}" srcOrd="0" destOrd="0" parTransId="{CB0D4FA8-AF70-4F36-8985-A5AB209E82A0}" sibTransId="{1825F0A6-0E94-46F4-8AF1-1A19B8B89A40}"/>
    <dgm:cxn modelId="{BD5B2413-F9AF-4793-A32E-F72EBAECD8A8}" type="presOf" srcId="{CB0D4FA8-AF70-4F36-8985-A5AB209E82A0}" destId="{B27A1C5A-1279-4728-9F83-32BDD4AB5F28}" srcOrd="0" destOrd="0" presId="urn:microsoft.com/office/officeart/2005/8/layout/hierarchy3"/>
    <dgm:cxn modelId="{9807011B-4204-4242-924D-0245162EE3F7}" type="presOf" srcId="{D74A8E68-F228-4BAC-89A7-7FCAE875DB61}" destId="{62C9671B-315A-4042-BA6D-863B8C0F1B16}" srcOrd="0" destOrd="0" presId="urn:microsoft.com/office/officeart/2005/8/layout/hierarchy3"/>
    <dgm:cxn modelId="{BC976B28-7DA1-40E6-B837-7D6ADA4B568C}" type="presOf" srcId="{9C7EA56B-1E58-4E11-B7A0-91B40AFF0F52}" destId="{B7843167-A1A5-4C7E-9015-1D06E7BA5477}" srcOrd="1" destOrd="0" presId="urn:microsoft.com/office/officeart/2005/8/layout/hierarchy3"/>
    <dgm:cxn modelId="{54B98129-36D9-4C9B-8F92-535639CB6A7C}" type="presOf" srcId="{AA46BFDF-8492-4FEC-8491-69638B679232}" destId="{3244E6BA-6F39-4410-AFC5-54897002F0C0}" srcOrd="0" destOrd="0" presId="urn:microsoft.com/office/officeart/2005/8/layout/hierarchy3"/>
    <dgm:cxn modelId="{067D973B-3815-40F0-903F-8552FB569BCD}" srcId="{0AA95935-AB98-4DDE-94CE-D99316501A2F}" destId="{9C7EA56B-1E58-4E11-B7A0-91B40AFF0F52}" srcOrd="0" destOrd="0" parTransId="{3D2A7AA0-55A3-45B1-9031-575B3A78AF09}" sibTransId="{8DEA6D25-E5C9-43E6-BA22-69078A4C5D2E}"/>
    <dgm:cxn modelId="{02ADFE44-7545-403C-BDEC-B247CE9A1ED0}" type="presOf" srcId="{A46D76D3-9E22-4C30-A6A8-7C2FD4FD32A7}" destId="{202C92C7-74F2-47FA-96AE-3FC3A5D6D1A7}" srcOrd="0" destOrd="0" presId="urn:microsoft.com/office/officeart/2005/8/layout/hierarchy3"/>
    <dgm:cxn modelId="{7EB7139B-5D67-41D7-B828-BE096FA8578A}" srcId="{9C7EA56B-1E58-4E11-B7A0-91B40AFF0F52}" destId="{A46D76D3-9E22-4C30-A6A8-7C2FD4FD32A7}" srcOrd="1" destOrd="0" parTransId="{AA46BFDF-8492-4FEC-8491-69638B679232}" sibTransId="{2C2B659E-8460-494B-BD8A-FAB1FA354FA8}"/>
    <dgm:cxn modelId="{792C2DBF-FF4E-4AEF-8B07-6954D3022C10}" type="presOf" srcId="{9C7EA56B-1E58-4E11-B7A0-91B40AFF0F52}" destId="{F48F3FB5-265D-4405-9AD9-F4D12F731E4F}" srcOrd="0" destOrd="0" presId="urn:microsoft.com/office/officeart/2005/8/layout/hierarchy3"/>
    <dgm:cxn modelId="{2968AAE5-87E3-4724-80C0-96FF257BE32C}" type="presOf" srcId="{0AA95935-AB98-4DDE-94CE-D99316501A2F}" destId="{587A67E1-72A1-4795-81F4-8FC231DA536D}" srcOrd="0" destOrd="0" presId="urn:microsoft.com/office/officeart/2005/8/layout/hierarchy3"/>
    <dgm:cxn modelId="{D1E0CFDE-83E6-4C98-B3B6-26033879D7B4}" type="presParOf" srcId="{587A67E1-72A1-4795-81F4-8FC231DA536D}" destId="{6D50CB5D-A7EC-4C95-A381-13B9D4E1EA4B}" srcOrd="0" destOrd="0" presId="urn:microsoft.com/office/officeart/2005/8/layout/hierarchy3"/>
    <dgm:cxn modelId="{3A58FD5F-DD0C-4161-A876-2FFC637A0EB9}" type="presParOf" srcId="{6D50CB5D-A7EC-4C95-A381-13B9D4E1EA4B}" destId="{9AC7C888-436B-4A19-B3D9-BC5494A8E606}" srcOrd="0" destOrd="0" presId="urn:microsoft.com/office/officeart/2005/8/layout/hierarchy3"/>
    <dgm:cxn modelId="{BD0033C8-29A8-4A61-B060-C2C32AE8838A}" type="presParOf" srcId="{9AC7C888-436B-4A19-B3D9-BC5494A8E606}" destId="{F48F3FB5-265D-4405-9AD9-F4D12F731E4F}" srcOrd="0" destOrd="0" presId="urn:microsoft.com/office/officeart/2005/8/layout/hierarchy3"/>
    <dgm:cxn modelId="{1CCC1A47-E95F-4BEA-8EA2-8AA490768CC9}" type="presParOf" srcId="{9AC7C888-436B-4A19-B3D9-BC5494A8E606}" destId="{B7843167-A1A5-4C7E-9015-1D06E7BA5477}" srcOrd="1" destOrd="0" presId="urn:microsoft.com/office/officeart/2005/8/layout/hierarchy3"/>
    <dgm:cxn modelId="{88E9E931-B28D-431E-8362-888919A406F7}" type="presParOf" srcId="{6D50CB5D-A7EC-4C95-A381-13B9D4E1EA4B}" destId="{D3DCB7DE-296B-4E8A-82EE-CBA15E255390}" srcOrd="1" destOrd="0" presId="urn:microsoft.com/office/officeart/2005/8/layout/hierarchy3"/>
    <dgm:cxn modelId="{5EE696F2-8C5E-4F4A-970B-5E0071B64A58}" type="presParOf" srcId="{D3DCB7DE-296B-4E8A-82EE-CBA15E255390}" destId="{B27A1C5A-1279-4728-9F83-32BDD4AB5F28}" srcOrd="0" destOrd="0" presId="urn:microsoft.com/office/officeart/2005/8/layout/hierarchy3"/>
    <dgm:cxn modelId="{200D4A49-1989-4B07-835C-3ED029B41ADA}" type="presParOf" srcId="{D3DCB7DE-296B-4E8A-82EE-CBA15E255390}" destId="{62C9671B-315A-4042-BA6D-863B8C0F1B16}" srcOrd="1" destOrd="0" presId="urn:microsoft.com/office/officeart/2005/8/layout/hierarchy3"/>
    <dgm:cxn modelId="{5A8FDE58-2617-4D13-8EBA-12673130D890}" type="presParOf" srcId="{D3DCB7DE-296B-4E8A-82EE-CBA15E255390}" destId="{3244E6BA-6F39-4410-AFC5-54897002F0C0}" srcOrd="2" destOrd="0" presId="urn:microsoft.com/office/officeart/2005/8/layout/hierarchy3"/>
    <dgm:cxn modelId="{6E95D9D3-F91C-43A2-AE70-A0BD05E001F5}" type="presParOf" srcId="{D3DCB7DE-296B-4E8A-82EE-CBA15E255390}" destId="{202C92C7-74F2-47FA-96AE-3FC3A5D6D1A7}"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891C88-B804-43AA-8DBC-0E19EFE818F0}">
      <dsp:nvSpPr>
        <dsp:cNvPr id="0" name=""/>
        <dsp:cNvSpPr/>
      </dsp:nvSpPr>
      <dsp:spPr>
        <a:xfrm>
          <a:off x="25637" y="58586"/>
          <a:ext cx="1275934" cy="595231"/>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53340" numCol="1" spcCol="1270" anchor="t" anchorCtr="0">
          <a:noAutofit/>
        </a:bodyPr>
        <a:lstStyle/>
        <a:p>
          <a:pPr marL="0" lvl="0" indent="0" algn="l" defTabSz="622300">
            <a:lnSpc>
              <a:spcPct val="90000"/>
            </a:lnSpc>
            <a:spcBef>
              <a:spcPct val="0"/>
            </a:spcBef>
            <a:spcAft>
              <a:spcPct val="35000"/>
            </a:spcAft>
            <a:buNone/>
          </a:pPr>
          <a:r>
            <a:rPr lang="fr-FR" sz="1400" b="1" kern="1200">
              <a:latin typeface="Arial Narrow" panose="020B0606020202030204" pitchFamily="34" charset="0"/>
            </a:rPr>
            <a:t>J-90</a:t>
          </a:r>
        </a:p>
      </dsp:txBody>
      <dsp:txXfrm>
        <a:off x="25637" y="58586"/>
        <a:ext cx="1275934" cy="396820"/>
      </dsp:txXfrm>
    </dsp:sp>
    <dsp:sp modelId="{F2B651CC-0E34-4B28-8382-81215955C534}">
      <dsp:nvSpPr>
        <dsp:cNvPr id="0" name=""/>
        <dsp:cNvSpPr/>
      </dsp:nvSpPr>
      <dsp:spPr>
        <a:xfrm>
          <a:off x="9253" y="501181"/>
          <a:ext cx="1831374" cy="947721"/>
        </a:xfrm>
        <a:prstGeom prst="roundRect">
          <a:avLst>
            <a:gd name="adj" fmla="val 10000"/>
          </a:avLst>
        </a:prstGeom>
        <a:solidFill>
          <a:schemeClr val="lt1">
            <a:alpha val="90000"/>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99568" rIns="99568" bIns="99568" numCol="1" spcCol="1270" anchor="t" anchorCtr="0">
          <a:noAutofit/>
        </a:bodyPr>
        <a:lstStyle/>
        <a:p>
          <a:pPr marL="114300" lvl="1" indent="-114300" algn="l" defTabSz="622300">
            <a:lnSpc>
              <a:spcPct val="90000"/>
            </a:lnSpc>
            <a:spcBef>
              <a:spcPct val="0"/>
            </a:spcBef>
            <a:spcAft>
              <a:spcPct val="15000"/>
            </a:spcAft>
            <a:buChar char="•"/>
          </a:pPr>
          <a:r>
            <a:rPr lang="fr-FR" sz="1400" b="1" kern="1200">
              <a:latin typeface="Arial Narrow" panose="020B0606020202030204" pitchFamily="34" charset="0"/>
            </a:rPr>
            <a:t>informer les salariés</a:t>
          </a:r>
        </a:p>
        <a:p>
          <a:pPr marL="114300" lvl="1" indent="-114300" algn="l" defTabSz="622300">
            <a:lnSpc>
              <a:spcPct val="90000"/>
            </a:lnSpc>
            <a:spcBef>
              <a:spcPct val="0"/>
            </a:spcBef>
            <a:spcAft>
              <a:spcPct val="15000"/>
            </a:spcAft>
            <a:buChar char="•"/>
          </a:pPr>
          <a:r>
            <a:rPr lang="fr-FR" sz="1400" b="1" kern="1200" dirty="0">
              <a:latin typeface="Arial Narrow" panose="020B0606020202030204" pitchFamily="34" charset="0"/>
            </a:rPr>
            <a:t>inviter orga. syndicale</a:t>
          </a:r>
        </a:p>
      </dsp:txBody>
      <dsp:txXfrm>
        <a:off x="37011" y="528939"/>
        <a:ext cx="1775858" cy="892205"/>
      </dsp:txXfrm>
    </dsp:sp>
    <dsp:sp modelId="{981BFC79-A24B-449C-BD7D-A48D3F660516}">
      <dsp:nvSpPr>
        <dsp:cNvPr id="0" name=""/>
        <dsp:cNvSpPr/>
      </dsp:nvSpPr>
      <dsp:spPr>
        <a:xfrm>
          <a:off x="1582092" y="98161"/>
          <a:ext cx="594704" cy="317670"/>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fr-FR" sz="1400" b="1" kern="1200">
            <a:latin typeface="Arial Narrow" panose="020B0606020202030204" pitchFamily="34" charset="0"/>
          </a:endParaRPr>
        </a:p>
      </dsp:txBody>
      <dsp:txXfrm>
        <a:off x="1582092" y="161695"/>
        <a:ext cx="499403" cy="190602"/>
      </dsp:txXfrm>
    </dsp:sp>
    <dsp:sp modelId="{4F035B3E-2603-4743-8606-56A0939647C3}">
      <dsp:nvSpPr>
        <dsp:cNvPr id="0" name=""/>
        <dsp:cNvSpPr/>
      </dsp:nvSpPr>
      <dsp:spPr>
        <a:xfrm>
          <a:off x="2423655" y="58586"/>
          <a:ext cx="1275934" cy="595231"/>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53340" numCol="1" spcCol="1270" anchor="t" anchorCtr="0">
          <a:noAutofit/>
        </a:bodyPr>
        <a:lstStyle/>
        <a:p>
          <a:pPr marL="0" lvl="0" indent="0" algn="l" defTabSz="622300">
            <a:lnSpc>
              <a:spcPct val="90000"/>
            </a:lnSpc>
            <a:spcBef>
              <a:spcPct val="0"/>
            </a:spcBef>
            <a:spcAft>
              <a:spcPct val="35000"/>
            </a:spcAft>
            <a:buNone/>
          </a:pPr>
          <a:r>
            <a:rPr lang="fr-FR" sz="1400" b="1" kern="1200">
              <a:latin typeface="Arial Narrow" panose="020B0606020202030204" pitchFamily="34" charset="0"/>
            </a:rPr>
            <a:t>J-75</a:t>
          </a:r>
        </a:p>
      </dsp:txBody>
      <dsp:txXfrm>
        <a:off x="2423655" y="58586"/>
        <a:ext cx="1275934" cy="396820"/>
      </dsp:txXfrm>
    </dsp:sp>
    <dsp:sp modelId="{BE0655F2-4365-41F0-B006-F527DEBA03DA}">
      <dsp:nvSpPr>
        <dsp:cNvPr id="0" name=""/>
        <dsp:cNvSpPr/>
      </dsp:nvSpPr>
      <dsp:spPr>
        <a:xfrm>
          <a:off x="2352999" y="501181"/>
          <a:ext cx="1939918" cy="947721"/>
        </a:xfrm>
        <a:prstGeom prst="roundRect">
          <a:avLst>
            <a:gd name="adj" fmla="val 10000"/>
          </a:avLst>
        </a:prstGeom>
        <a:solidFill>
          <a:schemeClr val="lt1">
            <a:alpha val="90000"/>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99568" rIns="99568" bIns="99568" numCol="1" spcCol="1270" anchor="t" anchorCtr="0">
          <a:noAutofit/>
        </a:bodyPr>
        <a:lstStyle/>
        <a:p>
          <a:pPr marL="114300" lvl="1" indent="-114300" algn="l" defTabSz="622300">
            <a:lnSpc>
              <a:spcPct val="90000"/>
            </a:lnSpc>
            <a:spcBef>
              <a:spcPct val="0"/>
            </a:spcBef>
            <a:spcAft>
              <a:spcPct val="15000"/>
            </a:spcAft>
            <a:buChar char="•"/>
          </a:pPr>
          <a:r>
            <a:rPr lang="fr-FR" sz="1400" b="1" kern="1200">
              <a:latin typeface="Arial Narrow" panose="020B0606020202030204" pitchFamily="34" charset="0"/>
            </a:rPr>
            <a:t>Négocier le protocole préelectoral avec les syndicats</a:t>
          </a:r>
        </a:p>
      </dsp:txBody>
      <dsp:txXfrm>
        <a:off x="2380757" y="528939"/>
        <a:ext cx="1884402" cy="892205"/>
      </dsp:txXfrm>
    </dsp:sp>
    <dsp:sp modelId="{D0AC64E1-7E3D-4976-918E-7E0FD7B9D76B}">
      <dsp:nvSpPr>
        <dsp:cNvPr id="0" name=""/>
        <dsp:cNvSpPr/>
      </dsp:nvSpPr>
      <dsp:spPr>
        <a:xfrm>
          <a:off x="3980110" y="98161"/>
          <a:ext cx="594704" cy="317670"/>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fr-FR" sz="1400" b="1" kern="1200">
            <a:latin typeface="Arial Narrow" panose="020B0606020202030204" pitchFamily="34" charset="0"/>
          </a:endParaRPr>
        </a:p>
      </dsp:txBody>
      <dsp:txXfrm>
        <a:off x="3980110" y="161695"/>
        <a:ext cx="499403" cy="190602"/>
      </dsp:txXfrm>
    </dsp:sp>
    <dsp:sp modelId="{15327F90-13B9-43A1-BA30-20CA214967DC}">
      <dsp:nvSpPr>
        <dsp:cNvPr id="0" name=""/>
        <dsp:cNvSpPr/>
      </dsp:nvSpPr>
      <dsp:spPr>
        <a:xfrm>
          <a:off x="4821673" y="58586"/>
          <a:ext cx="1275934" cy="595231"/>
        </a:xfrm>
        <a:prstGeom prst="roundRect">
          <a:avLst>
            <a:gd name="adj" fmla="val 10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53340" numCol="1" spcCol="1270" anchor="t" anchorCtr="0">
          <a:noAutofit/>
        </a:bodyPr>
        <a:lstStyle/>
        <a:p>
          <a:pPr marL="0" lvl="0" indent="0" algn="l" defTabSz="622300">
            <a:lnSpc>
              <a:spcPct val="90000"/>
            </a:lnSpc>
            <a:spcBef>
              <a:spcPct val="0"/>
            </a:spcBef>
            <a:spcAft>
              <a:spcPct val="35000"/>
            </a:spcAft>
            <a:buNone/>
          </a:pPr>
          <a:r>
            <a:rPr lang="fr-FR" sz="1400" b="1" kern="1200">
              <a:latin typeface="Arial Narrow" panose="020B0606020202030204" pitchFamily="34" charset="0"/>
            </a:rPr>
            <a:t>J 1</a:t>
          </a:r>
          <a:r>
            <a:rPr lang="fr-FR" sz="1400" b="1" kern="1200" baseline="30000">
              <a:latin typeface="Arial Narrow" panose="020B0606020202030204" pitchFamily="34" charset="0"/>
            </a:rPr>
            <a:t>er</a:t>
          </a:r>
          <a:r>
            <a:rPr lang="fr-FR" sz="1400" b="1" kern="1200">
              <a:latin typeface="Arial Narrow" panose="020B0606020202030204" pitchFamily="34" charset="0"/>
            </a:rPr>
            <a:t> tour</a:t>
          </a:r>
        </a:p>
      </dsp:txBody>
      <dsp:txXfrm>
        <a:off x="4821673" y="58586"/>
        <a:ext cx="1275934" cy="396820"/>
      </dsp:txXfrm>
    </dsp:sp>
    <dsp:sp modelId="{509B557F-9E7C-4A49-83F9-9FD5852C4014}">
      <dsp:nvSpPr>
        <dsp:cNvPr id="0" name=""/>
        <dsp:cNvSpPr/>
      </dsp:nvSpPr>
      <dsp:spPr>
        <a:xfrm>
          <a:off x="4805289" y="501181"/>
          <a:ext cx="1831374" cy="947721"/>
        </a:xfrm>
        <a:prstGeom prst="roundRect">
          <a:avLst>
            <a:gd name="adj" fmla="val 10000"/>
          </a:avLst>
        </a:prstGeom>
        <a:solidFill>
          <a:schemeClr val="lt1">
            <a:alpha val="90000"/>
            <a:hueOff val="0"/>
            <a:satOff val="0"/>
            <a:lumOff val="0"/>
            <a:alphaOff val="0"/>
          </a:schemeClr>
        </a:solidFill>
        <a:ln w="19050"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99568" rIns="99568" bIns="99568" numCol="1" spcCol="1270" anchor="t" anchorCtr="0">
          <a:noAutofit/>
        </a:bodyPr>
        <a:lstStyle/>
        <a:p>
          <a:pPr marL="114300" lvl="1" indent="-114300" algn="l" defTabSz="622300">
            <a:lnSpc>
              <a:spcPct val="90000"/>
            </a:lnSpc>
            <a:spcBef>
              <a:spcPct val="0"/>
            </a:spcBef>
            <a:spcAft>
              <a:spcPct val="15000"/>
            </a:spcAft>
            <a:buChar char="•"/>
          </a:pPr>
          <a:r>
            <a:rPr lang="fr-FR" sz="1400" b="1" kern="1200">
              <a:latin typeface="Arial Narrow" panose="020B0606020202030204" pitchFamily="34" charset="0"/>
            </a:rPr>
            <a:t>1er tour avec monopole syndical</a:t>
          </a:r>
        </a:p>
      </dsp:txBody>
      <dsp:txXfrm>
        <a:off x="4833047" y="528939"/>
        <a:ext cx="1775858" cy="892205"/>
      </dsp:txXfrm>
    </dsp:sp>
    <dsp:sp modelId="{2634D5E3-1E2E-4F51-9049-9219DA14F4F7}">
      <dsp:nvSpPr>
        <dsp:cNvPr id="0" name=""/>
        <dsp:cNvSpPr/>
      </dsp:nvSpPr>
      <dsp:spPr>
        <a:xfrm>
          <a:off x="6360465" y="98161"/>
          <a:ext cx="557256" cy="317670"/>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fr-FR" sz="1400" b="1" kern="1200">
            <a:latin typeface="Arial Narrow" panose="020B0606020202030204" pitchFamily="34" charset="0"/>
          </a:endParaRPr>
        </a:p>
      </dsp:txBody>
      <dsp:txXfrm>
        <a:off x="6360465" y="161695"/>
        <a:ext cx="461955" cy="190602"/>
      </dsp:txXfrm>
    </dsp:sp>
    <dsp:sp modelId="{A7C066EC-6C02-4690-B87F-124818BF62C7}">
      <dsp:nvSpPr>
        <dsp:cNvPr id="0" name=""/>
        <dsp:cNvSpPr/>
      </dsp:nvSpPr>
      <dsp:spPr>
        <a:xfrm>
          <a:off x="7149036" y="58586"/>
          <a:ext cx="1332547" cy="595231"/>
        </a:xfrm>
        <a:prstGeom prst="roundRect">
          <a:avLst>
            <a:gd name="adj" fmla="val 10000"/>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53340" numCol="1" spcCol="1270" anchor="t" anchorCtr="0">
          <a:noAutofit/>
        </a:bodyPr>
        <a:lstStyle/>
        <a:p>
          <a:pPr marL="0" lvl="0" indent="0" algn="l" defTabSz="622300">
            <a:lnSpc>
              <a:spcPct val="90000"/>
            </a:lnSpc>
            <a:spcBef>
              <a:spcPct val="0"/>
            </a:spcBef>
            <a:spcAft>
              <a:spcPct val="35000"/>
            </a:spcAft>
            <a:buNone/>
          </a:pPr>
          <a:r>
            <a:rPr lang="fr-FR" sz="1400" b="1" kern="1200">
              <a:latin typeface="Arial Narrow" panose="020B0606020202030204" pitchFamily="34" charset="0"/>
            </a:rPr>
            <a:t>J+15 : 2e tour</a:t>
          </a:r>
        </a:p>
      </dsp:txBody>
      <dsp:txXfrm>
        <a:off x="7149036" y="58586"/>
        <a:ext cx="1332547" cy="396820"/>
      </dsp:txXfrm>
    </dsp:sp>
    <dsp:sp modelId="{16C3EB1E-41D2-4412-A931-64DF1CC14905}">
      <dsp:nvSpPr>
        <dsp:cNvPr id="0" name=""/>
        <dsp:cNvSpPr/>
      </dsp:nvSpPr>
      <dsp:spPr>
        <a:xfrm>
          <a:off x="7160959" y="501181"/>
          <a:ext cx="1831374" cy="947721"/>
        </a:xfrm>
        <a:prstGeom prst="roundRect">
          <a:avLst>
            <a:gd name="adj" fmla="val 10000"/>
          </a:avLst>
        </a:prstGeom>
        <a:solidFill>
          <a:schemeClr val="lt1">
            <a:alpha val="90000"/>
            <a:hueOff val="0"/>
            <a:satOff val="0"/>
            <a:lumOff val="0"/>
            <a:alphaOff val="0"/>
          </a:schemeClr>
        </a:solidFill>
        <a:ln w="19050"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99568" rIns="99568" bIns="99568" numCol="1" spcCol="1270" anchor="t" anchorCtr="0">
          <a:noAutofit/>
        </a:bodyPr>
        <a:lstStyle/>
        <a:p>
          <a:pPr marL="114300" lvl="1" indent="-114300" algn="l" defTabSz="622300">
            <a:lnSpc>
              <a:spcPct val="90000"/>
            </a:lnSpc>
            <a:spcBef>
              <a:spcPct val="0"/>
            </a:spcBef>
            <a:spcAft>
              <a:spcPct val="15000"/>
            </a:spcAft>
            <a:buChar char="•"/>
          </a:pPr>
          <a:r>
            <a:rPr lang="fr-FR" sz="1400" b="1" kern="1200">
              <a:latin typeface="Arial Narrow" panose="020B0606020202030204" pitchFamily="34" charset="0"/>
            </a:rPr>
            <a:t>2</a:t>
          </a:r>
          <a:r>
            <a:rPr lang="fr-FR" sz="1400" b="1" kern="1200" baseline="30000">
              <a:latin typeface="Arial Narrow" panose="020B0606020202030204" pitchFamily="34" charset="0"/>
            </a:rPr>
            <a:t>e</a:t>
          </a:r>
          <a:r>
            <a:rPr lang="fr-FR" sz="1400" b="1" kern="1200">
              <a:latin typeface="Arial Narrow" panose="020B0606020202030204" pitchFamily="34" charset="0"/>
            </a:rPr>
            <a:t> tour avec candidatures libres</a:t>
          </a:r>
        </a:p>
      </dsp:txBody>
      <dsp:txXfrm>
        <a:off x="7188717" y="528939"/>
        <a:ext cx="1775858" cy="892205"/>
      </dsp:txXfrm>
    </dsp:sp>
    <dsp:sp modelId="{9970E855-9A8D-408E-8AEE-D81F0173FC9A}">
      <dsp:nvSpPr>
        <dsp:cNvPr id="0" name=""/>
        <dsp:cNvSpPr/>
      </dsp:nvSpPr>
      <dsp:spPr>
        <a:xfrm>
          <a:off x="8741460" y="98161"/>
          <a:ext cx="550937" cy="317670"/>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fr-FR" sz="1400" b="1" kern="1200">
            <a:latin typeface="Arial Narrow" panose="020B0606020202030204" pitchFamily="34" charset="0"/>
          </a:endParaRPr>
        </a:p>
      </dsp:txBody>
      <dsp:txXfrm>
        <a:off x="8741460" y="161695"/>
        <a:ext cx="455636" cy="190602"/>
      </dsp:txXfrm>
    </dsp:sp>
    <dsp:sp modelId="{91C4229B-6D0A-484E-9907-ADC2FC943404}">
      <dsp:nvSpPr>
        <dsp:cNvPr id="0" name=""/>
        <dsp:cNvSpPr/>
      </dsp:nvSpPr>
      <dsp:spPr>
        <a:xfrm>
          <a:off x="9521089" y="58586"/>
          <a:ext cx="1275934" cy="595231"/>
        </a:xfrm>
        <a:prstGeom prst="roundRect">
          <a:avLst>
            <a:gd name="adj" fmla="val 10000"/>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53340" numCol="1" spcCol="1270" anchor="t" anchorCtr="0">
          <a:noAutofit/>
        </a:bodyPr>
        <a:lstStyle/>
        <a:p>
          <a:pPr marL="0" lvl="0" indent="0" algn="l" defTabSz="622300">
            <a:lnSpc>
              <a:spcPct val="90000"/>
            </a:lnSpc>
            <a:spcBef>
              <a:spcPct val="0"/>
            </a:spcBef>
            <a:spcAft>
              <a:spcPct val="35000"/>
            </a:spcAft>
            <a:buNone/>
          </a:pPr>
          <a:r>
            <a:rPr lang="fr-FR" sz="1400" b="1" kern="1200">
              <a:latin typeface="Arial Narrow" panose="020B0606020202030204" pitchFamily="34" charset="0"/>
            </a:rPr>
            <a:t>J+30 </a:t>
          </a:r>
        </a:p>
      </dsp:txBody>
      <dsp:txXfrm>
        <a:off x="9521089" y="58586"/>
        <a:ext cx="1275934" cy="396820"/>
      </dsp:txXfrm>
    </dsp:sp>
    <dsp:sp modelId="{E9E31D17-D768-434D-BD47-F4610A39E87A}">
      <dsp:nvSpPr>
        <dsp:cNvPr id="0" name=""/>
        <dsp:cNvSpPr/>
      </dsp:nvSpPr>
      <dsp:spPr>
        <a:xfrm>
          <a:off x="9504705" y="501181"/>
          <a:ext cx="1831374" cy="947721"/>
        </a:xfrm>
        <a:prstGeom prst="roundRect">
          <a:avLst>
            <a:gd name="adj" fmla="val 10000"/>
          </a:avLst>
        </a:prstGeom>
        <a:solidFill>
          <a:schemeClr val="lt1">
            <a:alpha val="90000"/>
            <a:hueOff val="0"/>
            <a:satOff val="0"/>
            <a:lumOff val="0"/>
            <a:alphaOff val="0"/>
          </a:schemeClr>
        </a:solidFill>
        <a:ln w="19050" cap="rnd"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99568" rIns="99568" bIns="99568" numCol="1" spcCol="1270" anchor="t" anchorCtr="0">
          <a:noAutofit/>
        </a:bodyPr>
        <a:lstStyle/>
        <a:p>
          <a:pPr marL="114300" lvl="1" indent="-114300" algn="l" defTabSz="622300">
            <a:lnSpc>
              <a:spcPct val="90000"/>
            </a:lnSpc>
            <a:spcBef>
              <a:spcPct val="0"/>
            </a:spcBef>
            <a:spcAft>
              <a:spcPct val="15000"/>
            </a:spcAft>
            <a:buChar char="•"/>
          </a:pPr>
          <a:r>
            <a:rPr lang="fr-FR" sz="1400" b="1" kern="1200">
              <a:latin typeface="Arial Narrow" panose="020B0606020202030204" pitchFamily="34" charset="0"/>
            </a:rPr>
            <a:t>Transmettre le  PV de l'élection à la DIRECCT</a:t>
          </a:r>
        </a:p>
      </dsp:txBody>
      <dsp:txXfrm>
        <a:off x="9532463" y="528939"/>
        <a:ext cx="1775858" cy="8922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5751B7-BA8B-4ACA-8F51-E5129BDE282A}">
      <dsp:nvSpPr>
        <dsp:cNvPr id="0" name=""/>
        <dsp:cNvSpPr/>
      </dsp:nvSpPr>
      <dsp:spPr>
        <a:xfrm>
          <a:off x="-6319887" y="-966737"/>
          <a:ext cx="7522647" cy="7522647"/>
        </a:xfrm>
        <a:prstGeom prst="blockArc">
          <a:avLst>
            <a:gd name="adj1" fmla="val 18900000"/>
            <a:gd name="adj2" fmla="val 2700000"/>
            <a:gd name="adj3" fmla="val 287"/>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27A90E0-EAE9-4C97-A88F-1EE4EE92A1C3}">
      <dsp:nvSpPr>
        <dsp:cNvPr id="0" name=""/>
        <dsp:cNvSpPr/>
      </dsp:nvSpPr>
      <dsp:spPr>
        <a:xfrm>
          <a:off x="629431" y="429695"/>
          <a:ext cx="10894860" cy="85983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2497" tIns="45720" rIns="45720" bIns="45720" numCol="1" spcCol="1270" anchor="ctr" anchorCtr="0">
          <a:noAutofit/>
        </a:bodyPr>
        <a:lstStyle/>
        <a:p>
          <a:pPr marL="0" lvl="0" indent="0" algn="l" defTabSz="800100">
            <a:lnSpc>
              <a:spcPct val="90000"/>
            </a:lnSpc>
            <a:spcBef>
              <a:spcPct val="0"/>
            </a:spcBef>
            <a:spcAft>
              <a:spcPct val="35000"/>
            </a:spcAft>
            <a:buNone/>
          </a:pPr>
          <a:r>
            <a:rPr lang="fr-FR" sz="1800" b="1" kern="12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Il est réalisé sur le temps de travail. Les horaires d'ouverture et de fermeture des bureaux doivent être communiqués suffisamment tôt aux salariés pour qu'ils puissent s'organiser.</a:t>
          </a:r>
          <a:endParaRPr lang="fr-FR" sz="1800" b="1" kern="1200" dirty="0">
            <a:solidFill>
              <a:schemeClr val="bg1"/>
            </a:solidFill>
          </a:endParaRPr>
        </a:p>
      </dsp:txBody>
      <dsp:txXfrm>
        <a:off x="629431" y="429695"/>
        <a:ext cx="10894860" cy="859838"/>
      </dsp:txXfrm>
    </dsp:sp>
    <dsp:sp modelId="{20B7AF61-74FC-4CB0-B210-EBDEEDA74E02}">
      <dsp:nvSpPr>
        <dsp:cNvPr id="0" name=""/>
        <dsp:cNvSpPr/>
      </dsp:nvSpPr>
      <dsp:spPr>
        <a:xfrm>
          <a:off x="92033" y="322215"/>
          <a:ext cx="1074797" cy="1074797"/>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41F3B03-83D7-4D5D-8464-3A9D7918217B}">
      <dsp:nvSpPr>
        <dsp:cNvPr id="0" name=""/>
        <dsp:cNvSpPr/>
      </dsp:nvSpPr>
      <dsp:spPr>
        <a:xfrm>
          <a:off x="1122396" y="1719676"/>
          <a:ext cx="10401896" cy="85983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2497" tIns="45720" rIns="45720" bIns="45720" numCol="1" spcCol="1270" anchor="ctr" anchorCtr="0">
          <a:noAutofit/>
        </a:bodyPr>
        <a:lstStyle/>
        <a:p>
          <a:pPr marL="0" lvl="0" indent="0" algn="l" defTabSz="800100">
            <a:lnSpc>
              <a:spcPct val="90000"/>
            </a:lnSpc>
            <a:spcBef>
              <a:spcPct val="0"/>
            </a:spcBef>
            <a:spcAft>
              <a:spcPct val="35000"/>
            </a:spcAft>
            <a:buNone/>
          </a:pPr>
          <a:r>
            <a:rPr lang="fr-FR" sz="1800" b="1" kern="12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Le 1</a:t>
          </a:r>
          <a:r>
            <a:rPr lang="fr-FR" sz="1800" b="1" kern="1200" baseline="300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er</a:t>
          </a:r>
          <a:r>
            <a:rPr lang="fr-FR" sz="1800" b="1" kern="12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 tour des élections est réservé aux candidats sous mandat syndical. S’il n’y en a pas, un second scrutin est organisé 15 jours plus tard avec des candidatures libres.</a:t>
          </a:r>
          <a:endParaRPr lang="fr-FR" sz="1800" b="1" kern="12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dsp:txBody>
      <dsp:txXfrm>
        <a:off x="1122396" y="1719676"/>
        <a:ext cx="10401896" cy="859838"/>
      </dsp:txXfrm>
    </dsp:sp>
    <dsp:sp modelId="{0AB0D8A4-B138-4E20-B1CB-505E3D306BE8}">
      <dsp:nvSpPr>
        <dsp:cNvPr id="0" name=""/>
        <dsp:cNvSpPr/>
      </dsp:nvSpPr>
      <dsp:spPr>
        <a:xfrm>
          <a:off x="584998" y="1612196"/>
          <a:ext cx="1074797" cy="1074797"/>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65C7DAC-094A-461E-9E3E-DE236573532D}">
      <dsp:nvSpPr>
        <dsp:cNvPr id="0" name=""/>
        <dsp:cNvSpPr/>
      </dsp:nvSpPr>
      <dsp:spPr>
        <a:xfrm>
          <a:off x="1122396" y="2890178"/>
          <a:ext cx="10401896" cy="1098795"/>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2497" tIns="45720" rIns="45720" bIns="45720" numCol="1" spcCol="1270" anchor="ctr" anchorCtr="0">
          <a:noAutofit/>
        </a:bodyPr>
        <a:lstStyle/>
        <a:p>
          <a:pPr marL="0" lvl="0" indent="0" algn="l" defTabSz="800100">
            <a:lnSpc>
              <a:spcPct val="90000"/>
            </a:lnSpc>
            <a:spcBef>
              <a:spcPct val="0"/>
            </a:spcBef>
            <a:spcAft>
              <a:spcPct val="35000"/>
            </a:spcAft>
            <a:buNone/>
          </a:pPr>
          <a:r>
            <a:rPr lang="fr-FR" sz="1800" b="1" kern="12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L'employeur doit faire imprimer les bulletins de vote en nombre suffisant pour chaque liste sur papier blanc et sans signe distinctif. L'appartenance des délégués à une liste syndicale doit être signalée. Il doit également fournir des enveloppes opaques en nombre suffisant et sans signe distinctif.</a:t>
          </a:r>
        </a:p>
      </dsp:txBody>
      <dsp:txXfrm>
        <a:off x="1122396" y="2890178"/>
        <a:ext cx="10401896" cy="1098795"/>
      </dsp:txXfrm>
    </dsp:sp>
    <dsp:sp modelId="{8591FD65-82C7-4476-9218-413E5C1D2EE2}">
      <dsp:nvSpPr>
        <dsp:cNvPr id="0" name=""/>
        <dsp:cNvSpPr/>
      </dsp:nvSpPr>
      <dsp:spPr>
        <a:xfrm>
          <a:off x="584998" y="2902177"/>
          <a:ext cx="1074797" cy="1074797"/>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B2064BD-7D28-4BE5-A08B-1FC61634F841}">
      <dsp:nvSpPr>
        <dsp:cNvPr id="0" name=""/>
        <dsp:cNvSpPr/>
      </dsp:nvSpPr>
      <dsp:spPr>
        <a:xfrm>
          <a:off x="629431" y="4299638"/>
          <a:ext cx="10894860" cy="85983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2497" tIns="45720" rIns="45720" bIns="45720" numCol="1" spcCol="1270" anchor="ctr" anchorCtr="0">
          <a:noAutofit/>
        </a:bodyPr>
        <a:lstStyle/>
        <a:p>
          <a:pPr marL="0" lvl="0" indent="0" algn="l" defTabSz="800100">
            <a:lnSpc>
              <a:spcPct val="90000"/>
            </a:lnSpc>
            <a:spcBef>
              <a:spcPct val="0"/>
            </a:spcBef>
            <a:spcAft>
              <a:spcPct val="35000"/>
            </a:spcAft>
            <a:buNone/>
          </a:pPr>
          <a:r>
            <a:rPr lang="fr-FR" sz="1800" b="1" kern="12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Chaque électeur doit avoir la possibilité de s'isoler pour faire son choix et des urnes doivent être fermées jusqu’à la clôture du scrutin. Elles peuvent être confectionnées par l'entreprise.</a:t>
          </a:r>
          <a:endParaRPr lang="fr-FR" sz="1800" b="1" kern="12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dsp:txBody>
      <dsp:txXfrm>
        <a:off x="629431" y="4299638"/>
        <a:ext cx="10894860" cy="859838"/>
      </dsp:txXfrm>
    </dsp:sp>
    <dsp:sp modelId="{557257AD-A99B-497C-B1CE-8B6FE941C54C}">
      <dsp:nvSpPr>
        <dsp:cNvPr id="0" name=""/>
        <dsp:cNvSpPr/>
      </dsp:nvSpPr>
      <dsp:spPr>
        <a:xfrm>
          <a:off x="92033" y="4192158"/>
          <a:ext cx="1074797" cy="1074797"/>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8F3FB5-265D-4405-9AD9-F4D12F731E4F}">
      <dsp:nvSpPr>
        <dsp:cNvPr id="0" name=""/>
        <dsp:cNvSpPr/>
      </dsp:nvSpPr>
      <dsp:spPr>
        <a:xfrm>
          <a:off x="3641" y="466046"/>
          <a:ext cx="9093987" cy="72460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35560" rIns="53340" bIns="35560" numCol="1" spcCol="1270" anchor="ctr" anchorCtr="0">
          <a:noAutofit/>
        </a:bodyPr>
        <a:lstStyle/>
        <a:p>
          <a:pPr marL="0" lvl="0" indent="0" algn="ctr" defTabSz="1244600">
            <a:lnSpc>
              <a:spcPct val="90000"/>
            </a:lnSpc>
            <a:spcBef>
              <a:spcPct val="0"/>
            </a:spcBef>
            <a:spcAft>
              <a:spcPct val="35000"/>
            </a:spcAft>
            <a:buNone/>
          </a:pPr>
          <a:r>
            <a:rPr lang="fr-FR" sz="2800" kern="12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L'employeur peut organiser :</a:t>
          </a:r>
        </a:p>
      </dsp:txBody>
      <dsp:txXfrm>
        <a:off x="24864" y="487269"/>
        <a:ext cx="9051541" cy="682161"/>
      </dsp:txXfrm>
    </dsp:sp>
    <dsp:sp modelId="{B27A1C5A-1279-4728-9F83-32BDD4AB5F28}">
      <dsp:nvSpPr>
        <dsp:cNvPr id="0" name=""/>
        <dsp:cNvSpPr/>
      </dsp:nvSpPr>
      <dsp:spPr>
        <a:xfrm>
          <a:off x="913039" y="1190654"/>
          <a:ext cx="909398" cy="1455549"/>
        </a:xfrm>
        <a:custGeom>
          <a:avLst/>
          <a:gdLst/>
          <a:ahLst/>
          <a:cxnLst/>
          <a:rect l="0" t="0" r="0" b="0"/>
          <a:pathLst>
            <a:path>
              <a:moveTo>
                <a:pt x="0" y="0"/>
              </a:moveTo>
              <a:lnTo>
                <a:pt x="0" y="1455549"/>
              </a:lnTo>
              <a:lnTo>
                <a:pt x="909398" y="1455549"/>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2C9671B-315A-4042-BA6D-863B8C0F1B16}">
      <dsp:nvSpPr>
        <dsp:cNvPr id="0" name=""/>
        <dsp:cNvSpPr/>
      </dsp:nvSpPr>
      <dsp:spPr>
        <a:xfrm>
          <a:off x="1822438" y="1622102"/>
          <a:ext cx="9201753" cy="2048203"/>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fr-FR" sz="2000" kern="1200" dirty="0">
              <a:effectLst/>
              <a:latin typeface="Arial" panose="020B0604020202020204" pitchFamily="34" charset="0"/>
              <a:ea typeface="Times New Roman" panose="02020603050405020304" pitchFamily="18" charset="0"/>
              <a:cs typeface="Times New Roman" panose="02020603050405020304" pitchFamily="18" charset="0"/>
            </a:rPr>
            <a:t>le vote </a:t>
          </a:r>
          <a:r>
            <a:rPr lang="fr-FR" sz="2000" b="1" kern="1200" dirty="0">
              <a:effectLst/>
              <a:latin typeface="Arial" panose="020B0604020202020204" pitchFamily="34" charset="0"/>
              <a:ea typeface="Times New Roman" panose="02020603050405020304" pitchFamily="18" charset="0"/>
              <a:cs typeface="Times New Roman" panose="02020603050405020304" pitchFamily="18" charset="0"/>
            </a:rPr>
            <a:t>par correspondance</a:t>
          </a:r>
          <a:r>
            <a:rPr lang="fr-FR" sz="2000" kern="1200" dirty="0">
              <a:effectLst/>
              <a:latin typeface="Arial" panose="020B0604020202020204" pitchFamily="34" charset="0"/>
              <a:ea typeface="Times New Roman" panose="02020603050405020304" pitchFamily="18" charset="0"/>
              <a:cs typeface="Times New Roman" panose="02020603050405020304" pitchFamily="18" charset="0"/>
            </a:rPr>
            <a:t>. Son recours doit être exceptionnel et limité aux personnes absentes le jour du vote ou dans l’impossibilité de se déplacer. Les bulletins, enveloppes et informations doivent être remis en main propre ou envoyés par courrier aux personnes concernées. Le bulletin doit être mis dans une enveloppe opaque sans signe distinctif et glissée dans une deuxième enveloppe sur laquelle le salarié doit écrire son nom et apposer sa  signature.</a:t>
          </a:r>
        </a:p>
      </dsp:txBody>
      <dsp:txXfrm>
        <a:off x="1882428" y="1682092"/>
        <a:ext cx="9081773" cy="1928223"/>
      </dsp:txXfrm>
    </dsp:sp>
    <dsp:sp modelId="{3244E6BA-6F39-4410-AFC5-54897002F0C0}">
      <dsp:nvSpPr>
        <dsp:cNvPr id="0" name=""/>
        <dsp:cNvSpPr/>
      </dsp:nvSpPr>
      <dsp:spPr>
        <a:xfrm>
          <a:off x="913039" y="1190654"/>
          <a:ext cx="913039" cy="3294889"/>
        </a:xfrm>
        <a:custGeom>
          <a:avLst/>
          <a:gdLst/>
          <a:ahLst/>
          <a:cxnLst/>
          <a:rect l="0" t="0" r="0" b="0"/>
          <a:pathLst>
            <a:path>
              <a:moveTo>
                <a:pt x="0" y="0"/>
              </a:moveTo>
              <a:lnTo>
                <a:pt x="0" y="3294889"/>
              </a:lnTo>
              <a:lnTo>
                <a:pt x="913039" y="3294889"/>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02C92C7-74F2-47FA-96AE-3FC3A5D6D1A7}">
      <dsp:nvSpPr>
        <dsp:cNvPr id="0" name=""/>
        <dsp:cNvSpPr/>
      </dsp:nvSpPr>
      <dsp:spPr>
        <a:xfrm>
          <a:off x="1826079" y="4060110"/>
          <a:ext cx="9201753" cy="850866"/>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fr-FR" sz="2000" kern="1200">
              <a:effectLst/>
              <a:latin typeface="Arial" panose="020B0604020202020204" pitchFamily="34" charset="0"/>
              <a:ea typeface="Times New Roman" panose="02020603050405020304" pitchFamily="18" charset="0"/>
              <a:cs typeface="Times New Roman" panose="02020603050405020304" pitchFamily="18" charset="0"/>
            </a:rPr>
            <a:t>le </a:t>
          </a:r>
          <a:r>
            <a:rPr lang="fr-FR" sz="2000" b="1" kern="1200">
              <a:effectLst/>
              <a:latin typeface="Arial" panose="020B0604020202020204" pitchFamily="34" charset="0"/>
              <a:ea typeface="Times New Roman" panose="02020603050405020304" pitchFamily="18" charset="0"/>
              <a:cs typeface="Times New Roman" panose="02020603050405020304" pitchFamily="18" charset="0"/>
            </a:rPr>
            <a:t>vote électronique</a:t>
          </a:r>
          <a:r>
            <a:rPr lang="fr-FR" sz="2000" kern="1200">
              <a:effectLst/>
              <a:latin typeface="Arial" panose="020B0604020202020204" pitchFamily="34" charset="0"/>
              <a:ea typeface="Times New Roman" panose="02020603050405020304" pitchFamily="18" charset="0"/>
              <a:cs typeface="Times New Roman" panose="02020603050405020304" pitchFamily="18" charset="0"/>
            </a:rPr>
            <a:t>. Dans ce cas l'entreprise doit veiller au respect de la protection des données et utiliser une plateforme web sécurisée.</a:t>
          </a:r>
          <a:endParaRPr lang="fr-FR" sz="2000" kern="1200" dirty="0">
            <a:effectLst/>
            <a:latin typeface="Arial" panose="020B0604020202020204" pitchFamily="34" charset="0"/>
            <a:ea typeface="Times New Roman" panose="02020603050405020304" pitchFamily="18" charset="0"/>
            <a:cs typeface="Times New Roman" panose="02020603050405020304" pitchFamily="18" charset="0"/>
          </a:endParaRPr>
        </a:p>
      </dsp:txBody>
      <dsp:txXfrm>
        <a:off x="1851000" y="4085031"/>
        <a:ext cx="9151911" cy="801024"/>
      </dsp:txXfrm>
    </dsp:sp>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03/04/2023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4286013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03/04/2023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041787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03/04/2023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9850699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03/04/2023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228595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03/04/2023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5931070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03/04/2023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2388282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03/04/2023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2506776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03/04/2023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8072134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03/04/2023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377400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6367CA6-DE09-4763-9ADC-881E8981A047}" type="datetimeFigureOut">
              <a:rPr lang="fr-FR" smtClean="0"/>
              <a:t>03/04/2023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815450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03/04/2023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279035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6367CA6-DE09-4763-9ADC-881E8981A047}" type="datetimeFigureOut">
              <a:rPr lang="fr-FR" smtClean="0"/>
              <a:t>03/04/2023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834589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6367CA6-DE09-4763-9ADC-881E8981A047}" type="datetimeFigureOut">
              <a:rPr lang="fr-FR" smtClean="0"/>
              <a:t>03/04/2023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888811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36367CA6-DE09-4763-9ADC-881E8981A047}" type="datetimeFigureOut">
              <a:rPr lang="fr-FR" smtClean="0"/>
              <a:t>03/04/2023</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44256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6367CA6-DE09-4763-9ADC-881E8981A047}" type="datetimeFigureOut">
              <a:rPr lang="fr-FR" smtClean="0"/>
              <a:t>03/04/2023</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901003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36367CA6-DE09-4763-9ADC-881E8981A047}" type="datetimeFigureOut">
              <a:rPr lang="fr-FR" smtClean="0"/>
              <a:t>03/04/2023</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848861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03/04/2023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123990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6367CA6-DE09-4763-9ADC-881E8981A047}" type="datetimeFigureOut">
              <a:rPr lang="fr-FR" smtClean="0"/>
              <a:t>03/04/2023</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CC41E23-6D4D-40FE-B6C3-6A9AB68117CE}" type="slidenum">
              <a:rPr lang="fr-FR" smtClean="0"/>
              <a:t>‹N°›</a:t>
            </a:fld>
            <a:endParaRPr lang="fr-FR"/>
          </a:p>
        </p:txBody>
      </p:sp>
    </p:spTree>
    <p:extLst>
      <p:ext uri="{BB962C8B-B14F-4D97-AF65-F5344CB8AC3E}">
        <p14:creationId xmlns:p14="http://schemas.microsoft.com/office/powerpoint/2010/main" val="3364155694"/>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12221633" cy="800100"/>
          </a:xfrm>
        </p:spPr>
        <p:txBody>
          <a:bodyPr>
            <a:noAutofit/>
          </a:bodyPr>
          <a:lstStyle/>
          <a:p>
            <a:pPr>
              <a:spcBef>
                <a:spcPts val="1200"/>
              </a:spcBef>
            </a:pPr>
            <a:r>
              <a:rPr lang="fr-FR" sz="2400" b="1" dirty="0">
                <a:latin typeface="Arial" panose="020B0604020202020204" pitchFamily="34" charset="0"/>
                <a:cs typeface="Arial" panose="020B0604020202020204" pitchFamily="34" charset="0"/>
              </a:rPr>
              <a:t>Chap. 5 – Mettre en place les modalités de représentation du personnel</a:t>
            </a:r>
            <a:br>
              <a:rPr lang="fr-FR" sz="2400" b="1" dirty="0">
                <a:latin typeface="Arial" panose="020B0604020202020204" pitchFamily="34" charset="0"/>
                <a:cs typeface="Arial" panose="020B0604020202020204" pitchFamily="34" charset="0"/>
              </a:rPr>
            </a:br>
            <a:r>
              <a:rPr lang="fr-FR" sz="2400" b="1" dirty="0">
                <a:latin typeface="Arial" panose="020B0604020202020204" pitchFamily="34" charset="0"/>
                <a:cs typeface="Arial" panose="020B0604020202020204" pitchFamily="34" charset="0"/>
              </a:rPr>
              <a:t>2. Mettre en place un comité social et économique</a:t>
            </a:r>
            <a:endParaRPr lang="fr-FR" sz="2800" dirty="0">
              <a:latin typeface="Arial" panose="020B0604020202020204" pitchFamily="34" charset="0"/>
              <a:cs typeface="Arial" panose="020B0604020202020204" pitchFamily="34" charset="0"/>
            </a:endParaRPr>
          </a:p>
        </p:txBody>
      </p:sp>
      <p:sp>
        <p:nvSpPr>
          <p:cNvPr id="8" name="ZoneTexte 7">
            <a:extLst>
              <a:ext uri="{FF2B5EF4-FFF2-40B4-BE49-F238E27FC236}">
                <a16:creationId xmlns:a16="http://schemas.microsoft.com/office/drawing/2014/main" id="{7F0531B9-8B88-4635-ABFA-12BB1B020877}"/>
              </a:ext>
            </a:extLst>
          </p:cNvPr>
          <p:cNvSpPr txBox="1"/>
          <p:nvPr/>
        </p:nvSpPr>
        <p:spPr>
          <a:xfrm>
            <a:off x="318559" y="1136064"/>
            <a:ext cx="11115674" cy="4585871"/>
          </a:xfrm>
          <a:prstGeom prst="rect">
            <a:avLst/>
          </a:prstGeom>
          <a:noFill/>
        </p:spPr>
        <p:txBody>
          <a:bodyPr wrap="square">
            <a:spAutoFit/>
          </a:bodyPr>
          <a:lstStyle/>
          <a:p>
            <a:pPr marL="88900" lvl="1" algn="just">
              <a:spcBef>
                <a:spcPts val="1200"/>
              </a:spcBef>
              <a:spcAft>
                <a:spcPts val="600"/>
              </a:spcAft>
            </a:pPr>
            <a:r>
              <a:rPr lang="fr-FR" sz="2400" b="1" dirty="0">
                <a:solidFill>
                  <a:srgbClr val="00B0F0"/>
                </a:solidFill>
                <a:effectLst/>
                <a:latin typeface="Arial" panose="020B0604020202020204" pitchFamily="34" charset="0"/>
                <a:ea typeface="Times New Roman" panose="02020603050405020304" pitchFamily="18" charset="0"/>
                <a:cs typeface="Arial" panose="020B0604020202020204" pitchFamily="34" charset="0"/>
              </a:rPr>
              <a:t>2.1. Calculer l’effectif</a:t>
            </a:r>
          </a:p>
          <a:p>
            <a:pPr algn="ctr">
              <a:spcBef>
                <a:spcPts val="1200"/>
              </a:spcBef>
              <a:spcAft>
                <a:spcPts val="600"/>
              </a:spcAft>
            </a:pPr>
            <a:r>
              <a:rPr lang="fr-FR" sz="2200" b="1" dirty="0">
                <a:solidFill>
                  <a:srgbClr val="FFFF00"/>
                </a:solidFill>
                <a:effectLst/>
                <a:latin typeface="Arial" panose="020B0604020202020204" pitchFamily="34" charset="0"/>
                <a:ea typeface="Times New Roman" panose="02020603050405020304" pitchFamily="18" charset="0"/>
                <a:cs typeface="Arial" panose="020B0604020202020204" pitchFamily="34" charset="0"/>
              </a:rPr>
              <a:t>La création d’un CSE, le nombre de représentants élus et </a:t>
            </a:r>
            <a:r>
              <a:rPr lang="fr-FR" sz="2200" b="1" dirty="0">
                <a:solidFill>
                  <a:srgbClr val="FFFF00"/>
                </a:solidFill>
                <a:effectLst/>
                <a:latin typeface="Arial" panose="020B0604020202020204" pitchFamily="34" charset="0"/>
                <a:ea typeface="Calibri" panose="020F0502020204030204" pitchFamily="34" charset="0"/>
                <a:cs typeface="Arial" panose="020B0604020202020204" pitchFamily="34" charset="0"/>
              </a:rPr>
              <a:t>le nombre d'heures de délégation par élu</a:t>
            </a:r>
            <a:r>
              <a:rPr lang="fr-FR" sz="2200" b="1" dirty="0">
                <a:solidFill>
                  <a:srgbClr val="FFFF00"/>
                </a:solidFill>
                <a:effectLst/>
                <a:latin typeface="Arial" panose="020B0604020202020204" pitchFamily="34" charset="0"/>
                <a:ea typeface="Times New Roman" panose="02020603050405020304" pitchFamily="18" charset="0"/>
                <a:cs typeface="Arial" panose="020B0604020202020204" pitchFamily="34" charset="0"/>
              </a:rPr>
              <a:t> dépendent de l’effectif de la société. </a:t>
            </a:r>
          </a:p>
          <a:p>
            <a:pPr marL="342900" indent="-342900" algn="just">
              <a:spcBef>
                <a:spcPts val="1200"/>
              </a:spcBef>
              <a:spcAft>
                <a:spcPts val="600"/>
              </a:spcAft>
              <a:buFont typeface="Wingdings" panose="05000000000000000000" pitchFamily="2" charset="2"/>
              <a:buChar char="q"/>
            </a:pPr>
            <a:r>
              <a:rPr lang="fr-FR" sz="2200" dirty="0">
                <a:effectLst/>
                <a:latin typeface="Arial" panose="020B0604020202020204" pitchFamily="34" charset="0"/>
                <a:ea typeface="Times New Roman" panose="02020603050405020304" pitchFamily="18" charset="0"/>
                <a:cs typeface="Arial" panose="020B0604020202020204" pitchFamily="34" charset="0"/>
              </a:rPr>
              <a:t>Le CSE</a:t>
            </a:r>
            <a:r>
              <a:rPr lang="fr-FR" sz="2200" dirty="0">
                <a:effectLst/>
                <a:latin typeface="Arial" panose="020B0604020202020204" pitchFamily="34" charset="0"/>
                <a:ea typeface="Calibri" panose="020F0502020204030204" pitchFamily="34" charset="0"/>
                <a:cs typeface="Arial" panose="020B0604020202020204" pitchFamily="34" charset="0"/>
              </a:rPr>
              <a:t> doit être mis en place</a:t>
            </a:r>
            <a:r>
              <a:rPr lang="fr-FR" sz="2200" dirty="0">
                <a:effectLst/>
                <a:latin typeface="Arial" panose="020B0604020202020204" pitchFamily="34" charset="0"/>
                <a:ea typeface="Times New Roman" panose="02020603050405020304" pitchFamily="18" charset="0"/>
                <a:cs typeface="Arial" panose="020B0604020202020204" pitchFamily="34" charset="0"/>
              </a:rPr>
              <a:t> dans les entreprises qui dépassent</a:t>
            </a:r>
            <a:r>
              <a:rPr lang="fr-FR" sz="2200" b="1" dirty="0">
                <a:effectLst/>
                <a:latin typeface="Arial" panose="020B0604020202020204" pitchFamily="34" charset="0"/>
                <a:ea typeface="Times New Roman" panose="02020603050405020304" pitchFamily="18" charset="0"/>
                <a:cs typeface="Arial" panose="020B0604020202020204" pitchFamily="34" charset="0"/>
              </a:rPr>
              <a:t> 11 salariés</a:t>
            </a:r>
            <a:r>
              <a:rPr lang="fr-FR" sz="2200" dirty="0">
                <a:effectLst/>
                <a:latin typeface="Arial" panose="020B0604020202020204" pitchFamily="34" charset="0"/>
                <a:ea typeface="Times New Roman" panose="02020603050405020304" pitchFamily="18" charset="0"/>
                <a:cs typeface="Arial" panose="020B0604020202020204" pitchFamily="34" charset="0"/>
              </a:rPr>
              <a:t> </a:t>
            </a:r>
            <a:r>
              <a:rPr lang="fr-FR" sz="2200" b="1" dirty="0">
                <a:effectLst/>
                <a:latin typeface="Arial" panose="020B0604020202020204" pitchFamily="34" charset="0"/>
                <a:ea typeface="Times New Roman" panose="02020603050405020304" pitchFamily="18" charset="0"/>
                <a:cs typeface="Arial" panose="020B0604020202020204" pitchFamily="34" charset="0"/>
              </a:rPr>
              <a:t>pendant 12 mois consécutifs</a:t>
            </a:r>
            <a:r>
              <a:rPr lang="fr-FR" sz="2200" dirty="0">
                <a:effectLst/>
                <a:latin typeface="Arial" panose="020B0604020202020204" pitchFamily="34" charset="0"/>
                <a:ea typeface="Times New Roman" panose="02020603050405020304" pitchFamily="18" charset="0"/>
                <a:cs typeface="Arial" panose="020B0604020202020204" pitchFamily="34" charset="0"/>
              </a:rPr>
              <a:t>. </a:t>
            </a:r>
          </a:p>
          <a:p>
            <a:pPr marL="342900" indent="-342900" algn="just">
              <a:spcBef>
                <a:spcPts val="1200"/>
              </a:spcBef>
              <a:spcAft>
                <a:spcPts val="600"/>
              </a:spcAft>
              <a:buFont typeface="Wingdings" panose="05000000000000000000" pitchFamily="2" charset="2"/>
              <a:buChar char="q"/>
            </a:pPr>
            <a:r>
              <a:rPr lang="fr-FR" sz="2200" dirty="0">
                <a:effectLst/>
                <a:latin typeface="Arial" panose="020B0604020202020204" pitchFamily="34" charset="0"/>
                <a:ea typeface="Times New Roman" panose="02020603050405020304" pitchFamily="18" charset="0"/>
                <a:cs typeface="Arial" panose="020B0604020202020204" pitchFamily="34" charset="0"/>
              </a:rPr>
              <a:t>L’initiative des élections revient à l’employeur qui doit calculer l'effectif de la société pour savoir s'il doit mettre en place un CSE.</a:t>
            </a:r>
          </a:p>
          <a:p>
            <a:pPr algn="ctr">
              <a:spcBef>
                <a:spcPts val="2400"/>
              </a:spcBef>
            </a:pPr>
            <a:r>
              <a:rPr lang="fr-FR" sz="2200" dirty="0">
                <a:effectLst/>
                <a:latin typeface="Arial" panose="020B0604020202020204" pitchFamily="34" charset="0"/>
                <a:ea typeface="Times New Roman" panose="02020603050405020304" pitchFamily="18" charset="0"/>
                <a:cs typeface="Arial" panose="020B0604020202020204" pitchFamily="34" charset="0"/>
              </a:rPr>
              <a:t>Calculer l’effectif n’est pas toujours simple lorsque l’entreprise emploie des salariés à temps pleins et d’autres à temps partiels ; des salariés en CDI et d’autres en CDD, des apprentis et lorsqu’elle utilise des intérimaires. </a:t>
            </a:r>
          </a:p>
        </p:txBody>
      </p:sp>
    </p:spTree>
    <p:extLst>
      <p:ext uri="{BB962C8B-B14F-4D97-AF65-F5344CB8AC3E}">
        <p14:creationId xmlns:p14="http://schemas.microsoft.com/office/powerpoint/2010/main" val="4011906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12221633" cy="499740"/>
          </a:xfrm>
        </p:spPr>
        <p:txBody>
          <a:bodyPr>
            <a:noAutofit/>
          </a:bodyPr>
          <a:lstStyle/>
          <a:p>
            <a:pPr>
              <a:spcBef>
                <a:spcPts val="1200"/>
              </a:spcBef>
            </a:pPr>
            <a:r>
              <a:rPr lang="fr-FR" sz="2400" b="1" dirty="0">
                <a:latin typeface="Arial" panose="020B0604020202020204" pitchFamily="34" charset="0"/>
                <a:cs typeface="Arial" panose="020B0604020202020204" pitchFamily="34" charset="0"/>
              </a:rPr>
              <a:t>2. Mettre en place un comité social et économique</a:t>
            </a:r>
            <a:endParaRPr lang="fr-FR" sz="2800" dirty="0">
              <a:latin typeface="Arial" panose="020B0604020202020204" pitchFamily="34" charset="0"/>
              <a:cs typeface="Arial" panose="020B0604020202020204" pitchFamily="34" charset="0"/>
            </a:endParaRPr>
          </a:p>
        </p:txBody>
      </p:sp>
      <p:sp>
        <p:nvSpPr>
          <p:cNvPr id="8" name="ZoneTexte 7">
            <a:extLst>
              <a:ext uri="{FF2B5EF4-FFF2-40B4-BE49-F238E27FC236}">
                <a16:creationId xmlns:a16="http://schemas.microsoft.com/office/drawing/2014/main" id="{7F0531B9-8B88-4635-ABFA-12BB1B020877}"/>
              </a:ext>
            </a:extLst>
          </p:cNvPr>
          <p:cNvSpPr txBox="1"/>
          <p:nvPr/>
        </p:nvSpPr>
        <p:spPr>
          <a:xfrm>
            <a:off x="-114300" y="481196"/>
            <a:ext cx="11115674" cy="461665"/>
          </a:xfrm>
          <a:prstGeom prst="rect">
            <a:avLst/>
          </a:prstGeom>
          <a:noFill/>
        </p:spPr>
        <p:txBody>
          <a:bodyPr wrap="square">
            <a:spAutoFit/>
          </a:bodyPr>
          <a:lstStyle/>
          <a:p>
            <a:pPr marL="88900" lvl="1" algn="just">
              <a:spcBef>
                <a:spcPts val="1200"/>
              </a:spcBef>
              <a:spcAft>
                <a:spcPts val="600"/>
              </a:spcAft>
            </a:pPr>
            <a:r>
              <a:rPr lang="fr-FR" sz="2400" b="1" dirty="0">
                <a:effectLst/>
                <a:latin typeface="Arial" panose="020B0604020202020204" pitchFamily="34" charset="0"/>
                <a:ea typeface="Times New Roman" panose="02020603050405020304" pitchFamily="18" charset="0"/>
                <a:cs typeface="Arial" panose="020B0604020202020204" pitchFamily="34" charset="0"/>
              </a:rPr>
              <a:t>2.3. Organiser le vote</a:t>
            </a:r>
          </a:p>
        </p:txBody>
      </p:sp>
      <p:graphicFrame>
        <p:nvGraphicFramePr>
          <p:cNvPr id="3" name="Diagramme 2">
            <a:extLst>
              <a:ext uri="{FF2B5EF4-FFF2-40B4-BE49-F238E27FC236}">
                <a16:creationId xmlns:a16="http://schemas.microsoft.com/office/drawing/2014/main" id="{6639C898-EDF7-4643-9700-0BB173410870}"/>
              </a:ext>
            </a:extLst>
          </p:cNvPr>
          <p:cNvGraphicFramePr/>
          <p:nvPr>
            <p:extLst>
              <p:ext uri="{D42A27DB-BD31-4B8C-83A1-F6EECF244321}">
                <p14:modId xmlns:p14="http://schemas.microsoft.com/office/powerpoint/2010/main" val="2906244625"/>
              </p:ext>
            </p:extLst>
          </p:nvPr>
        </p:nvGraphicFramePr>
        <p:xfrm>
          <a:off x="126999" y="1044461"/>
          <a:ext cx="11603568" cy="55891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806213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12221633" cy="499740"/>
          </a:xfrm>
        </p:spPr>
        <p:txBody>
          <a:bodyPr>
            <a:noAutofit/>
          </a:bodyPr>
          <a:lstStyle/>
          <a:p>
            <a:pPr>
              <a:spcBef>
                <a:spcPts val="1200"/>
              </a:spcBef>
            </a:pPr>
            <a:r>
              <a:rPr lang="fr-FR" sz="2400" b="1" dirty="0">
                <a:latin typeface="Arial" panose="020B0604020202020204" pitchFamily="34" charset="0"/>
                <a:cs typeface="Arial" panose="020B0604020202020204" pitchFamily="34" charset="0"/>
              </a:rPr>
              <a:t>2. Mettre en place un comité social et économique</a:t>
            </a:r>
            <a:endParaRPr lang="fr-FR" sz="2800" dirty="0">
              <a:latin typeface="Arial" panose="020B0604020202020204" pitchFamily="34" charset="0"/>
              <a:cs typeface="Arial" panose="020B0604020202020204" pitchFamily="34" charset="0"/>
            </a:endParaRPr>
          </a:p>
        </p:txBody>
      </p:sp>
      <p:sp>
        <p:nvSpPr>
          <p:cNvPr id="8" name="ZoneTexte 7">
            <a:extLst>
              <a:ext uri="{FF2B5EF4-FFF2-40B4-BE49-F238E27FC236}">
                <a16:creationId xmlns:a16="http://schemas.microsoft.com/office/drawing/2014/main" id="{7F0531B9-8B88-4635-ABFA-12BB1B020877}"/>
              </a:ext>
            </a:extLst>
          </p:cNvPr>
          <p:cNvSpPr txBox="1"/>
          <p:nvPr/>
        </p:nvSpPr>
        <p:spPr>
          <a:xfrm>
            <a:off x="-114300" y="481196"/>
            <a:ext cx="11115674" cy="461665"/>
          </a:xfrm>
          <a:prstGeom prst="rect">
            <a:avLst/>
          </a:prstGeom>
          <a:noFill/>
        </p:spPr>
        <p:txBody>
          <a:bodyPr wrap="square">
            <a:spAutoFit/>
          </a:bodyPr>
          <a:lstStyle/>
          <a:p>
            <a:pPr marL="88900" lvl="1" algn="just">
              <a:spcBef>
                <a:spcPts val="1200"/>
              </a:spcBef>
              <a:spcAft>
                <a:spcPts val="600"/>
              </a:spcAft>
            </a:pPr>
            <a:r>
              <a:rPr lang="fr-FR" sz="2400" b="1" dirty="0">
                <a:effectLst/>
                <a:latin typeface="Arial" panose="020B0604020202020204" pitchFamily="34" charset="0"/>
                <a:ea typeface="Times New Roman" panose="02020603050405020304" pitchFamily="18" charset="0"/>
                <a:cs typeface="Arial" panose="020B0604020202020204" pitchFamily="34" charset="0"/>
              </a:rPr>
              <a:t>2.3. Organiser le vote</a:t>
            </a:r>
          </a:p>
        </p:txBody>
      </p:sp>
      <p:graphicFrame>
        <p:nvGraphicFramePr>
          <p:cNvPr id="4" name="Diagramme 3">
            <a:extLst>
              <a:ext uri="{FF2B5EF4-FFF2-40B4-BE49-F238E27FC236}">
                <a16:creationId xmlns:a16="http://schemas.microsoft.com/office/drawing/2014/main" id="{DF33CAC3-E3D6-46C4-8528-E3FBF7178DF0}"/>
              </a:ext>
            </a:extLst>
          </p:cNvPr>
          <p:cNvGraphicFramePr/>
          <p:nvPr>
            <p:extLst>
              <p:ext uri="{D42A27DB-BD31-4B8C-83A1-F6EECF244321}">
                <p14:modId xmlns:p14="http://schemas.microsoft.com/office/powerpoint/2010/main" val="1641123267"/>
              </p:ext>
            </p:extLst>
          </p:nvPr>
        </p:nvGraphicFramePr>
        <p:xfrm>
          <a:off x="482599" y="1189566"/>
          <a:ext cx="11027833"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47887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12221633" cy="499740"/>
          </a:xfrm>
        </p:spPr>
        <p:txBody>
          <a:bodyPr>
            <a:noAutofit/>
          </a:bodyPr>
          <a:lstStyle/>
          <a:p>
            <a:pPr>
              <a:spcBef>
                <a:spcPts val="1200"/>
              </a:spcBef>
            </a:pPr>
            <a:r>
              <a:rPr lang="fr-FR" sz="2400" b="1" dirty="0">
                <a:latin typeface="Arial" panose="020B0604020202020204" pitchFamily="34" charset="0"/>
                <a:cs typeface="Arial" panose="020B0604020202020204" pitchFamily="34" charset="0"/>
              </a:rPr>
              <a:t>2. Mettre en place un comité social et économique</a:t>
            </a:r>
            <a:endParaRPr lang="fr-FR" sz="2800" dirty="0">
              <a:latin typeface="Arial" panose="020B0604020202020204" pitchFamily="34" charset="0"/>
              <a:cs typeface="Arial" panose="020B0604020202020204" pitchFamily="34" charset="0"/>
            </a:endParaRPr>
          </a:p>
        </p:txBody>
      </p:sp>
      <p:sp>
        <p:nvSpPr>
          <p:cNvPr id="8" name="ZoneTexte 7">
            <a:extLst>
              <a:ext uri="{FF2B5EF4-FFF2-40B4-BE49-F238E27FC236}">
                <a16:creationId xmlns:a16="http://schemas.microsoft.com/office/drawing/2014/main" id="{7F0531B9-8B88-4635-ABFA-12BB1B020877}"/>
              </a:ext>
            </a:extLst>
          </p:cNvPr>
          <p:cNvSpPr txBox="1"/>
          <p:nvPr/>
        </p:nvSpPr>
        <p:spPr>
          <a:xfrm>
            <a:off x="-114300" y="481196"/>
            <a:ext cx="11115674" cy="461665"/>
          </a:xfrm>
          <a:prstGeom prst="rect">
            <a:avLst/>
          </a:prstGeom>
          <a:noFill/>
        </p:spPr>
        <p:txBody>
          <a:bodyPr wrap="square">
            <a:spAutoFit/>
          </a:bodyPr>
          <a:lstStyle/>
          <a:p>
            <a:pPr marL="88900" lvl="1" algn="just">
              <a:spcBef>
                <a:spcPts val="1200"/>
              </a:spcBef>
              <a:spcAft>
                <a:spcPts val="600"/>
              </a:spcAft>
            </a:pPr>
            <a:r>
              <a:rPr lang="fr-FR" sz="2400" b="1" dirty="0">
                <a:effectLst/>
                <a:latin typeface="Arial" panose="020B0604020202020204" pitchFamily="34" charset="0"/>
                <a:ea typeface="Times New Roman" panose="02020603050405020304" pitchFamily="18" charset="0"/>
                <a:cs typeface="Arial" panose="020B0604020202020204" pitchFamily="34" charset="0"/>
              </a:rPr>
              <a:t>2.4. Dépouiller les bulletins</a:t>
            </a:r>
          </a:p>
        </p:txBody>
      </p:sp>
      <p:sp>
        <p:nvSpPr>
          <p:cNvPr id="5" name="ZoneTexte 4">
            <a:extLst>
              <a:ext uri="{FF2B5EF4-FFF2-40B4-BE49-F238E27FC236}">
                <a16:creationId xmlns:a16="http://schemas.microsoft.com/office/drawing/2014/main" id="{B20886FB-3456-420E-90DB-8E55AE402CFE}"/>
              </a:ext>
            </a:extLst>
          </p:cNvPr>
          <p:cNvSpPr txBox="1"/>
          <p:nvPr/>
        </p:nvSpPr>
        <p:spPr>
          <a:xfrm>
            <a:off x="744009" y="1474798"/>
            <a:ext cx="10614024" cy="4632037"/>
          </a:xfrm>
          <a:prstGeom prst="rect">
            <a:avLst/>
          </a:prstGeom>
          <a:noFill/>
        </p:spPr>
        <p:txBody>
          <a:bodyPr wrap="square">
            <a:spAutoFit/>
          </a:bodyPr>
          <a:lstStyle/>
          <a:p>
            <a:pPr algn="just">
              <a:spcBef>
                <a:spcPts val="1800"/>
              </a:spcBef>
            </a:pPr>
            <a:r>
              <a:rPr lang="fr-FR" sz="2200" dirty="0">
                <a:effectLst/>
                <a:latin typeface="Arial" panose="020B0604020202020204" pitchFamily="34" charset="0"/>
                <a:ea typeface="Times New Roman" panose="02020603050405020304" pitchFamily="18" charset="0"/>
                <a:cs typeface="Arial" panose="020B0604020202020204" pitchFamily="34" charset="0"/>
              </a:rPr>
              <a:t>Le dépouillement doit être réalisé dès la clôture du scrutin et doit être public. </a:t>
            </a:r>
          </a:p>
          <a:p>
            <a:pPr marL="342900" indent="-342900" algn="just">
              <a:spcBef>
                <a:spcPts val="1800"/>
              </a:spcBef>
              <a:buFont typeface="Symbol" panose="05050102010706020507" pitchFamily="18" charset="2"/>
              <a:buChar char="Þ"/>
            </a:pPr>
            <a:r>
              <a:rPr lang="fr-FR" sz="2200" dirty="0">
                <a:effectLst/>
                <a:latin typeface="Arial" panose="020B0604020202020204" pitchFamily="34" charset="0"/>
                <a:ea typeface="Times New Roman" panose="02020603050405020304" pitchFamily="18" charset="0"/>
                <a:cs typeface="Arial" panose="020B0604020202020204" pitchFamily="34" charset="0"/>
              </a:rPr>
              <a:t>Si le nombre de votants est inférieur à 50 % du personnel inscrit (quorum) un second tour devra être organisé.</a:t>
            </a:r>
          </a:p>
          <a:p>
            <a:pPr marL="342900" indent="-342900" algn="just">
              <a:spcBef>
                <a:spcPts val="1800"/>
              </a:spcBef>
              <a:buFont typeface="Symbol" panose="05050102010706020507" pitchFamily="18" charset="2"/>
              <a:buChar char="Þ"/>
            </a:pPr>
            <a:r>
              <a:rPr lang="fr-FR" sz="2200" dirty="0">
                <a:effectLst/>
                <a:latin typeface="Arial" panose="020B0604020202020204" pitchFamily="34" charset="0"/>
                <a:ea typeface="Times New Roman" panose="02020603050405020304" pitchFamily="18" charset="0"/>
                <a:cs typeface="Arial" panose="020B0604020202020204" pitchFamily="34" charset="0"/>
              </a:rPr>
              <a:t>Dans un premier temps l'urne est ouverte et le nombre de bulletins est compté afin de vérifier qu’il correspond au nombre de votants qui ont émargés sur la liste électorale. </a:t>
            </a:r>
          </a:p>
          <a:p>
            <a:pPr marL="342900" indent="-342900" algn="just">
              <a:spcBef>
                <a:spcPts val="1800"/>
              </a:spcBef>
              <a:buFont typeface="Symbol" panose="05050102010706020507" pitchFamily="18" charset="2"/>
              <a:buChar char="Þ"/>
            </a:pPr>
            <a:r>
              <a:rPr lang="fr-FR" sz="2200" dirty="0">
                <a:effectLst/>
                <a:latin typeface="Arial" panose="020B0604020202020204" pitchFamily="34" charset="0"/>
                <a:ea typeface="Times New Roman" panose="02020603050405020304" pitchFamily="18" charset="0"/>
                <a:cs typeface="Arial" panose="020B0604020202020204" pitchFamily="34" charset="0"/>
              </a:rPr>
              <a:t>Si le nombre est identique alors le dépouillement peut commencer. </a:t>
            </a:r>
          </a:p>
          <a:p>
            <a:pPr marL="342900" indent="-342900" algn="just">
              <a:spcBef>
                <a:spcPts val="1800"/>
              </a:spcBef>
              <a:buFont typeface="Symbol" panose="05050102010706020507" pitchFamily="18" charset="2"/>
              <a:buChar char="Þ"/>
            </a:pPr>
            <a:r>
              <a:rPr lang="fr-FR" sz="2200" dirty="0">
                <a:effectLst/>
                <a:latin typeface="Arial" panose="020B0604020202020204" pitchFamily="34" charset="0"/>
                <a:ea typeface="Times New Roman" panose="02020603050405020304" pitchFamily="18" charset="0"/>
                <a:cs typeface="Arial" panose="020B0604020202020204" pitchFamily="34" charset="0"/>
              </a:rPr>
              <a:t>Les bulletins blancs (enveloppe vide) et les bulletins nuls (raturés) ne sont pas pris en compte, mais sont considérés comme des suffrages exprimés. </a:t>
            </a:r>
          </a:p>
          <a:p>
            <a:pPr marL="342900" indent="-342900" algn="just">
              <a:spcBef>
                <a:spcPts val="1800"/>
              </a:spcBef>
              <a:buFont typeface="Symbol" panose="05050102010706020507" pitchFamily="18" charset="2"/>
              <a:buChar char="Þ"/>
            </a:pPr>
            <a:r>
              <a:rPr lang="fr-FR" sz="2200" dirty="0">
                <a:effectLst/>
                <a:latin typeface="Arial" panose="020B0604020202020204" pitchFamily="34" charset="0"/>
                <a:ea typeface="Times New Roman" panose="02020603050405020304" pitchFamily="18" charset="0"/>
                <a:cs typeface="Arial" panose="020B0604020202020204" pitchFamily="34" charset="0"/>
              </a:rPr>
              <a:t>Il est possible de raturer un nom sur la liste mais pas la liste complète. </a:t>
            </a:r>
          </a:p>
        </p:txBody>
      </p:sp>
    </p:spTree>
    <p:extLst>
      <p:ext uri="{BB962C8B-B14F-4D97-AF65-F5344CB8AC3E}">
        <p14:creationId xmlns:p14="http://schemas.microsoft.com/office/powerpoint/2010/main" val="23307757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12221633" cy="499740"/>
          </a:xfrm>
        </p:spPr>
        <p:txBody>
          <a:bodyPr>
            <a:noAutofit/>
          </a:bodyPr>
          <a:lstStyle/>
          <a:p>
            <a:pPr>
              <a:spcBef>
                <a:spcPts val="1200"/>
              </a:spcBef>
            </a:pPr>
            <a:r>
              <a:rPr lang="fr-FR" sz="2400" b="1" dirty="0">
                <a:latin typeface="Arial" panose="020B0604020202020204" pitchFamily="34" charset="0"/>
                <a:cs typeface="Arial" panose="020B0604020202020204" pitchFamily="34" charset="0"/>
              </a:rPr>
              <a:t>2. Mettre en place un comité social et économique</a:t>
            </a:r>
            <a:endParaRPr lang="fr-FR" sz="2800" dirty="0">
              <a:latin typeface="Arial" panose="020B0604020202020204" pitchFamily="34" charset="0"/>
              <a:cs typeface="Arial" panose="020B0604020202020204" pitchFamily="34" charset="0"/>
            </a:endParaRPr>
          </a:p>
        </p:txBody>
      </p:sp>
      <p:sp>
        <p:nvSpPr>
          <p:cNvPr id="8" name="ZoneTexte 7">
            <a:extLst>
              <a:ext uri="{FF2B5EF4-FFF2-40B4-BE49-F238E27FC236}">
                <a16:creationId xmlns:a16="http://schemas.microsoft.com/office/drawing/2014/main" id="{7F0531B9-8B88-4635-ABFA-12BB1B020877}"/>
              </a:ext>
            </a:extLst>
          </p:cNvPr>
          <p:cNvSpPr txBox="1"/>
          <p:nvPr/>
        </p:nvSpPr>
        <p:spPr>
          <a:xfrm>
            <a:off x="-114300" y="481196"/>
            <a:ext cx="11115674" cy="461665"/>
          </a:xfrm>
          <a:prstGeom prst="rect">
            <a:avLst/>
          </a:prstGeom>
          <a:noFill/>
        </p:spPr>
        <p:txBody>
          <a:bodyPr wrap="square">
            <a:spAutoFit/>
          </a:bodyPr>
          <a:lstStyle/>
          <a:p>
            <a:pPr marL="88900" lvl="1" algn="just">
              <a:spcBef>
                <a:spcPts val="1200"/>
              </a:spcBef>
              <a:spcAft>
                <a:spcPts val="600"/>
              </a:spcAft>
            </a:pPr>
            <a:r>
              <a:rPr lang="fr-FR" sz="2400" b="1" dirty="0">
                <a:effectLst/>
                <a:latin typeface="Arial" panose="020B0604020202020204" pitchFamily="34" charset="0"/>
                <a:ea typeface="Times New Roman" panose="02020603050405020304" pitchFamily="18" charset="0"/>
                <a:cs typeface="Arial" panose="020B0604020202020204" pitchFamily="34" charset="0"/>
              </a:rPr>
              <a:t>2.5. Attribuer les sièges</a:t>
            </a:r>
          </a:p>
        </p:txBody>
      </p:sp>
      <p:sp>
        <p:nvSpPr>
          <p:cNvPr id="6" name="ZoneTexte 5">
            <a:extLst>
              <a:ext uri="{FF2B5EF4-FFF2-40B4-BE49-F238E27FC236}">
                <a16:creationId xmlns:a16="http://schemas.microsoft.com/office/drawing/2014/main" id="{A8371E94-6540-428B-895D-7076D61C8797}"/>
              </a:ext>
            </a:extLst>
          </p:cNvPr>
          <p:cNvSpPr txBox="1"/>
          <p:nvPr/>
        </p:nvSpPr>
        <p:spPr>
          <a:xfrm>
            <a:off x="609600" y="1424057"/>
            <a:ext cx="10905067" cy="4016484"/>
          </a:xfrm>
          <a:prstGeom prst="rect">
            <a:avLst/>
          </a:prstGeom>
          <a:noFill/>
        </p:spPr>
        <p:txBody>
          <a:bodyPr wrap="square">
            <a:spAutoFit/>
          </a:bodyPr>
          <a:lstStyle/>
          <a:p>
            <a:pPr algn="just">
              <a:spcAft>
                <a:spcPts val="1800"/>
              </a:spcAft>
            </a:pPr>
            <a:r>
              <a:rPr lang="fr-FR" sz="2200" dirty="0">
                <a:effectLst/>
                <a:latin typeface="Arial" panose="020B0604020202020204" pitchFamily="34" charset="0"/>
                <a:ea typeface="Times New Roman" panose="02020603050405020304" pitchFamily="18" charset="0"/>
                <a:cs typeface="Times New Roman" panose="02020603050405020304" pitchFamily="18" charset="0"/>
              </a:rPr>
              <a:t>Le nombre de délégués du personnel à élire dépend du nombre de salariés dans l’entreprise. </a:t>
            </a:r>
          </a:p>
          <a:p>
            <a:pPr marL="342900" lvl="0" indent="-342900" algn="just">
              <a:buFont typeface="Arial" panose="020B0604020202020204" pitchFamily="34" charset="0"/>
              <a:buChar char="-"/>
            </a:pPr>
            <a:r>
              <a:rPr lang="fr-FR" sz="2200" dirty="0">
                <a:effectLst/>
                <a:latin typeface="Arial" panose="020B0604020202020204" pitchFamily="34" charset="0"/>
                <a:ea typeface="Times New Roman" panose="02020603050405020304" pitchFamily="18" charset="0"/>
                <a:cs typeface="Times New Roman" panose="02020603050405020304" pitchFamily="18" charset="0"/>
              </a:rPr>
              <a:t>de 11 à 25 salariés : un titulaire et un suppléant ;</a:t>
            </a:r>
          </a:p>
          <a:p>
            <a:pPr marL="342900" lvl="0" indent="-342900" algn="just">
              <a:buFont typeface="Arial" panose="020B0604020202020204" pitchFamily="34" charset="0"/>
              <a:buChar char="-"/>
            </a:pPr>
            <a:r>
              <a:rPr lang="fr-FR" sz="2200" dirty="0">
                <a:effectLst/>
                <a:latin typeface="Arial" panose="020B0604020202020204" pitchFamily="34" charset="0"/>
                <a:ea typeface="Times New Roman" panose="02020603050405020304" pitchFamily="18" charset="0"/>
                <a:cs typeface="Times New Roman" panose="02020603050405020304" pitchFamily="18" charset="0"/>
              </a:rPr>
              <a:t>de 26 à 74 salariés : deux titulaires et deux suppléants ;</a:t>
            </a:r>
          </a:p>
          <a:p>
            <a:pPr marL="342900" lvl="0" indent="-342900" algn="just">
              <a:buFont typeface="Arial" panose="020B0604020202020204" pitchFamily="34" charset="0"/>
              <a:buChar char="-"/>
            </a:pPr>
            <a:r>
              <a:rPr lang="fr-FR" sz="2200" dirty="0">
                <a:effectLst/>
                <a:latin typeface="Arial" panose="020B0604020202020204" pitchFamily="34" charset="0"/>
                <a:ea typeface="Times New Roman" panose="02020603050405020304" pitchFamily="18" charset="0"/>
                <a:cs typeface="Times New Roman" panose="02020603050405020304" pitchFamily="18" charset="0"/>
              </a:rPr>
              <a:t>de 75 à 99 salariés : trois titulaires et trois suppléants ;</a:t>
            </a:r>
          </a:p>
          <a:p>
            <a:pPr marL="342900" lvl="0" indent="-342900" algn="just">
              <a:buFont typeface="Arial" panose="020B0604020202020204" pitchFamily="34" charset="0"/>
              <a:buChar char="-"/>
            </a:pPr>
            <a:r>
              <a:rPr lang="fr-FR" sz="2200" dirty="0">
                <a:effectLst/>
                <a:latin typeface="Arial" panose="020B0604020202020204" pitchFamily="34" charset="0"/>
                <a:ea typeface="Times New Roman" panose="02020603050405020304" pitchFamily="18" charset="0"/>
                <a:cs typeface="Times New Roman" panose="02020603050405020304" pitchFamily="18" charset="0"/>
              </a:rPr>
              <a:t>de 100 à 124 salariés : quatre titulaires et quatre suppléants ;</a:t>
            </a:r>
          </a:p>
          <a:p>
            <a:pPr marL="342900" lvl="0" indent="-342900" algn="just">
              <a:buFont typeface="Arial" panose="020B0604020202020204" pitchFamily="34" charset="0"/>
              <a:buChar char="-"/>
            </a:pPr>
            <a:r>
              <a:rPr lang="fr-FR" sz="2200" dirty="0">
                <a:effectLst/>
                <a:latin typeface="Arial" panose="020B0604020202020204" pitchFamily="34" charset="0"/>
                <a:ea typeface="Times New Roman" panose="02020603050405020304" pitchFamily="18" charset="0"/>
                <a:cs typeface="Times New Roman" panose="02020603050405020304" pitchFamily="18" charset="0"/>
              </a:rPr>
              <a:t>de 125 à 174 salariés : cinq titulaires et cinq suppléants ;</a:t>
            </a:r>
          </a:p>
          <a:p>
            <a:pPr marL="342900" lvl="0" indent="-342900" algn="just">
              <a:buFont typeface="Arial" panose="020B0604020202020204" pitchFamily="34" charset="0"/>
              <a:buChar char="-"/>
            </a:pPr>
            <a:r>
              <a:rPr lang="fr-FR" sz="2200" dirty="0">
                <a:effectLst/>
                <a:latin typeface="Arial" panose="020B0604020202020204" pitchFamily="34" charset="0"/>
                <a:ea typeface="Times New Roman" panose="02020603050405020304" pitchFamily="18" charset="0"/>
                <a:cs typeface="Times New Roman" panose="02020603050405020304" pitchFamily="18" charset="0"/>
              </a:rPr>
              <a:t>de 175 à 249 salariés : six titulaires et six suppléants.</a:t>
            </a:r>
          </a:p>
          <a:p>
            <a:pPr algn="ctr">
              <a:spcBef>
                <a:spcPts val="2400"/>
              </a:spcBef>
            </a:pPr>
            <a:r>
              <a:rPr lang="fr-FR" sz="2200" b="1" dirty="0">
                <a:effectLst/>
                <a:latin typeface="Arial" panose="020B0604020202020204" pitchFamily="34" charset="0"/>
                <a:ea typeface="Times New Roman" panose="02020603050405020304" pitchFamily="18" charset="0"/>
                <a:cs typeface="Times New Roman" panose="02020603050405020304" pitchFamily="18" charset="0"/>
              </a:rPr>
              <a:t>Le nombre de sièges attribué à chaque liste est obtenu en divisant la moyenne des voix de chaque liste par le nombre de candidats de chaque liste. </a:t>
            </a:r>
          </a:p>
        </p:txBody>
      </p:sp>
    </p:spTree>
    <p:extLst>
      <p:ext uri="{BB962C8B-B14F-4D97-AF65-F5344CB8AC3E}">
        <p14:creationId xmlns:p14="http://schemas.microsoft.com/office/powerpoint/2010/main" val="9975207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12221633" cy="499740"/>
          </a:xfrm>
        </p:spPr>
        <p:txBody>
          <a:bodyPr>
            <a:noAutofit/>
          </a:bodyPr>
          <a:lstStyle/>
          <a:p>
            <a:pPr>
              <a:spcBef>
                <a:spcPts val="1200"/>
              </a:spcBef>
            </a:pPr>
            <a:r>
              <a:rPr lang="fr-FR" sz="2400" b="1" dirty="0">
                <a:latin typeface="Arial" panose="020B0604020202020204" pitchFamily="34" charset="0"/>
                <a:cs typeface="Arial" panose="020B0604020202020204" pitchFamily="34" charset="0"/>
              </a:rPr>
              <a:t>2. Mettre en place un comité social et économique</a:t>
            </a:r>
            <a:endParaRPr lang="fr-FR" sz="2800" dirty="0">
              <a:latin typeface="Arial" panose="020B0604020202020204" pitchFamily="34" charset="0"/>
              <a:cs typeface="Arial" panose="020B0604020202020204" pitchFamily="34" charset="0"/>
            </a:endParaRPr>
          </a:p>
        </p:txBody>
      </p:sp>
      <p:sp>
        <p:nvSpPr>
          <p:cNvPr id="8" name="ZoneTexte 7">
            <a:extLst>
              <a:ext uri="{FF2B5EF4-FFF2-40B4-BE49-F238E27FC236}">
                <a16:creationId xmlns:a16="http://schemas.microsoft.com/office/drawing/2014/main" id="{7F0531B9-8B88-4635-ABFA-12BB1B020877}"/>
              </a:ext>
            </a:extLst>
          </p:cNvPr>
          <p:cNvSpPr txBox="1"/>
          <p:nvPr/>
        </p:nvSpPr>
        <p:spPr>
          <a:xfrm>
            <a:off x="-114300" y="481196"/>
            <a:ext cx="11115674" cy="461665"/>
          </a:xfrm>
          <a:prstGeom prst="rect">
            <a:avLst/>
          </a:prstGeom>
          <a:noFill/>
        </p:spPr>
        <p:txBody>
          <a:bodyPr wrap="square">
            <a:spAutoFit/>
          </a:bodyPr>
          <a:lstStyle/>
          <a:p>
            <a:pPr marL="88900" lvl="1" algn="just">
              <a:spcBef>
                <a:spcPts val="1200"/>
              </a:spcBef>
              <a:spcAft>
                <a:spcPts val="600"/>
              </a:spcAft>
            </a:pPr>
            <a:r>
              <a:rPr lang="fr-FR" sz="2400" b="1" dirty="0">
                <a:effectLst/>
                <a:latin typeface="Arial" panose="020B0604020202020204" pitchFamily="34" charset="0"/>
                <a:ea typeface="Times New Roman" panose="02020603050405020304" pitchFamily="18" charset="0"/>
                <a:cs typeface="Arial" panose="020B0604020202020204" pitchFamily="34" charset="0"/>
              </a:rPr>
              <a:t>2.6. Proclamer les résultats et rédiger le PV de l’élection</a:t>
            </a:r>
          </a:p>
        </p:txBody>
      </p:sp>
      <p:sp>
        <p:nvSpPr>
          <p:cNvPr id="5" name="ZoneTexte 4">
            <a:extLst>
              <a:ext uri="{FF2B5EF4-FFF2-40B4-BE49-F238E27FC236}">
                <a16:creationId xmlns:a16="http://schemas.microsoft.com/office/drawing/2014/main" id="{BDD6F00D-E055-4581-8403-BE3B5732FC91}"/>
              </a:ext>
            </a:extLst>
          </p:cNvPr>
          <p:cNvSpPr txBox="1"/>
          <p:nvPr/>
        </p:nvSpPr>
        <p:spPr>
          <a:xfrm>
            <a:off x="390539" y="1424056"/>
            <a:ext cx="11115674" cy="4508927"/>
          </a:xfrm>
          <a:prstGeom prst="rect">
            <a:avLst/>
          </a:prstGeom>
          <a:noFill/>
        </p:spPr>
        <p:txBody>
          <a:bodyPr wrap="square">
            <a:spAutoFit/>
          </a:bodyPr>
          <a:lstStyle/>
          <a:p>
            <a:pPr marL="342900" indent="-342900" algn="just">
              <a:spcBef>
                <a:spcPts val="1800"/>
              </a:spcBef>
              <a:buFont typeface="Wingdings" panose="05000000000000000000" pitchFamily="2" charset="2"/>
              <a:buChar char="Ø"/>
            </a:pPr>
            <a:r>
              <a:rPr lang="fr-FR" sz="2200" dirty="0">
                <a:effectLst/>
                <a:latin typeface="Arial" panose="020B0604020202020204" pitchFamily="34" charset="0"/>
                <a:ea typeface="Times New Roman" panose="02020603050405020304" pitchFamily="18" charset="0"/>
                <a:cs typeface="Times New Roman" panose="02020603050405020304" pitchFamily="18" charset="0"/>
              </a:rPr>
              <a:t>Les résultats sont proclamés en public par le président du bureau de vote. Ce dernier doit obligatoirement indiquer le nombre de sièges obtenus par liste, le nom des élus et le nombre de voix obtenues. </a:t>
            </a:r>
          </a:p>
          <a:p>
            <a:pPr marL="342900" indent="-342900" algn="just">
              <a:spcBef>
                <a:spcPts val="1800"/>
              </a:spcBef>
              <a:buFont typeface="Wingdings" panose="05000000000000000000" pitchFamily="2" charset="2"/>
              <a:buChar char="Ø"/>
            </a:pPr>
            <a:r>
              <a:rPr lang="fr-FR" sz="2200" dirty="0">
                <a:effectLst/>
                <a:latin typeface="Arial" panose="020B0604020202020204" pitchFamily="34" charset="0"/>
                <a:ea typeface="Times New Roman" panose="02020603050405020304" pitchFamily="18" charset="0"/>
                <a:cs typeface="Times New Roman" panose="02020603050405020304" pitchFamily="18" charset="0"/>
              </a:rPr>
              <a:t>Dès que les résultats sont proclamés les délégués deviennent élus et bénéficient de la protection légale des élus.</a:t>
            </a:r>
          </a:p>
          <a:p>
            <a:pPr marL="342900" indent="-342900" algn="just">
              <a:spcBef>
                <a:spcPts val="1800"/>
              </a:spcBef>
              <a:buFont typeface="Wingdings" panose="05000000000000000000" pitchFamily="2" charset="2"/>
              <a:buChar char="Ø"/>
            </a:pPr>
            <a:r>
              <a:rPr lang="fr-FR" sz="2200" dirty="0">
                <a:effectLst/>
                <a:latin typeface="Arial" panose="020B0604020202020204" pitchFamily="34" charset="0"/>
                <a:ea typeface="Times New Roman" panose="02020603050405020304" pitchFamily="18" charset="0"/>
                <a:cs typeface="Times New Roman" panose="02020603050405020304" pitchFamily="18" charset="0"/>
              </a:rPr>
              <a:t>Un </a:t>
            </a:r>
            <a:r>
              <a:rPr lang="fr-FR" sz="2200" b="1" dirty="0">
                <a:effectLst/>
                <a:latin typeface="Arial" panose="020B0604020202020204" pitchFamily="34" charset="0"/>
                <a:ea typeface="Times New Roman" panose="02020603050405020304" pitchFamily="18" charset="0"/>
                <a:cs typeface="Times New Roman" panose="02020603050405020304" pitchFamily="18" charset="0"/>
              </a:rPr>
              <a:t>procès-verbal</a:t>
            </a:r>
            <a:r>
              <a:rPr lang="fr-FR" sz="2200" dirty="0">
                <a:effectLst/>
                <a:latin typeface="Arial" panose="020B0604020202020204" pitchFamily="34" charset="0"/>
                <a:ea typeface="Times New Roman" panose="02020603050405020304" pitchFamily="18" charset="0"/>
                <a:cs typeface="Times New Roman" panose="02020603050405020304" pitchFamily="18" charset="0"/>
              </a:rPr>
              <a:t> doit être rédigé à la suite de la proclamation des résultats sur un document normalisé (Cerfa n° 15823*01). Il doit être édité en 2 exemplaires : un pour le centre de traitement des élections professionnelles et un pour les organisations syndicales. </a:t>
            </a:r>
          </a:p>
          <a:p>
            <a:pPr marL="342900" indent="-342900" algn="just">
              <a:spcBef>
                <a:spcPts val="1800"/>
              </a:spcBef>
              <a:buFont typeface="Wingdings" panose="05000000000000000000" pitchFamily="2" charset="2"/>
              <a:buChar char="Ø"/>
            </a:pPr>
            <a:r>
              <a:rPr lang="fr-FR" sz="2200" dirty="0">
                <a:effectLst/>
                <a:latin typeface="Arial" panose="020B0604020202020204" pitchFamily="34" charset="0"/>
                <a:ea typeface="Times New Roman" panose="02020603050405020304" pitchFamily="18" charset="0"/>
                <a:cs typeface="Times New Roman" panose="02020603050405020304" pitchFamily="18" charset="0"/>
              </a:rPr>
              <a:t>Si les erreurs ont lieu lors de la proclamation des résultats, seul le tribunal d'instance peut rectifier la proclamation. </a:t>
            </a:r>
          </a:p>
        </p:txBody>
      </p:sp>
    </p:spTree>
    <p:extLst>
      <p:ext uri="{BB962C8B-B14F-4D97-AF65-F5344CB8AC3E}">
        <p14:creationId xmlns:p14="http://schemas.microsoft.com/office/powerpoint/2010/main" val="3869119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12221633" cy="800100"/>
          </a:xfrm>
        </p:spPr>
        <p:txBody>
          <a:bodyPr>
            <a:noAutofit/>
          </a:bodyPr>
          <a:lstStyle/>
          <a:p>
            <a:pPr>
              <a:spcBef>
                <a:spcPts val="1200"/>
              </a:spcBef>
            </a:pPr>
            <a:r>
              <a:rPr lang="fr-FR" sz="2400" b="1" dirty="0">
                <a:latin typeface="Arial" panose="020B0604020202020204" pitchFamily="34" charset="0"/>
                <a:cs typeface="Arial" panose="020B0604020202020204" pitchFamily="34" charset="0"/>
              </a:rPr>
              <a:t>Chap. 5 – Mettre en place les modalités de représentation du personnel</a:t>
            </a:r>
            <a:br>
              <a:rPr lang="fr-FR" sz="2400" b="1" dirty="0">
                <a:latin typeface="Arial" panose="020B0604020202020204" pitchFamily="34" charset="0"/>
                <a:cs typeface="Arial" panose="020B0604020202020204" pitchFamily="34" charset="0"/>
              </a:rPr>
            </a:br>
            <a:r>
              <a:rPr lang="fr-FR" sz="2400" b="1" dirty="0">
                <a:latin typeface="Arial" panose="020B0604020202020204" pitchFamily="34" charset="0"/>
                <a:cs typeface="Arial" panose="020B0604020202020204" pitchFamily="34" charset="0"/>
              </a:rPr>
              <a:t>2. Mettre en place un comité social et économique</a:t>
            </a:r>
            <a:endParaRPr lang="fr-FR" sz="2800" dirty="0">
              <a:latin typeface="Arial" panose="020B0604020202020204" pitchFamily="34" charset="0"/>
              <a:cs typeface="Arial" panose="020B0604020202020204" pitchFamily="34" charset="0"/>
            </a:endParaRPr>
          </a:p>
        </p:txBody>
      </p:sp>
      <p:sp>
        <p:nvSpPr>
          <p:cNvPr id="8" name="ZoneTexte 7">
            <a:extLst>
              <a:ext uri="{FF2B5EF4-FFF2-40B4-BE49-F238E27FC236}">
                <a16:creationId xmlns:a16="http://schemas.microsoft.com/office/drawing/2014/main" id="{7F0531B9-8B88-4635-ABFA-12BB1B020877}"/>
              </a:ext>
            </a:extLst>
          </p:cNvPr>
          <p:cNvSpPr txBox="1"/>
          <p:nvPr/>
        </p:nvSpPr>
        <p:spPr>
          <a:xfrm>
            <a:off x="0" y="958264"/>
            <a:ext cx="11115674" cy="461665"/>
          </a:xfrm>
          <a:prstGeom prst="rect">
            <a:avLst/>
          </a:prstGeom>
          <a:noFill/>
        </p:spPr>
        <p:txBody>
          <a:bodyPr wrap="square">
            <a:spAutoFit/>
          </a:bodyPr>
          <a:lstStyle/>
          <a:p>
            <a:pPr marL="88900" lvl="1" algn="just">
              <a:spcBef>
                <a:spcPts val="1200"/>
              </a:spcBef>
              <a:spcAft>
                <a:spcPts val="600"/>
              </a:spcAft>
            </a:pPr>
            <a:r>
              <a:rPr lang="fr-FR" sz="2400" b="1" dirty="0">
                <a:effectLst/>
                <a:latin typeface="Arial" panose="020B0604020202020204" pitchFamily="34" charset="0"/>
                <a:ea typeface="Times New Roman" panose="02020603050405020304" pitchFamily="18" charset="0"/>
                <a:cs typeface="Arial" panose="020B0604020202020204" pitchFamily="34" charset="0"/>
              </a:rPr>
              <a:t>2.1. Calculer l’effectif</a:t>
            </a:r>
          </a:p>
        </p:txBody>
      </p:sp>
      <p:sp>
        <p:nvSpPr>
          <p:cNvPr id="7" name="ZoneTexte 6">
            <a:extLst>
              <a:ext uri="{FF2B5EF4-FFF2-40B4-BE49-F238E27FC236}">
                <a16:creationId xmlns:a16="http://schemas.microsoft.com/office/drawing/2014/main" id="{650AB184-1630-4E41-8EB0-579403276BFD}"/>
              </a:ext>
            </a:extLst>
          </p:cNvPr>
          <p:cNvSpPr txBox="1"/>
          <p:nvPr/>
        </p:nvSpPr>
        <p:spPr>
          <a:xfrm>
            <a:off x="2363259" y="1578092"/>
            <a:ext cx="6157382" cy="461665"/>
          </a:xfrm>
          <a:prstGeom prst="rect">
            <a:avLst/>
          </a:prstGeom>
          <a:noFill/>
        </p:spPr>
        <p:txBody>
          <a:bodyPr wrap="square">
            <a:spAutoFit/>
          </a:bodyPr>
          <a:lstStyle/>
          <a:p>
            <a:pPr marL="342900" lvl="0" indent="-342900" algn="ctr">
              <a:spcBef>
                <a:spcPts val="600"/>
              </a:spcBef>
              <a:spcAft>
                <a:spcPts val="600"/>
              </a:spcAft>
              <a:buFont typeface="Symbol" panose="05050102010706020507" pitchFamily="18" charset="2"/>
              <a:buChar char=""/>
            </a:pPr>
            <a:r>
              <a:rPr lang="fr-FR" sz="2400" b="1" dirty="0">
                <a:solidFill>
                  <a:srgbClr val="FFFF00"/>
                </a:solidFill>
                <a:effectLst/>
                <a:latin typeface="Arial" panose="020B0604020202020204" pitchFamily="34" charset="0"/>
                <a:ea typeface="Times New Roman" panose="02020603050405020304" pitchFamily="18" charset="0"/>
                <a:cs typeface="Times New Roman" panose="02020603050405020304" pitchFamily="18" charset="0"/>
              </a:rPr>
              <a:t>Qui inclure et qui exclure ?</a:t>
            </a:r>
          </a:p>
        </p:txBody>
      </p:sp>
      <p:pic>
        <p:nvPicPr>
          <p:cNvPr id="9" name="Image 8" descr="Une image contenant table&#10;&#10;Description générée automatiquement">
            <a:extLst>
              <a:ext uri="{FF2B5EF4-FFF2-40B4-BE49-F238E27FC236}">
                <a16:creationId xmlns:a16="http://schemas.microsoft.com/office/drawing/2014/main" id="{DCB2DF55-3939-4E9C-AC28-075D16ECD4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292" y="2421629"/>
            <a:ext cx="10921630" cy="2085536"/>
          </a:xfrm>
          <a:prstGeom prst="rect">
            <a:avLst/>
          </a:prstGeom>
        </p:spPr>
      </p:pic>
    </p:spTree>
    <p:extLst>
      <p:ext uri="{BB962C8B-B14F-4D97-AF65-F5344CB8AC3E}">
        <p14:creationId xmlns:p14="http://schemas.microsoft.com/office/powerpoint/2010/main" val="1030500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a:extLst>
              <a:ext uri="{FF2B5EF4-FFF2-40B4-BE49-F238E27FC236}">
                <a16:creationId xmlns:a16="http://schemas.microsoft.com/office/drawing/2014/main" id="{7F0531B9-8B88-4635-ABFA-12BB1B020877}"/>
              </a:ext>
            </a:extLst>
          </p:cNvPr>
          <p:cNvSpPr txBox="1"/>
          <p:nvPr/>
        </p:nvSpPr>
        <p:spPr>
          <a:xfrm>
            <a:off x="0" y="0"/>
            <a:ext cx="11115674" cy="461665"/>
          </a:xfrm>
          <a:prstGeom prst="rect">
            <a:avLst/>
          </a:prstGeom>
          <a:noFill/>
        </p:spPr>
        <p:txBody>
          <a:bodyPr wrap="square">
            <a:spAutoFit/>
          </a:bodyPr>
          <a:lstStyle/>
          <a:p>
            <a:pPr marL="88900" lvl="1" algn="just">
              <a:spcBef>
                <a:spcPts val="1200"/>
              </a:spcBef>
              <a:spcAft>
                <a:spcPts val="600"/>
              </a:spcAft>
            </a:pPr>
            <a:r>
              <a:rPr lang="fr-FR" sz="2400" b="1" dirty="0">
                <a:effectLst/>
                <a:latin typeface="Arial" panose="020B0604020202020204" pitchFamily="34" charset="0"/>
                <a:ea typeface="Times New Roman" panose="02020603050405020304" pitchFamily="18" charset="0"/>
                <a:cs typeface="Arial" panose="020B0604020202020204" pitchFamily="34" charset="0"/>
              </a:rPr>
              <a:t>2.1. Calculer l’effectif</a:t>
            </a:r>
          </a:p>
        </p:txBody>
      </p:sp>
      <p:sp>
        <p:nvSpPr>
          <p:cNvPr id="5" name="ZoneTexte 4">
            <a:extLst>
              <a:ext uri="{FF2B5EF4-FFF2-40B4-BE49-F238E27FC236}">
                <a16:creationId xmlns:a16="http://schemas.microsoft.com/office/drawing/2014/main" id="{FC551F50-E6F0-418C-8917-55FDBFFA2A82}"/>
              </a:ext>
            </a:extLst>
          </p:cNvPr>
          <p:cNvSpPr txBox="1"/>
          <p:nvPr/>
        </p:nvSpPr>
        <p:spPr>
          <a:xfrm>
            <a:off x="2426938" y="356013"/>
            <a:ext cx="6157382" cy="461665"/>
          </a:xfrm>
          <a:prstGeom prst="rect">
            <a:avLst/>
          </a:prstGeom>
          <a:noFill/>
        </p:spPr>
        <p:txBody>
          <a:bodyPr wrap="square">
            <a:spAutoFit/>
          </a:bodyPr>
          <a:lstStyle/>
          <a:p>
            <a:pPr marL="342900" lvl="0" indent="-342900" algn="ctr">
              <a:spcBef>
                <a:spcPts val="600"/>
              </a:spcBef>
              <a:spcAft>
                <a:spcPts val="600"/>
              </a:spcAft>
              <a:buFont typeface="Symbol" panose="05050102010706020507" pitchFamily="18" charset="2"/>
              <a:buChar char=""/>
            </a:pPr>
            <a:r>
              <a:rPr lang="fr-FR" sz="2400" b="1" dirty="0">
                <a:solidFill>
                  <a:srgbClr val="FFFF00"/>
                </a:solidFill>
                <a:effectLst/>
                <a:latin typeface="Arial" panose="020B0604020202020204" pitchFamily="34" charset="0"/>
                <a:ea typeface="Times New Roman" panose="02020603050405020304" pitchFamily="18" charset="0"/>
                <a:cs typeface="Times New Roman" panose="02020603050405020304" pitchFamily="18" charset="0"/>
              </a:rPr>
              <a:t>Modalités de calcul</a:t>
            </a:r>
          </a:p>
        </p:txBody>
      </p:sp>
      <p:sp>
        <p:nvSpPr>
          <p:cNvPr id="7" name="ZoneTexte 6">
            <a:extLst>
              <a:ext uri="{FF2B5EF4-FFF2-40B4-BE49-F238E27FC236}">
                <a16:creationId xmlns:a16="http://schemas.microsoft.com/office/drawing/2014/main" id="{93D57A39-BED4-42C2-85A3-453590142283}"/>
              </a:ext>
            </a:extLst>
          </p:cNvPr>
          <p:cNvSpPr txBox="1"/>
          <p:nvPr/>
        </p:nvSpPr>
        <p:spPr>
          <a:xfrm>
            <a:off x="158840" y="1472604"/>
            <a:ext cx="3142446" cy="3785652"/>
          </a:xfrm>
          <a:prstGeom prst="rect">
            <a:avLst/>
          </a:prstGeom>
          <a:noFill/>
        </p:spPr>
        <p:txBody>
          <a:bodyPr wrap="square">
            <a:spAutoFit/>
          </a:bodyPr>
          <a:lstStyle/>
          <a:p>
            <a:pPr>
              <a:spcBef>
                <a:spcPts val="1800"/>
              </a:spcBef>
              <a:spcAft>
                <a:spcPts val="600"/>
              </a:spcAft>
            </a:pPr>
            <a:r>
              <a:rPr lang="fr-FR" sz="2000" dirty="0">
                <a:effectLst/>
                <a:latin typeface="Arial" panose="020B0604020202020204" pitchFamily="34" charset="0"/>
                <a:ea typeface="Times New Roman" panose="02020603050405020304" pitchFamily="18" charset="0"/>
                <a:cs typeface="Arial" panose="020B0604020202020204" pitchFamily="34" charset="0"/>
              </a:rPr>
              <a:t>Un salarié à temps complet comptent pour 1</a:t>
            </a:r>
            <a:r>
              <a:rPr lang="fr-FR" sz="2000" dirty="0">
                <a:latin typeface="Arial" panose="020B0604020202020204" pitchFamily="34" charset="0"/>
                <a:ea typeface="Times New Roman" panose="02020603050405020304" pitchFamily="18" charset="0"/>
                <a:cs typeface="Arial" panose="020B0604020202020204" pitchFamily="34" charset="0"/>
              </a:rPr>
              <a:t> </a:t>
            </a:r>
          </a:p>
          <a:p>
            <a:pPr>
              <a:spcBef>
                <a:spcPts val="1800"/>
              </a:spcBef>
              <a:spcAft>
                <a:spcPts val="600"/>
              </a:spcAft>
            </a:pPr>
            <a:r>
              <a:rPr lang="fr-FR" sz="2000" dirty="0">
                <a:effectLst/>
                <a:latin typeface="Arial" panose="020B0604020202020204" pitchFamily="34" charset="0"/>
                <a:ea typeface="Times New Roman" panose="02020603050405020304" pitchFamily="18" charset="0"/>
                <a:cs typeface="Arial" panose="020B0604020202020204" pitchFamily="34" charset="0"/>
              </a:rPr>
              <a:t>Les salariés à temps partiel ou en CDD doivent être comptés </a:t>
            </a:r>
            <a:r>
              <a:rPr lang="fr-FR" sz="2000" b="1" dirty="0">
                <a:effectLst/>
                <a:latin typeface="Arial" panose="020B0604020202020204" pitchFamily="34" charset="0"/>
                <a:ea typeface="Times New Roman" panose="02020603050405020304" pitchFamily="18" charset="0"/>
                <a:cs typeface="Arial" panose="020B0604020202020204" pitchFamily="34" charset="0"/>
              </a:rPr>
              <a:t>au prorata des temps de travail</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p>
          <a:p>
            <a:pPr>
              <a:spcBef>
                <a:spcPts val="1800"/>
              </a:spcBef>
              <a:spcAft>
                <a:spcPts val="600"/>
              </a:spcAft>
            </a:pPr>
            <a:r>
              <a:rPr lang="fr-FR" sz="2000" dirty="0">
                <a:effectLst/>
                <a:latin typeface="Arial" panose="020B0604020202020204" pitchFamily="34" charset="0"/>
                <a:ea typeface="Times New Roman" panose="02020603050405020304" pitchFamily="18" charset="0"/>
                <a:cs typeface="Arial" panose="020B0604020202020204" pitchFamily="34" charset="0"/>
              </a:rPr>
              <a:t>Le calcul doit permettre de</a:t>
            </a:r>
            <a:r>
              <a:rPr lang="fr-FR" sz="2000" b="1" dirty="0">
                <a:effectLst/>
                <a:latin typeface="Arial" panose="020B0604020202020204" pitchFamily="34" charset="0"/>
                <a:ea typeface="Times New Roman" panose="02020603050405020304" pitchFamily="18" charset="0"/>
                <a:cs typeface="Arial" panose="020B0604020202020204" pitchFamily="34" charset="0"/>
              </a:rPr>
              <a:t> déterminer les équivalents temps plein</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endParaRPr lang="fr-FR" sz="2000" dirty="0">
              <a:effectLst/>
              <a:latin typeface="Arial" panose="020B0604020202020204" pitchFamily="34" charset="0"/>
              <a:ea typeface="Times New Roman" panose="02020603050405020304" pitchFamily="18" charset="0"/>
              <a:cs typeface="Times New Roman" panose="02020603050405020304" pitchFamily="18" charset="0"/>
            </a:endParaRPr>
          </a:p>
        </p:txBody>
      </p:sp>
      <p:pic>
        <p:nvPicPr>
          <p:cNvPr id="9" name="Image 8" descr="Une image contenant texte&#10;&#10;Description générée automatiquement">
            <a:extLst>
              <a:ext uri="{FF2B5EF4-FFF2-40B4-BE49-F238E27FC236}">
                <a16:creationId xmlns:a16="http://schemas.microsoft.com/office/drawing/2014/main" id="{4816B4A5-F1DE-4C6C-A059-47432F2F78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01286" y="1173691"/>
            <a:ext cx="8775668" cy="4928044"/>
          </a:xfrm>
          <a:prstGeom prst="rect">
            <a:avLst/>
          </a:prstGeom>
        </p:spPr>
      </p:pic>
    </p:spTree>
    <p:extLst>
      <p:ext uri="{BB962C8B-B14F-4D97-AF65-F5344CB8AC3E}">
        <p14:creationId xmlns:p14="http://schemas.microsoft.com/office/powerpoint/2010/main" val="2951258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a:extLst>
              <a:ext uri="{FF2B5EF4-FFF2-40B4-BE49-F238E27FC236}">
                <a16:creationId xmlns:a16="http://schemas.microsoft.com/office/drawing/2014/main" id="{7F0531B9-8B88-4635-ABFA-12BB1B020877}"/>
              </a:ext>
            </a:extLst>
          </p:cNvPr>
          <p:cNvSpPr txBox="1"/>
          <p:nvPr/>
        </p:nvSpPr>
        <p:spPr>
          <a:xfrm>
            <a:off x="0" y="0"/>
            <a:ext cx="11115674" cy="461665"/>
          </a:xfrm>
          <a:prstGeom prst="rect">
            <a:avLst/>
          </a:prstGeom>
          <a:noFill/>
        </p:spPr>
        <p:txBody>
          <a:bodyPr wrap="square">
            <a:spAutoFit/>
          </a:bodyPr>
          <a:lstStyle/>
          <a:p>
            <a:pPr marL="88900" lvl="1" algn="just">
              <a:spcBef>
                <a:spcPts val="1200"/>
              </a:spcBef>
              <a:spcAft>
                <a:spcPts val="600"/>
              </a:spcAft>
            </a:pPr>
            <a:r>
              <a:rPr lang="fr-FR" sz="2400" b="1" dirty="0">
                <a:effectLst/>
                <a:latin typeface="Arial" panose="020B0604020202020204" pitchFamily="34" charset="0"/>
                <a:ea typeface="Times New Roman" panose="02020603050405020304" pitchFamily="18" charset="0"/>
                <a:cs typeface="Arial" panose="020B0604020202020204" pitchFamily="34" charset="0"/>
              </a:rPr>
              <a:t>2.1. Calculer l’effectif</a:t>
            </a:r>
          </a:p>
        </p:txBody>
      </p:sp>
      <p:sp>
        <p:nvSpPr>
          <p:cNvPr id="5" name="ZoneTexte 4">
            <a:extLst>
              <a:ext uri="{FF2B5EF4-FFF2-40B4-BE49-F238E27FC236}">
                <a16:creationId xmlns:a16="http://schemas.microsoft.com/office/drawing/2014/main" id="{FC551F50-E6F0-418C-8917-55FDBFFA2A82}"/>
              </a:ext>
            </a:extLst>
          </p:cNvPr>
          <p:cNvSpPr txBox="1"/>
          <p:nvPr/>
        </p:nvSpPr>
        <p:spPr>
          <a:xfrm>
            <a:off x="2479146" y="639520"/>
            <a:ext cx="6157382" cy="461665"/>
          </a:xfrm>
          <a:prstGeom prst="rect">
            <a:avLst/>
          </a:prstGeom>
          <a:noFill/>
        </p:spPr>
        <p:txBody>
          <a:bodyPr wrap="square">
            <a:spAutoFit/>
          </a:bodyPr>
          <a:lstStyle/>
          <a:p>
            <a:pPr marL="342900" lvl="0" indent="-342900" algn="ctr">
              <a:spcBef>
                <a:spcPts val="600"/>
              </a:spcBef>
              <a:spcAft>
                <a:spcPts val="600"/>
              </a:spcAft>
              <a:buFont typeface="Symbol" panose="05050102010706020507" pitchFamily="18" charset="2"/>
              <a:buChar char=""/>
            </a:pPr>
            <a:r>
              <a:rPr lang="fr-FR" sz="2400" b="1" dirty="0">
                <a:solidFill>
                  <a:srgbClr val="FFFF00"/>
                </a:solidFill>
                <a:effectLst/>
                <a:latin typeface="Arial" panose="020B0604020202020204" pitchFamily="34" charset="0"/>
                <a:ea typeface="Times New Roman" panose="02020603050405020304" pitchFamily="18" charset="0"/>
                <a:cs typeface="Times New Roman" panose="02020603050405020304" pitchFamily="18" charset="0"/>
              </a:rPr>
              <a:t>Parité de genre des candidats</a:t>
            </a:r>
          </a:p>
        </p:txBody>
      </p:sp>
      <p:sp>
        <p:nvSpPr>
          <p:cNvPr id="3" name="ZoneTexte 2">
            <a:extLst>
              <a:ext uri="{FF2B5EF4-FFF2-40B4-BE49-F238E27FC236}">
                <a16:creationId xmlns:a16="http://schemas.microsoft.com/office/drawing/2014/main" id="{22398B39-80BE-7419-C273-4C10477DFD39}"/>
              </a:ext>
            </a:extLst>
          </p:cNvPr>
          <p:cNvSpPr txBox="1"/>
          <p:nvPr/>
        </p:nvSpPr>
        <p:spPr>
          <a:xfrm>
            <a:off x="583842" y="1584101"/>
            <a:ext cx="10818254" cy="3693319"/>
          </a:xfrm>
          <a:prstGeom prst="rect">
            <a:avLst/>
          </a:prstGeom>
          <a:noFill/>
        </p:spPr>
        <p:txBody>
          <a:bodyPr wrap="square">
            <a:spAutoFit/>
          </a:bodyPr>
          <a:lstStyle/>
          <a:p>
            <a:pPr algn="just">
              <a:spcBef>
                <a:spcPts val="2400"/>
              </a:spcBef>
            </a:pPr>
            <a:r>
              <a:rPr lang="fr-FR" sz="2200" dirty="0">
                <a:effectLst/>
                <a:latin typeface="Arial" panose="020B0604020202020204" pitchFamily="34" charset="0"/>
                <a:ea typeface="Times New Roman" panose="02020603050405020304" pitchFamily="18" charset="0"/>
                <a:cs typeface="Times New Roman" panose="02020603050405020304" pitchFamily="18" charset="0"/>
              </a:rPr>
              <a:t>Les listes de candidature doivent respecter la proportionnalité femmes / hommes des collèges qu’il représentent (cadre, employé…). </a:t>
            </a:r>
          </a:p>
          <a:p>
            <a:pPr algn="just">
              <a:spcBef>
                <a:spcPts val="2400"/>
              </a:spcBef>
            </a:pPr>
            <a:r>
              <a:rPr lang="fr-FR" sz="2200" dirty="0">
                <a:effectLst/>
                <a:latin typeface="Arial" panose="020B0604020202020204" pitchFamily="34" charset="0"/>
                <a:ea typeface="Times New Roman" panose="02020603050405020304" pitchFamily="18" charset="0"/>
                <a:cs typeface="Times New Roman" panose="02020603050405020304" pitchFamily="18" charset="0"/>
              </a:rPr>
              <a:t>La proportion est établie à partir des salariés inscrits sur les listes électorales. </a:t>
            </a:r>
          </a:p>
          <a:p>
            <a:pPr algn="just">
              <a:spcBef>
                <a:spcPts val="2400"/>
              </a:spcBef>
            </a:pPr>
            <a:r>
              <a:rPr lang="fr-FR" sz="2200" dirty="0">
                <a:effectLst/>
                <a:latin typeface="Arial" panose="020B0604020202020204" pitchFamily="34" charset="0"/>
                <a:ea typeface="Times New Roman" panose="02020603050405020304" pitchFamily="18" charset="0"/>
                <a:cs typeface="Times New Roman" panose="02020603050405020304" pitchFamily="18" charset="0"/>
              </a:rPr>
              <a:t>Si un collège est formé de 60 % d’hommes et de 40 % de femmes, </a:t>
            </a:r>
          </a:p>
          <a:p>
            <a:pPr marL="342900" indent="-342900" algn="just">
              <a:spcBef>
                <a:spcPts val="2400"/>
              </a:spcBef>
              <a:buFont typeface="Symbol" panose="05050102010706020507" pitchFamily="18" charset="2"/>
              <a:buChar char="Þ"/>
            </a:pPr>
            <a:r>
              <a:rPr lang="fr-FR" sz="2200" dirty="0">
                <a:effectLst/>
                <a:latin typeface="Arial" panose="020B0604020202020204" pitchFamily="34" charset="0"/>
                <a:ea typeface="Times New Roman" panose="02020603050405020304" pitchFamily="18" charset="0"/>
                <a:cs typeface="Times New Roman" panose="02020603050405020304" pitchFamily="18" charset="0"/>
              </a:rPr>
              <a:t>les listes de candidats pour ce collège doivent respecter cette proportionnalité. </a:t>
            </a:r>
            <a:endParaRPr lang="fr-FR" sz="2200" dirty="0">
              <a:latin typeface="Arial" panose="020B0604020202020204" pitchFamily="34" charset="0"/>
              <a:ea typeface="Times New Roman" panose="02020603050405020304" pitchFamily="18" charset="0"/>
              <a:cs typeface="Times New Roman" panose="02020603050405020304" pitchFamily="18" charset="0"/>
            </a:endParaRPr>
          </a:p>
          <a:p>
            <a:pPr marL="342900" indent="-342900" algn="just">
              <a:spcBef>
                <a:spcPts val="2400"/>
              </a:spcBef>
              <a:buFont typeface="Symbol" panose="05050102010706020507" pitchFamily="18" charset="2"/>
              <a:buChar char="Þ"/>
            </a:pPr>
            <a:r>
              <a:rPr lang="fr-FR" sz="2200" dirty="0">
                <a:effectLst/>
                <a:latin typeface="Arial" panose="020B0604020202020204" pitchFamily="34" charset="0"/>
                <a:ea typeface="Times New Roman" panose="02020603050405020304" pitchFamily="18" charset="0"/>
                <a:cs typeface="Times New Roman" panose="02020603050405020304" pitchFamily="18" charset="0"/>
              </a:rPr>
              <a:t>Si 5 postes sont à pourvoir, les listes de candidats doivent comporter 3 hommes et 2 femmes.</a:t>
            </a:r>
          </a:p>
        </p:txBody>
      </p:sp>
    </p:spTree>
    <p:extLst>
      <p:ext uri="{BB962C8B-B14F-4D97-AF65-F5344CB8AC3E}">
        <p14:creationId xmlns:p14="http://schemas.microsoft.com/office/powerpoint/2010/main" val="2056309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a:extLst>
              <a:ext uri="{FF2B5EF4-FFF2-40B4-BE49-F238E27FC236}">
                <a16:creationId xmlns:a16="http://schemas.microsoft.com/office/drawing/2014/main" id="{7F0531B9-8B88-4635-ABFA-12BB1B020877}"/>
              </a:ext>
            </a:extLst>
          </p:cNvPr>
          <p:cNvSpPr txBox="1"/>
          <p:nvPr/>
        </p:nvSpPr>
        <p:spPr>
          <a:xfrm>
            <a:off x="0" y="0"/>
            <a:ext cx="11115674" cy="461665"/>
          </a:xfrm>
          <a:prstGeom prst="rect">
            <a:avLst/>
          </a:prstGeom>
          <a:noFill/>
        </p:spPr>
        <p:txBody>
          <a:bodyPr wrap="square">
            <a:spAutoFit/>
          </a:bodyPr>
          <a:lstStyle/>
          <a:p>
            <a:pPr marL="88900" lvl="1" algn="just">
              <a:spcBef>
                <a:spcPts val="1200"/>
              </a:spcBef>
              <a:spcAft>
                <a:spcPts val="600"/>
              </a:spcAft>
            </a:pPr>
            <a:r>
              <a:rPr lang="fr-FR" sz="2400" b="1" dirty="0">
                <a:effectLst/>
                <a:latin typeface="Arial" panose="020B0604020202020204" pitchFamily="34" charset="0"/>
                <a:ea typeface="Times New Roman" panose="02020603050405020304" pitchFamily="18" charset="0"/>
                <a:cs typeface="Arial" panose="020B0604020202020204" pitchFamily="34" charset="0"/>
              </a:rPr>
              <a:t>2.1. Calculer l’effectif</a:t>
            </a:r>
          </a:p>
        </p:txBody>
      </p:sp>
      <p:sp>
        <p:nvSpPr>
          <p:cNvPr id="5" name="ZoneTexte 4">
            <a:extLst>
              <a:ext uri="{FF2B5EF4-FFF2-40B4-BE49-F238E27FC236}">
                <a16:creationId xmlns:a16="http://schemas.microsoft.com/office/drawing/2014/main" id="{FC551F50-E6F0-418C-8917-55FDBFFA2A82}"/>
              </a:ext>
            </a:extLst>
          </p:cNvPr>
          <p:cNvSpPr txBox="1"/>
          <p:nvPr/>
        </p:nvSpPr>
        <p:spPr>
          <a:xfrm>
            <a:off x="2040572" y="617883"/>
            <a:ext cx="6157382" cy="461665"/>
          </a:xfrm>
          <a:prstGeom prst="rect">
            <a:avLst/>
          </a:prstGeom>
          <a:noFill/>
        </p:spPr>
        <p:txBody>
          <a:bodyPr wrap="square">
            <a:spAutoFit/>
          </a:bodyPr>
          <a:lstStyle/>
          <a:p>
            <a:pPr marL="342900" lvl="0" indent="-342900" algn="ctr">
              <a:spcBef>
                <a:spcPts val="600"/>
              </a:spcBef>
              <a:spcAft>
                <a:spcPts val="600"/>
              </a:spcAft>
              <a:buFont typeface="Symbol" panose="05050102010706020507" pitchFamily="18" charset="2"/>
              <a:buChar char=""/>
            </a:pPr>
            <a:r>
              <a:rPr lang="fr-FR" sz="2400" b="1" dirty="0">
                <a:solidFill>
                  <a:srgbClr val="FFFF00"/>
                </a:solidFill>
                <a:effectLst/>
                <a:latin typeface="Arial" panose="020B0604020202020204" pitchFamily="34" charset="0"/>
                <a:ea typeface="Times New Roman" panose="02020603050405020304" pitchFamily="18" charset="0"/>
                <a:cs typeface="Times New Roman" panose="02020603050405020304" pitchFamily="18" charset="0"/>
              </a:rPr>
              <a:t>Parité de genre des candidats</a:t>
            </a:r>
          </a:p>
        </p:txBody>
      </p:sp>
      <p:sp>
        <p:nvSpPr>
          <p:cNvPr id="3" name="ZoneTexte 2">
            <a:extLst>
              <a:ext uri="{FF2B5EF4-FFF2-40B4-BE49-F238E27FC236}">
                <a16:creationId xmlns:a16="http://schemas.microsoft.com/office/drawing/2014/main" id="{F14A2119-48C0-9B13-B85B-2FD203B1C7C5}"/>
              </a:ext>
            </a:extLst>
          </p:cNvPr>
          <p:cNvSpPr txBox="1"/>
          <p:nvPr/>
        </p:nvSpPr>
        <p:spPr>
          <a:xfrm>
            <a:off x="352023" y="1370281"/>
            <a:ext cx="11115674" cy="4816703"/>
          </a:xfrm>
          <a:prstGeom prst="rect">
            <a:avLst/>
          </a:prstGeom>
          <a:noFill/>
        </p:spPr>
        <p:txBody>
          <a:bodyPr wrap="square">
            <a:spAutoFit/>
          </a:bodyPr>
          <a:lstStyle/>
          <a:p>
            <a:pPr marL="342900" indent="-342900" algn="just">
              <a:spcBef>
                <a:spcPts val="1800"/>
              </a:spcBef>
              <a:buFont typeface="Wingdings" panose="05000000000000000000" pitchFamily="2" charset="2"/>
              <a:buChar char="Ø"/>
            </a:pPr>
            <a:r>
              <a:rPr lang="fr-FR" sz="2200" dirty="0">
                <a:effectLst/>
                <a:latin typeface="Arial" panose="020B0604020202020204" pitchFamily="34" charset="0"/>
                <a:ea typeface="Times New Roman" panose="02020603050405020304" pitchFamily="18" charset="0"/>
                <a:cs typeface="Times New Roman" panose="02020603050405020304" pitchFamily="18" charset="0"/>
              </a:rPr>
              <a:t>Afin d’éviter le rejet des femmes candidates en fin de liste, les listes de doivent être composées alternativement d'un candidat de chaque sexe.</a:t>
            </a:r>
          </a:p>
          <a:p>
            <a:pPr marL="342900" indent="-342900" algn="just">
              <a:spcBef>
                <a:spcPts val="1800"/>
              </a:spcBef>
              <a:spcAft>
                <a:spcPts val="600"/>
              </a:spcAft>
              <a:buFont typeface="Wingdings" panose="05000000000000000000" pitchFamily="2" charset="2"/>
              <a:buChar char="Ø"/>
            </a:pPr>
            <a:r>
              <a:rPr lang="fr-FR" sz="2200" dirty="0">
                <a:effectLst/>
                <a:latin typeface="Arial" panose="020B0604020202020204" pitchFamily="34" charset="0"/>
                <a:ea typeface="Times New Roman" panose="02020603050405020304" pitchFamily="18" charset="0"/>
                <a:cs typeface="Times New Roman" panose="02020603050405020304" pitchFamily="18" charset="0"/>
              </a:rPr>
              <a:t>Le non-respect de la proportionnalité ou de l’alternance des candidatures entraine l’annulation des élections du collège concerné.</a:t>
            </a:r>
          </a:p>
          <a:p>
            <a:pPr marL="342900" indent="-342900" algn="just">
              <a:spcBef>
                <a:spcPts val="1800"/>
              </a:spcBef>
              <a:buFont typeface="Wingdings" panose="05000000000000000000" pitchFamily="2" charset="2"/>
              <a:buChar char="Ø"/>
            </a:pPr>
            <a:r>
              <a:rPr lang="fr-FR" sz="2200" dirty="0">
                <a:effectLst/>
                <a:latin typeface="Arial" panose="020B0604020202020204" pitchFamily="34" charset="0"/>
                <a:ea typeface="Times New Roman" panose="02020603050405020304" pitchFamily="18" charset="0"/>
                <a:cs typeface="Times New Roman" panose="02020603050405020304" pitchFamily="18" charset="0"/>
              </a:rPr>
              <a:t>L'employeur est responsable des listes électorales mais il n’intervient pas dans la création des listes de candidats. </a:t>
            </a:r>
          </a:p>
          <a:p>
            <a:pPr marL="342900" indent="-342900" algn="just">
              <a:spcBef>
                <a:spcPts val="1800"/>
              </a:spcBef>
              <a:buFont typeface="Wingdings" panose="05000000000000000000" pitchFamily="2" charset="2"/>
              <a:buChar char="Ø"/>
            </a:pPr>
            <a:r>
              <a:rPr lang="fr-FR" sz="2200" dirty="0">
                <a:effectLst/>
                <a:latin typeface="Arial" panose="020B0604020202020204" pitchFamily="34" charset="0"/>
                <a:ea typeface="Times New Roman" panose="02020603050405020304" pitchFamily="18" charset="0"/>
                <a:cs typeface="Times New Roman" panose="02020603050405020304" pitchFamily="18" charset="0"/>
              </a:rPr>
              <a:t>Les listes des candidats sont établies par les syndicats invités à négocier le protocole d'accord préélectoral. Au second tour, s'il y en a un, ce monopole disparaît et les candidatures sont libres.</a:t>
            </a:r>
          </a:p>
          <a:p>
            <a:pPr marL="342900" indent="-342900" algn="just">
              <a:spcBef>
                <a:spcPts val="1800"/>
              </a:spcBef>
              <a:buFont typeface="Wingdings" panose="05000000000000000000" pitchFamily="2" charset="2"/>
              <a:buChar char="Ø"/>
            </a:pPr>
            <a:r>
              <a:rPr lang="fr-FR" sz="2200" dirty="0">
                <a:effectLst/>
                <a:latin typeface="Arial" panose="020B0604020202020204" pitchFamily="34" charset="0"/>
                <a:ea typeface="Times New Roman" panose="02020603050405020304" pitchFamily="18" charset="0"/>
                <a:cs typeface="Times New Roman" panose="02020603050405020304" pitchFamily="18" charset="0"/>
              </a:rPr>
              <a:t>La contestation d’une élection peut être faite par les organisations syndicales, les salariés, ou l'employeur.</a:t>
            </a:r>
          </a:p>
        </p:txBody>
      </p:sp>
    </p:spTree>
    <p:extLst>
      <p:ext uri="{BB962C8B-B14F-4D97-AF65-F5344CB8AC3E}">
        <p14:creationId xmlns:p14="http://schemas.microsoft.com/office/powerpoint/2010/main" val="36115756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12221633" cy="499740"/>
          </a:xfrm>
        </p:spPr>
        <p:txBody>
          <a:bodyPr>
            <a:noAutofit/>
          </a:bodyPr>
          <a:lstStyle/>
          <a:p>
            <a:pPr>
              <a:spcBef>
                <a:spcPts val="1200"/>
              </a:spcBef>
            </a:pPr>
            <a:r>
              <a:rPr lang="fr-FR" sz="2400" b="1" dirty="0">
                <a:latin typeface="Arial" panose="020B0604020202020204" pitchFamily="34" charset="0"/>
                <a:cs typeface="Arial" panose="020B0604020202020204" pitchFamily="34" charset="0"/>
              </a:rPr>
              <a:t>2. Mettre en place un comité social et économique</a:t>
            </a:r>
            <a:endParaRPr lang="fr-FR" sz="2800" dirty="0">
              <a:latin typeface="Arial" panose="020B0604020202020204" pitchFamily="34" charset="0"/>
              <a:cs typeface="Arial" panose="020B0604020202020204" pitchFamily="34" charset="0"/>
            </a:endParaRPr>
          </a:p>
        </p:txBody>
      </p:sp>
      <p:sp>
        <p:nvSpPr>
          <p:cNvPr id="8" name="ZoneTexte 7">
            <a:extLst>
              <a:ext uri="{FF2B5EF4-FFF2-40B4-BE49-F238E27FC236}">
                <a16:creationId xmlns:a16="http://schemas.microsoft.com/office/drawing/2014/main" id="{7F0531B9-8B88-4635-ABFA-12BB1B020877}"/>
              </a:ext>
            </a:extLst>
          </p:cNvPr>
          <p:cNvSpPr txBox="1"/>
          <p:nvPr/>
        </p:nvSpPr>
        <p:spPr>
          <a:xfrm>
            <a:off x="-114300" y="481196"/>
            <a:ext cx="11115674" cy="461665"/>
          </a:xfrm>
          <a:prstGeom prst="rect">
            <a:avLst/>
          </a:prstGeom>
          <a:noFill/>
        </p:spPr>
        <p:txBody>
          <a:bodyPr wrap="square">
            <a:spAutoFit/>
          </a:bodyPr>
          <a:lstStyle/>
          <a:p>
            <a:pPr marL="88900" lvl="1" algn="just">
              <a:spcBef>
                <a:spcPts val="1200"/>
              </a:spcBef>
              <a:spcAft>
                <a:spcPts val="600"/>
              </a:spcAft>
            </a:pPr>
            <a:r>
              <a:rPr lang="fr-FR" sz="2400" b="1" dirty="0">
                <a:effectLst/>
                <a:latin typeface="Arial" panose="020B0604020202020204" pitchFamily="34" charset="0"/>
                <a:ea typeface="Times New Roman" panose="02020603050405020304" pitchFamily="18" charset="0"/>
                <a:cs typeface="Arial" panose="020B0604020202020204" pitchFamily="34" charset="0"/>
              </a:rPr>
              <a:t>2.2. Organiser l’élection du CSE</a:t>
            </a:r>
          </a:p>
        </p:txBody>
      </p:sp>
      <p:sp>
        <p:nvSpPr>
          <p:cNvPr id="5" name="ZoneTexte 4">
            <a:extLst>
              <a:ext uri="{FF2B5EF4-FFF2-40B4-BE49-F238E27FC236}">
                <a16:creationId xmlns:a16="http://schemas.microsoft.com/office/drawing/2014/main" id="{3AA59272-B14B-4836-895F-92EE6707CD43}"/>
              </a:ext>
            </a:extLst>
          </p:cNvPr>
          <p:cNvSpPr txBox="1"/>
          <p:nvPr/>
        </p:nvSpPr>
        <p:spPr>
          <a:xfrm>
            <a:off x="325967" y="1424056"/>
            <a:ext cx="11226800" cy="1107996"/>
          </a:xfrm>
          <a:prstGeom prst="rect">
            <a:avLst/>
          </a:prstGeom>
          <a:noFill/>
        </p:spPr>
        <p:txBody>
          <a:bodyPr wrap="square">
            <a:spAutoFit/>
          </a:bodyPr>
          <a:lstStyle/>
          <a:p>
            <a:pPr algn="ctr">
              <a:spcBef>
                <a:spcPts val="600"/>
              </a:spcBef>
            </a:pPr>
            <a:r>
              <a:rPr lang="fr-FR" sz="2200" dirty="0">
                <a:effectLst/>
                <a:latin typeface="Arial" panose="020B0604020202020204" pitchFamily="34" charset="0"/>
                <a:ea typeface="Times New Roman" panose="02020603050405020304" pitchFamily="18" charset="0"/>
                <a:cs typeface="Times New Roman" panose="02020603050405020304" pitchFamily="18" charset="0"/>
              </a:rPr>
              <a:t>L’employeur doit organiser, tous les 4 ans, l’élection du CSE sous peine de poursuites pénales. S’il ne l’a pas fait, un salarié ou un syndicat peut saisir l’employeur pour demander l’organisation d’élections. </a:t>
            </a:r>
          </a:p>
        </p:txBody>
      </p:sp>
      <p:graphicFrame>
        <p:nvGraphicFramePr>
          <p:cNvPr id="6" name="Diagramme 5">
            <a:extLst>
              <a:ext uri="{FF2B5EF4-FFF2-40B4-BE49-F238E27FC236}">
                <a16:creationId xmlns:a16="http://schemas.microsoft.com/office/drawing/2014/main" id="{9ACBBA3B-2BD1-411F-ADE1-E033663E1CA9}"/>
              </a:ext>
            </a:extLst>
          </p:cNvPr>
          <p:cNvGraphicFramePr/>
          <p:nvPr>
            <p:extLst>
              <p:ext uri="{D42A27DB-BD31-4B8C-83A1-F6EECF244321}">
                <p14:modId xmlns:p14="http://schemas.microsoft.com/office/powerpoint/2010/main" val="2029319265"/>
              </p:ext>
            </p:extLst>
          </p:nvPr>
        </p:nvGraphicFramePr>
        <p:xfrm>
          <a:off x="325967" y="2975610"/>
          <a:ext cx="11345333" cy="15074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27475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12221633" cy="499740"/>
          </a:xfrm>
        </p:spPr>
        <p:txBody>
          <a:bodyPr>
            <a:noAutofit/>
          </a:bodyPr>
          <a:lstStyle/>
          <a:p>
            <a:pPr>
              <a:spcBef>
                <a:spcPts val="1200"/>
              </a:spcBef>
            </a:pPr>
            <a:r>
              <a:rPr lang="fr-FR" sz="2400" b="1" dirty="0">
                <a:latin typeface="Arial" panose="020B0604020202020204" pitchFamily="34" charset="0"/>
                <a:cs typeface="Arial" panose="020B0604020202020204" pitchFamily="34" charset="0"/>
              </a:rPr>
              <a:t>2. Mettre en place un comité social et économique</a:t>
            </a:r>
            <a:endParaRPr lang="fr-FR" sz="2800" dirty="0">
              <a:latin typeface="Arial" panose="020B0604020202020204" pitchFamily="34" charset="0"/>
              <a:cs typeface="Arial" panose="020B0604020202020204" pitchFamily="34" charset="0"/>
            </a:endParaRPr>
          </a:p>
        </p:txBody>
      </p:sp>
      <p:sp>
        <p:nvSpPr>
          <p:cNvPr id="8" name="ZoneTexte 7">
            <a:extLst>
              <a:ext uri="{FF2B5EF4-FFF2-40B4-BE49-F238E27FC236}">
                <a16:creationId xmlns:a16="http://schemas.microsoft.com/office/drawing/2014/main" id="{7F0531B9-8B88-4635-ABFA-12BB1B020877}"/>
              </a:ext>
            </a:extLst>
          </p:cNvPr>
          <p:cNvSpPr txBox="1"/>
          <p:nvPr/>
        </p:nvSpPr>
        <p:spPr>
          <a:xfrm>
            <a:off x="-114300" y="481196"/>
            <a:ext cx="11115674" cy="461665"/>
          </a:xfrm>
          <a:prstGeom prst="rect">
            <a:avLst/>
          </a:prstGeom>
          <a:noFill/>
        </p:spPr>
        <p:txBody>
          <a:bodyPr wrap="square">
            <a:spAutoFit/>
          </a:bodyPr>
          <a:lstStyle/>
          <a:p>
            <a:pPr marL="88900" lvl="1" algn="just">
              <a:spcBef>
                <a:spcPts val="1200"/>
              </a:spcBef>
              <a:spcAft>
                <a:spcPts val="600"/>
              </a:spcAft>
            </a:pPr>
            <a:r>
              <a:rPr lang="fr-FR" sz="2400" b="1" dirty="0">
                <a:effectLst/>
                <a:latin typeface="Arial" panose="020B0604020202020204" pitchFamily="34" charset="0"/>
                <a:ea typeface="Times New Roman" panose="02020603050405020304" pitchFamily="18" charset="0"/>
                <a:cs typeface="Arial" panose="020B0604020202020204" pitchFamily="34" charset="0"/>
              </a:rPr>
              <a:t>2.2. Organiser l’élection du CSE</a:t>
            </a:r>
          </a:p>
        </p:txBody>
      </p:sp>
      <p:sp>
        <p:nvSpPr>
          <p:cNvPr id="10" name="ZoneTexte 9">
            <a:extLst>
              <a:ext uri="{FF2B5EF4-FFF2-40B4-BE49-F238E27FC236}">
                <a16:creationId xmlns:a16="http://schemas.microsoft.com/office/drawing/2014/main" id="{DF34E0AA-21FF-4B76-B65B-3C223E8348F4}"/>
              </a:ext>
            </a:extLst>
          </p:cNvPr>
          <p:cNvSpPr txBox="1"/>
          <p:nvPr/>
        </p:nvSpPr>
        <p:spPr>
          <a:xfrm>
            <a:off x="296332" y="1583685"/>
            <a:ext cx="11425767" cy="3462486"/>
          </a:xfrm>
          <a:prstGeom prst="rect">
            <a:avLst/>
          </a:prstGeom>
          <a:noFill/>
        </p:spPr>
        <p:txBody>
          <a:bodyPr wrap="square">
            <a:spAutoFit/>
          </a:bodyPr>
          <a:lstStyle/>
          <a:p>
            <a:pPr marL="342900" lvl="0" indent="-342900" algn="just">
              <a:spcBef>
                <a:spcPts val="600"/>
              </a:spcBef>
              <a:spcAft>
                <a:spcPts val="600"/>
              </a:spcAft>
              <a:buFont typeface="Symbol" panose="05050102010706020507" pitchFamily="18" charset="2"/>
              <a:buChar char=""/>
            </a:pPr>
            <a:r>
              <a:rPr lang="fr-FR" sz="2200" b="1" dirty="0">
                <a:solidFill>
                  <a:srgbClr val="FFFF00"/>
                </a:solidFill>
                <a:effectLst/>
                <a:latin typeface="Arial" panose="020B0604020202020204" pitchFamily="34" charset="0"/>
                <a:ea typeface="Times New Roman" panose="02020603050405020304" pitchFamily="18" charset="0"/>
                <a:cs typeface="Arial" panose="020B0604020202020204" pitchFamily="34" charset="0"/>
              </a:rPr>
              <a:t>Informer le personnel et inviter les organisations syndicales à préparer l’élection</a:t>
            </a:r>
          </a:p>
          <a:p>
            <a:pPr algn="just">
              <a:spcBef>
                <a:spcPts val="2400"/>
              </a:spcBef>
            </a:pPr>
            <a:r>
              <a:rPr lang="fr-FR" sz="2200" dirty="0">
                <a:effectLst/>
                <a:latin typeface="Arial" panose="020B0604020202020204" pitchFamily="34" charset="0"/>
                <a:ea typeface="Times New Roman" panose="02020603050405020304" pitchFamily="18" charset="0"/>
                <a:cs typeface="Arial" panose="020B0604020202020204" pitchFamily="34" charset="0"/>
              </a:rPr>
              <a:t>L’employeur doit :</a:t>
            </a:r>
          </a:p>
          <a:p>
            <a:pPr marL="342900" lvl="0" indent="-342900" algn="just">
              <a:spcBef>
                <a:spcPts val="2400"/>
              </a:spcBef>
              <a:buFont typeface="Arial" panose="020B0604020202020204" pitchFamily="34" charset="0"/>
              <a:buChar char="-"/>
            </a:pPr>
            <a:r>
              <a:rPr lang="fr-FR" sz="2200" b="1" dirty="0">
                <a:effectLst/>
                <a:latin typeface="Arial" panose="020B0604020202020204" pitchFamily="34" charset="0"/>
                <a:ea typeface="Times New Roman" panose="02020603050405020304" pitchFamily="18" charset="0"/>
                <a:cs typeface="Arial" panose="020B0604020202020204" pitchFamily="34" charset="0"/>
              </a:rPr>
              <a:t>informer le personnel</a:t>
            </a:r>
            <a:r>
              <a:rPr lang="fr-FR" sz="2200" dirty="0">
                <a:effectLst/>
                <a:latin typeface="Arial" panose="020B0604020202020204" pitchFamily="34" charset="0"/>
                <a:ea typeface="Times New Roman" panose="02020603050405020304" pitchFamily="18" charset="0"/>
                <a:cs typeface="Arial" panose="020B0604020202020204" pitchFamily="34" charset="0"/>
              </a:rPr>
              <a:t> de l’organisation des élections par les moyens de son choix, en indiquant la date envisagée pour le premier tour qui doit se dérouler dans les 90 jours qui suivent l’information du personnel.</a:t>
            </a:r>
          </a:p>
          <a:p>
            <a:pPr marL="342900" lvl="0" indent="-342900" algn="just">
              <a:spcBef>
                <a:spcPts val="2400"/>
              </a:spcBef>
              <a:buFont typeface="Arial" panose="020B0604020202020204" pitchFamily="34" charset="0"/>
              <a:buChar char="-"/>
            </a:pPr>
            <a:r>
              <a:rPr lang="fr-FR" sz="2200" b="1" dirty="0">
                <a:effectLst/>
                <a:latin typeface="Arial" panose="020B0604020202020204" pitchFamily="34" charset="0"/>
                <a:ea typeface="Times New Roman" panose="02020603050405020304" pitchFamily="18" charset="0"/>
                <a:cs typeface="Arial" panose="020B0604020202020204" pitchFamily="34" charset="0"/>
              </a:rPr>
              <a:t>inviter les</a:t>
            </a:r>
            <a:r>
              <a:rPr lang="fr-FR" sz="2200" dirty="0">
                <a:effectLst/>
                <a:latin typeface="Arial" panose="020B0604020202020204" pitchFamily="34" charset="0"/>
                <a:ea typeface="Times New Roman" panose="02020603050405020304" pitchFamily="18" charset="0"/>
                <a:cs typeface="Arial" panose="020B0604020202020204" pitchFamily="34" charset="0"/>
              </a:rPr>
              <a:t> </a:t>
            </a:r>
            <a:r>
              <a:rPr lang="fr-FR" sz="2200" b="1" dirty="0">
                <a:effectLst/>
                <a:latin typeface="Arial" panose="020B0604020202020204" pitchFamily="34" charset="0"/>
                <a:ea typeface="Times New Roman" panose="02020603050405020304" pitchFamily="18" charset="0"/>
                <a:cs typeface="Arial" panose="020B0604020202020204" pitchFamily="34" charset="0"/>
              </a:rPr>
              <a:t>organisations syndicales</a:t>
            </a:r>
            <a:r>
              <a:rPr lang="fr-FR" sz="2200" dirty="0">
                <a:effectLst/>
                <a:latin typeface="Arial" panose="020B0604020202020204" pitchFamily="34" charset="0"/>
                <a:ea typeface="Times New Roman" panose="02020603050405020304" pitchFamily="18" charset="0"/>
                <a:cs typeface="Arial" panose="020B0604020202020204" pitchFamily="34" charset="0"/>
              </a:rPr>
              <a:t> à négocier le protocole d’accord préélectoral au moins 15 jours avant la date de la réunion de négociation.</a:t>
            </a:r>
          </a:p>
        </p:txBody>
      </p:sp>
    </p:spTree>
    <p:extLst>
      <p:ext uri="{BB962C8B-B14F-4D97-AF65-F5344CB8AC3E}">
        <p14:creationId xmlns:p14="http://schemas.microsoft.com/office/powerpoint/2010/main" val="24158490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12221633" cy="499740"/>
          </a:xfrm>
        </p:spPr>
        <p:txBody>
          <a:bodyPr>
            <a:noAutofit/>
          </a:bodyPr>
          <a:lstStyle/>
          <a:p>
            <a:pPr>
              <a:spcBef>
                <a:spcPts val="1200"/>
              </a:spcBef>
            </a:pPr>
            <a:r>
              <a:rPr lang="fr-FR" sz="2400" b="1" dirty="0">
                <a:latin typeface="Arial" panose="020B0604020202020204" pitchFamily="34" charset="0"/>
                <a:cs typeface="Arial" panose="020B0604020202020204" pitchFamily="34" charset="0"/>
              </a:rPr>
              <a:t>2. Mettre en place un comité social et économique</a:t>
            </a:r>
            <a:endParaRPr lang="fr-FR" sz="2800" dirty="0">
              <a:latin typeface="Arial" panose="020B0604020202020204" pitchFamily="34" charset="0"/>
              <a:cs typeface="Arial" panose="020B0604020202020204" pitchFamily="34" charset="0"/>
            </a:endParaRPr>
          </a:p>
        </p:txBody>
      </p:sp>
      <p:sp>
        <p:nvSpPr>
          <p:cNvPr id="8" name="ZoneTexte 7">
            <a:extLst>
              <a:ext uri="{FF2B5EF4-FFF2-40B4-BE49-F238E27FC236}">
                <a16:creationId xmlns:a16="http://schemas.microsoft.com/office/drawing/2014/main" id="{7F0531B9-8B88-4635-ABFA-12BB1B020877}"/>
              </a:ext>
            </a:extLst>
          </p:cNvPr>
          <p:cNvSpPr txBox="1"/>
          <p:nvPr/>
        </p:nvSpPr>
        <p:spPr>
          <a:xfrm>
            <a:off x="-114300" y="481196"/>
            <a:ext cx="11115674" cy="461665"/>
          </a:xfrm>
          <a:prstGeom prst="rect">
            <a:avLst/>
          </a:prstGeom>
          <a:noFill/>
        </p:spPr>
        <p:txBody>
          <a:bodyPr wrap="square">
            <a:spAutoFit/>
          </a:bodyPr>
          <a:lstStyle/>
          <a:p>
            <a:pPr marL="88900" lvl="1" algn="just">
              <a:spcBef>
                <a:spcPts val="1200"/>
              </a:spcBef>
              <a:spcAft>
                <a:spcPts val="600"/>
              </a:spcAft>
            </a:pPr>
            <a:r>
              <a:rPr lang="fr-FR" sz="2400" b="1" dirty="0">
                <a:effectLst/>
                <a:latin typeface="Arial" panose="020B0604020202020204" pitchFamily="34" charset="0"/>
                <a:ea typeface="Times New Roman" panose="02020603050405020304" pitchFamily="18" charset="0"/>
                <a:cs typeface="Arial" panose="020B0604020202020204" pitchFamily="34" charset="0"/>
              </a:rPr>
              <a:t>2.2. Organiser l’élection du CSE</a:t>
            </a:r>
          </a:p>
        </p:txBody>
      </p:sp>
      <p:sp>
        <p:nvSpPr>
          <p:cNvPr id="5" name="ZoneTexte 4">
            <a:extLst>
              <a:ext uri="{FF2B5EF4-FFF2-40B4-BE49-F238E27FC236}">
                <a16:creationId xmlns:a16="http://schemas.microsoft.com/office/drawing/2014/main" id="{FD3AE7CF-2749-4CB7-8F08-5CCF8FFA41B3}"/>
              </a:ext>
            </a:extLst>
          </p:cNvPr>
          <p:cNvSpPr txBox="1"/>
          <p:nvPr/>
        </p:nvSpPr>
        <p:spPr>
          <a:xfrm>
            <a:off x="579967" y="1070435"/>
            <a:ext cx="10845800" cy="5155257"/>
          </a:xfrm>
          <a:prstGeom prst="rect">
            <a:avLst/>
          </a:prstGeom>
          <a:noFill/>
        </p:spPr>
        <p:txBody>
          <a:bodyPr wrap="square">
            <a:spAutoFit/>
          </a:bodyPr>
          <a:lstStyle/>
          <a:p>
            <a:pPr marL="342900" lvl="0" indent="-342900" algn="just">
              <a:spcBef>
                <a:spcPts val="600"/>
              </a:spcBef>
              <a:spcAft>
                <a:spcPts val="600"/>
              </a:spcAft>
              <a:buFont typeface="Symbol" panose="05050102010706020507" pitchFamily="18" charset="2"/>
              <a:buChar char=""/>
            </a:pPr>
            <a:r>
              <a:rPr lang="fr-FR" sz="2400" b="1" dirty="0">
                <a:solidFill>
                  <a:srgbClr val="FFFF00"/>
                </a:solidFill>
                <a:effectLst/>
                <a:latin typeface="Arial" panose="020B0604020202020204" pitchFamily="34" charset="0"/>
                <a:ea typeface="Times New Roman" panose="02020603050405020304" pitchFamily="18" charset="0"/>
                <a:cs typeface="Times New Roman" panose="02020603050405020304" pitchFamily="18" charset="0"/>
              </a:rPr>
              <a:t>Le protocole  d’accord préélectoral</a:t>
            </a:r>
          </a:p>
          <a:p>
            <a:pPr algn="just">
              <a:spcBef>
                <a:spcPts val="2400"/>
              </a:spcBef>
            </a:pPr>
            <a:r>
              <a:rPr lang="fr-FR" sz="2000" dirty="0">
                <a:effectLst/>
                <a:latin typeface="Arial" panose="020B0604020202020204" pitchFamily="34" charset="0"/>
                <a:ea typeface="Times New Roman" panose="02020603050405020304" pitchFamily="18" charset="0"/>
                <a:cs typeface="Arial" panose="020B0604020202020204" pitchFamily="34" charset="0"/>
              </a:rPr>
              <a:t>Le protocole préélectoral est négocié entre la direction, les représentants du personnel et les représentants des syndicats. Il précise les modalités pratiques d’organisation et de déroulement du scrutin.</a:t>
            </a:r>
            <a:endParaRPr lang="fr-FR" sz="20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spcBef>
                <a:spcPts val="2400"/>
              </a:spcBef>
              <a:buFont typeface="Wingdings" panose="05000000000000000000" pitchFamily="2" charset="2"/>
              <a:buChar char="q"/>
            </a:pPr>
            <a:r>
              <a:rPr lang="fr-FR" sz="2000" b="1" dirty="0">
                <a:effectLst/>
                <a:latin typeface="Arial" panose="020B0604020202020204" pitchFamily="34" charset="0"/>
                <a:ea typeface="Times New Roman" panose="02020603050405020304" pitchFamily="18" charset="0"/>
                <a:cs typeface="Times New Roman" panose="02020603050405020304" pitchFamily="18" charset="0"/>
              </a:rPr>
              <a:t>La date</a:t>
            </a:r>
            <a:r>
              <a:rPr lang="fr-FR" sz="2000" dirty="0">
                <a:effectLst/>
                <a:latin typeface="Arial" panose="020B0604020202020204" pitchFamily="34" charset="0"/>
                <a:ea typeface="Times New Roman" panose="02020603050405020304" pitchFamily="18" charset="0"/>
                <a:cs typeface="Arial" panose="020B0604020202020204" pitchFamily="34" charset="0"/>
              </a:rPr>
              <a:t>, l’</a:t>
            </a:r>
            <a:r>
              <a:rPr lang="fr-FR" sz="2000" b="1" dirty="0">
                <a:effectLst/>
                <a:latin typeface="Arial" panose="020B0604020202020204" pitchFamily="34" charset="0"/>
                <a:ea typeface="Times New Roman" panose="02020603050405020304" pitchFamily="18" charset="0"/>
                <a:cs typeface="Arial" panose="020B0604020202020204" pitchFamily="34" charset="0"/>
              </a:rPr>
              <a:t>heure</a:t>
            </a:r>
            <a:r>
              <a:rPr lang="fr-FR" sz="2000" dirty="0">
                <a:effectLst/>
                <a:latin typeface="Arial" panose="020B0604020202020204" pitchFamily="34" charset="0"/>
                <a:ea typeface="Times New Roman" panose="02020603050405020304" pitchFamily="18" charset="0"/>
                <a:cs typeface="Arial" panose="020B0604020202020204" pitchFamily="34" charset="0"/>
              </a:rPr>
              <a:t> et le </a:t>
            </a:r>
            <a:r>
              <a:rPr lang="fr-FR" sz="2000" b="1" dirty="0">
                <a:effectLst/>
                <a:latin typeface="Arial" panose="020B0604020202020204" pitchFamily="34" charset="0"/>
                <a:ea typeface="Times New Roman" panose="02020603050405020304" pitchFamily="18" charset="0"/>
                <a:cs typeface="Arial" panose="020B0604020202020204" pitchFamily="34" charset="0"/>
              </a:rPr>
              <a:t>lieu</a:t>
            </a:r>
            <a:r>
              <a:rPr lang="fr-FR" sz="2000" dirty="0">
                <a:effectLst/>
                <a:latin typeface="Arial" panose="020B0604020202020204" pitchFamily="34" charset="0"/>
                <a:ea typeface="Times New Roman" panose="02020603050405020304" pitchFamily="18" charset="0"/>
                <a:cs typeface="Arial" panose="020B0604020202020204" pitchFamily="34" charset="0"/>
              </a:rPr>
              <a:t> du scrutin ;</a:t>
            </a:r>
            <a:endParaRPr lang="fr-FR" sz="20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spcBef>
                <a:spcPts val="2400"/>
              </a:spcBef>
              <a:buFont typeface="Wingdings" panose="05000000000000000000" pitchFamily="2" charset="2"/>
              <a:buChar char="q"/>
            </a:pPr>
            <a:r>
              <a:rPr lang="fr-FR" sz="2000" b="1" dirty="0">
                <a:effectLst/>
                <a:latin typeface="Arial" panose="020B0604020202020204" pitchFamily="34" charset="0"/>
                <a:ea typeface="Times New Roman" panose="02020603050405020304" pitchFamily="18" charset="0"/>
                <a:cs typeface="Times New Roman" panose="02020603050405020304" pitchFamily="18" charset="0"/>
              </a:rPr>
              <a:t>La composition des listes électorales  et les d</a:t>
            </a:r>
            <a:r>
              <a:rPr lang="fr-FR" sz="2000" b="1" dirty="0">
                <a:effectLst/>
                <a:latin typeface="Arial" panose="020B0604020202020204" pitchFamily="34" charset="0"/>
                <a:ea typeface="Times New Roman" panose="02020603050405020304" pitchFamily="18" charset="0"/>
                <a:cs typeface="Arial" panose="020B0604020202020204" pitchFamily="34" charset="0"/>
              </a:rPr>
              <a:t>ates et modalités</a:t>
            </a:r>
            <a:r>
              <a:rPr lang="fr-FR" sz="2000" dirty="0">
                <a:effectLst/>
                <a:latin typeface="Arial" panose="020B0604020202020204" pitchFamily="34" charset="0"/>
                <a:ea typeface="Times New Roman" panose="02020603050405020304" pitchFamily="18" charset="0"/>
                <a:cs typeface="Arial" panose="020B0604020202020204" pitchFamily="34" charset="0"/>
              </a:rPr>
              <a:t> d’</a:t>
            </a:r>
            <a:r>
              <a:rPr lang="fr-FR" sz="2000" b="1" dirty="0">
                <a:effectLst/>
                <a:latin typeface="Arial" panose="020B0604020202020204" pitchFamily="34" charset="0"/>
                <a:ea typeface="Times New Roman" panose="02020603050405020304" pitchFamily="18" charset="0"/>
                <a:cs typeface="Arial" panose="020B0604020202020204" pitchFamily="34" charset="0"/>
              </a:rPr>
              <a:t>affichage</a:t>
            </a:r>
            <a:r>
              <a:rPr lang="fr-FR" sz="2000" dirty="0">
                <a:effectLst/>
                <a:latin typeface="Arial" panose="020B0604020202020204" pitchFamily="34" charset="0"/>
                <a:ea typeface="Times New Roman" panose="02020603050405020304" pitchFamily="18" charset="0"/>
                <a:cs typeface="Arial" panose="020B0604020202020204" pitchFamily="34" charset="0"/>
              </a:rPr>
              <a:t> des listes électorales ainsi que le délai de contestation au bénéfice des salariés de l’entreprise ;</a:t>
            </a:r>
            <a:endParaRPr lang="fr-FR" sz="20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spcBef>
                <a:spcPts val="2400"/>
              </a:spcBef>
              <a:buFont typeface="Wingdings" panose="05000000000000000000" pitchFamily="2" charset="2"/>
              <a:buChar char="q"/>
            </a:pPr>
            <a:r>
              <a:rPr lang="fr-FR" sz="2000" b="1" dirty="0">
                <a:effectLst/>
                <a:latin typeface="Arial" panose="020B0604020202020204" pitchFamily="34" charset="0"/>
                <a:ea typeface="Times New Roman" panose="02020603050405020304" pitchFamily="18" charset="0"/>
                <a:cs typeface="Times New Roman" panose="02020603050405020304" pitchFamily="18" charset="0"/>
              </a:rPr>
              <a:t>le nombre et la composition des collèges électoraux</a:t>
            </a:r>
            <a:r>
              <a:rPr lang="fr-FR" sz="2000" dirty="0">
                <a:effectLst/>
                <a:latin typeface="Arial" panose="020B0604020202020204" pitchFamily="34" charset="0"/>
                <a:ea typeface="Times New Roman" panose="02020603050405020304" pitchFamily="18" charset="0"/>
                <a:cs typeface="Arial" panose="020B0604020202020204" pitchFamily="34" charset="0"/>
              </a:rPr>
              <a:t>. Selon la taille de l’entreprise il y  un collège de cadres et un collège des employés, techniciens, et agents de maîtrise (ETAM) et la </a:t>
            </a:r>
            <a:r>
              <a:rPr lang="fr-FR" sz="2000" b="1" dirty="0">
                <a:effectLst/>
                <a:latin typeface="Arial" panose="020B0604020202020204" pitchFamily="34" charset="0"/>
                <a:ea typeface="Times New Roman" panose="02020603050405020304" pitchFamily="18" charset="0"/>
                <a:cs typeface="Arial" panose="020B0604020202020204" pitchFamily="34" charset="0"/>
              </a:rPr>
              <a:t>répartition des sièges</a:t>
            </a:r>
            <a:r>
              <a:rPr lang="fr-FR" sz="2000" dirty="0">
                <a:effectLst/>
                <a:latin typeface="Arial" panose="020B0604020202020204" pitchFamily="34" charset="0"/>
                <a:ea typeface="Times New Roman" panose="02020603050405020304" pitchFamily="18" charset="0"/>
                <a:cs typeface="Arial" panose="020B0604020202020204" pitchFamily="34" charset="0"/>
              </a:rPr>
              <a:t> à pourvoir (titulaires et suppléants inclus) au sein de chaque collège. Dans les entreprises de moins de 25 salariés il est possible de constituer un seul collège électoral regroupant tous les collèges ;</a:t>
            </a:r>
            <a:endParaRPr lang="fr-FR" sz="20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45948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12221633" cy="499740"/>
          </a:xfrm>
        </p:spPr>
        <p:txBody>
          <a:bodyPr>
            <a:noAutofit/>
          </a:bodyPr>
          <a:lstStyle/>
          <a:p>
            <a:pPr>
              <a:spcBef>
                <a:spcPts val="1200"/>
              </a:spcBef>
            </a:pPr>
            <a:r>
              <a:rPr lang="fr-FR" sz="2400" b="1" dirty="0">
                <a:latin typeface="Arial" panose="020B0604020202020204" pitchFamily="34" charset="0"/>
                <a:cs typeface="Arial" panose="020B0604020202020204" pitchFamily="34" charset="0"/>
              </a:rPr>
              <a:t>2. Mettre en place un comité social et économique</a:t>
            </a:r>
            <a:endParaRPr lang="fr-FR" sz="2800" dirty="0">
              <a:latin typeface="Arial" panose="020B0604020202020204" pitchFamily="34" charset="0"/>
              <a:cs typeface="Arial" panose="020B0604020202020204" pitchFamily="34" charset="0"/>
            </a:endParaRPr>
          </a:p>
        </p:txBody>
      </p:sp>
      <p:sp>
        <p:nvSpPr>
          <p:cNvPr id="8" name="ZoneTexte 7">
            <a:extLst>
              <a:ext uri="{FF2B5EF4-FFF2-40B4-BE49-F238E27FC236}">
                <a16:creationId xmlns:a16="http://schemas.microsoft.com/office/drawing/2014/main" id="{7F0531B9-8B88-4635-ABFA-12BB1B020877}"/>
              </a:ext>
            </a:extLst>
          </p:cNvPr>
          <p:cNvSpPr txBox="1"/>
          <p:nvPr/>
        </p:nvSpPr>
        <p:spPr>
          <a:xfrm>
            <a:off x="-114300" y="481196"/>
            <a:ext cx="11115674" cy="461665"/>
          </a:xfrm>
          <a:prstGeom prst="rect">
            <a:avLst/>
          </a:prstGeom>
          <a:noFill/>
        </p:spPr>
        <p:txBody>
          <a:bodyPr wrap="square">
            <a:spAutoFit/>
          </a:bodyPr>
          <a:lstStyle/>
          <a:p>
            <a:pPr marL="88900" lvl="1" algn="just">
              <a:spcBef>
                <a:spcPts val="1200"/>
              </a:spcBef>
              <a:spcAft>
                <a:spcPts val="600"/>
              </a:spcAft>
            </a:pPr>
            <a:r>
              <a:rPr lang="fr-FR" sz="2400" b="1" dirty="0">
                <a:effectLst/>
                <a:latin typeface="Arial" panose="020B0604020202020204" pitchFamily="34" charset="0"/>
                <a:ea typeface="Times New Roman" panose="02020603050405020304" pitchFamily="18" charset="0"/>
                <a:cs typeface="Arial" panose="020B0604020202020204" pitchFamily="34" charset="0"/>
              </a:rPr>
              <a:t>2.2. Organiser l’élection du CSE</a:t>
            </a:r>
          </a:p>
        </p:txBody>
      </p:sp>
      <p:sp>
        <p:nvSpPr>
          <p:cNvPr id="5" name="ZoneTexte 4">
            <a:extLst>
              <a:ext uri="{FF2B5EF4-FFF2-40B4-BE49-F238E27FC236}">
                <a16:creationId xmlns:a16="http://schemas.microsoft.com/office/drawing/2014/main" id="{FD3AE7CF-2749-4CB7-8F08-5CCF8FFA41B3}"/>
              </a:ext>
            </a:extLst>
          </p:cNvPr>
          <p:cNvSpPr txBox="1"/>
          <p:nvPr/>
        </p:nvSpPr>
        <p:spPr>
          <a:xfrm>
            <a:off x="279399" y="1070435"/>
            <a:ext cx="11476567" cy="5078313"/>
          </a:xfrm>
          <a:prstGeom prst="rect">
            <a:avLst/>
          </a:prstGeom>
          <a:noFill/>
        </p:spPr>
        <p:txBody>
          <a:bodyPr wrap="square">
            <a:spAutoFit/>
          </a:bodyPr>
          <a:lstStyle/>
          <a:p>
            <a:pPr marL="342900" lvl="0" indent="-342900" algn="just">
              <a:spcBef>
                <a:spcPts val="600"/>
              </a:spcBef>
              <a:spcAft>
                <a:spcPts val="600"/>
              </a:spcAft>
              <a:buFont typeface="Symbol" panose="05050102010706020507" pitchFamily="18" charset="2"/>
              <a:buChar char=""/>
            </a:pPr>
            <a:r>
              <a:rPr lang="fr-FR" sz="2400" b="1" dirty="0">
                <a:solidFill>
                  <a:srgbClr val="FFFF00"/>
                </a:solidFill>
                <a:effectLst/>
                <a:latin typeface="Arial" panose="020B0604020202020204" pitchFamily="34" charset="0"/>
                <a:ea typeface="Times New Roman" panose="02020603050405020304" pitchFamily="18" charset="0"/>
                <a:cs typeface="Times New Roman" panose="02020603050405020304" pitchFamily="18" charset="0"/>
              </a:rPr>
              <a:t>Le protocole  d’accord préélectoral</a:t>
            </a:r>
          </a:p>
          <a:p>
            <a:pPr algn="just">
              <a:spcBef>
                <a:spcPts val="1200"/>
              </a:spcBef>
              <a:spcAft>
                <a:spcPts val="1200"/>
              </a:spcAft>
            </a:pPr>
            <a:r>
              <a:rPr lang="fr-FR" sz="2000" dirty="0">
                <a:effectLst/>
                <a:latin typeface="Arial" panose="020B0604020202020204" pitchFamily="34" charset="0"/>
                <a:ea typeface="Times New Roman" panose="02020603050405020304" pitchFamily="18" charset="0"/>
                <a:cs typeface="Arial" panose="020B0604020202020204" pitchFamily="34" charset="0"/>
              </a:rPr>
              <a:t>Le protocole préélectoral précise les modalités pratiques d’organisation et de déroulement du scrutin.</a:t>
            </a:r>
            <a:endParaRPr lang="fr-FR" sz="20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spcBef>
                <a:spcPts val="1800"/>
              </a:spcBef>
              <a:buFont typeface="Wingdings" panose="05000000000000000000" pitchFamily="2" charset="2"/>
              <a:buChar char="q"/>
            </a:pPr>
            <a:r>
              <a:rPr lang="fr-FR" sz="2000" dirty="0">
                <a:effectLst/>
                <a:latin typeface="Arial" panose="020B0604020202020204" pitchFamily="34" charset="0"/>
                <a:ea typeface="Times New Roman" panose="02020603050405020304" pitchFamily="18" charset="0"/>
                <a:cs typeface="Arial" panose="020B0604020202020204" pitchFamily="34" charset="0"/>
              </a:rPr>
              <a:t>les </a:t>
            </a:r>
            <a:r>
              <a:rPr lang="fr-FR" sz="2000" b="1" dirty="0">
                <a:effectLst/>
                <a:latin typeface="Arial" panose="020B0604020202020204" pitchFamily="34" charset="0"/>
                <a:ea typeface="Times New Roman" panose="02020603050405020304" pitchFamily="18" charset="0"/>
                <a:cs typeface="Arial" panose="020B0604020202020204" pitchFamily="34" charset="0"/>
              </a:rPr>
              <a:t>conditions d’éligibilité </a:t>
            </a:r>
            <a:r>
              <a:rPr lang="fr-FR" sz="2000" dirty="0">
                <a:effectLst/>
                <a:latin typeface="Arial" panose="020B0604020202020204" pitchFamily="34" charset="0"/>
                <a:ea typeface="Times New Roman" panose="02020603050405020304" pitchFamily="18" charset="0"/>
                <a:cs typeface="Arial" panose="020B0604020202020204" pitchFamily="34" charset="0"/>
              </a:rPr>
              <a:t> et les modalités de </a:t>
            </a:r>
            <a:r>
              <a:rPr lang="fr-FR" sz="2000" b="1" dirty="0">
                <a:effectLst/>
                <a:latin typeface="Arial" panose="020B0604020202020204" pitchFamily="34" charset="0"/>
                <a:ea typeface="Times New Roman" panose="02020603050405020304" pitchFamily="18" charset="0"/>
                <a:cs typeface="Arial" panose="020B0604020202020204" pitchFamily="34" charset="0"/>
              </a:rPr>
              <a:t>dépôt des candidatures</a:t>
            </a:r>
            <a:r>
              <a:rPr lang="fr-FR" sz="2000" dirty="0">
                <a:effectLst/>
                <a:latin typeface="Arial" panose="020B0604020202020204" pitchFamily="34" charset="0"/>
                <a:ea typeface="Times New Roman" panose="02020603050405020304" pitchFamily="18" charset="0"/>
                <a:cs typeface="Arial" panose="020B0604020202020204" pitchFamily="34" charset="0"/>
              </a:rPr>
              <a:t> au poste de délégué du personnel ;</a:t>
            </a:r>
            <a:endParaRPr lang="fr-FR" sz="20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spcBef>
                <a:spcPts val="1800"/>
              </a:spcBef>
              <a:buFont typeface="Wingdings" panose="05000000000000000000" pitchFamily="2" charset="2"/>
              <a:buChar char="q"/>
            </a:pPr>
            <a:r>
              <a:rPr lang="fr-FR" sz="2000" dirty="0">
                <a:effectLst/>
                <a:latin typeface="Arial" panose="020B0604020202020204" pitchFamily="34" charset="0"/>
                <a:ea typeface="Times New Roman" panose="02020603050405020304" pitchFamily="18" charset="0"/>
                <a:cs typeface="Arial" panose="020B0604020202020204" pitchFamily="34" charset="0"/>
              </a:rPr>
              <a:t>les modalités éventuelles du </a:t>
            </a:r>
            <a:r>
              <a:rPr lang="fr-FR" sz="2000" b="1" dirty="0">
                <a:effectLst/>
                <a:latin typeface="Arial" panose="020B0604020202020204" pitchFamily="34" charset="0"/>
                <a:ea typeface="Times New Roman" panose="02020603050405020304" pitchFamily="18" charset="0"/>
                <a:cs typeface="Arial" panose="020B0604020202020204" pitchFamily="34" charset="0"/>
              </a:rPr>
              <a:t>vote par correspondance ou internet</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endParaRPr lang="fr-FR" sz="20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spcBef>
                <a:spcPts val="1800"/>
              </a:spcBef>
              <a:buFont typeface="Wingdings" panose="05000000000000000000" pitchFamily="2" charset="2"/>
              <a:buChar char="q"/>
            </a:pPr>
            <a:r>
              <a:rPr lang="fr-FR" sz="2000" dirty="0">
                <a:effectLst/>
                <a:latin typeface="Arial" panose="020B0604020202020204" pitchFamily="34" charset="0"/>
                <a:ea typeface="Times New Roman" panose="02020603050405020304" pitchFamily="18" charset="0"/>
                <a:cs typeface="Arial" panose="020B0604020202020204" pitchFamily="34" charset="0"/>
              </a:rPr>
              <a:t>les </a:t>
            </a:r>
            <a:r>
              <a:rPr lang="fr-FR" sz="2000" b="1" dirty="0">
                <a:effectLst/>
                <a:latin typeface="Arial" panose="020B0604020202020204" pitchFamily="34" charset="0"/>
                <a:ea typeface="Times New Roman" panose="02020603050405020304" pitchFamily="18" charset="0"/>
                <a:cs typeface="Arial" panose="020B0604020202020204" pitchFamily="34" charset="0"/>
              </a:rPr>
              <a:t>moyens matériels</a:t>
            </a:r>
            <a:r>
              <a:rPr lang="fr-FR" sz="2000" dirty="0">
                <a:effectLst/>
                <a:latin typeface="Arial" panose="020B0604020202020204" pitchFamily="34" charset="0"/>
                <a:ea typeface="Times New Roman" panose="02020603050405020304" pitchFamily="18" charset="0"/>
                <a:cs typeface="Arial" panose="020B0604020202020204" pitchFamily="34" charset="0"/>
              </a:rPr>
              <a:t> mis en place à l’occasion du scrutin  et la composition du </a:t>
            </a:r>
            <a:r>
              <a:rPr lang="fr-FR" sz="2000" b="1" dirty="0">
                <a:effectLst/>
                <a:latin typeface="Arial" panose="020B0604020202020204" pitchFamily="34" charset="0"/>
                <a:ea typeface="Times New Roman" panose="02020603050405020304" pitchFamily="18" charset="0"/>
                <a:cs typeface="Arial" panose="020B0604020202020204" pitchFamily="34" charset="0"/>
              </a:rPr>
              <a:t>bureau de vote ;</a:t>
            </a:r>
            <a:endParaRPr lang="fr-FR" sz="20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spcBef>
                <a:spcPts val="1800"/>
              </a:spcBef>
              <a:buFont typeface="Wingdings" panose="05000000000000000000" pitchFamily="2" charset="2"/>
              <a:buChar char="q"/>
            </a:pPr>
            <a:r>
              <a:rPr lang="fr-FR" sz="2000" dirty="0">
                <a:effectLst/>
                <a:latin typeface="Arial" panose="020B0604020202020204" pitchFamily="34" charset="0"/>
                <a:ea typeface="Times New Roman" panose="02020603050405020304" pitchFamily="18" charset="0"/>
                <a:cs typeface="Arial" panose="020B0604020202020204" pitchFamily="34" charset="0"/>
              </a:rPr>
              <a:t>l’organisation du </a:t>
            </a:r>
            <a:r>
              <a:rPr lang="fr-FR" sz="2000" b="1" dirty="0">
                <a:effectLst/>
                <a:latin typeface="Arial" panose="020B0604020202020204" pitchFamily="34" charset="0"/>
                <a:ea typeface="Times New Roman" panose="02020603050405020304" pitchFamily="18" charset="0"/>
                <a:cs typeface="Arial" panose="020B0604020202020204" pitchFamily="34" charset="0"/>
              </a:rPr>
              <a:t>dépouillement</a:t>
            </a:r>
            <a:r>
              <a:rPr lang="fr-FR" sz="2000" dirty="0">
                <a:effectLst/>
                <a:latin typeface="Arial" panose="020B0604020202020204" pitchFamily="34" charset="0"/>
                <a:ea typeface="Times New Roman" panose="02020603050405020304" pitchFamily="18" charset="0"/>
                <a:cs typeface="Arial" panose="020B0604020202020204" pitchFamily="34" charset="0"/>
              </a:rPr>
              <a:t> des votes et la rédaction du </a:t>
            </a:r>
            <a:r>
              <a:rPr lang="fr-FR" sz="2000" b="1" dirty="0">
                <a:effectLst/>
                <a:latin typeface="Arial" panose="020B0604020202020204" pitchFamily="34" charset="0"/>
                <a:ea typeface="Times New Roman" panose="02020603050405020304" pitchFamily="18" charset="0"/>
                <a:cs typeface="Arial" panose="020B0604020202020204" pitchFamily="34" charset="0"/>
              </a:rPr>
              <a:t>procès-verbal.</a:t>
            </a:r>
            <a:endParaRPr lang="fr-FR" sz="2000" dirty="0">
              <a:effectLst/>
              <a:latin typeface="Arial" panose="020B0604020202020204" pitchFamily="34" charset="0"/>
              <a:ea typeface="Times New Roman" panose="02020603050405020304" pitchFamily="18" charset="0"/>
              <a:cs typeface="Times New Roman" panose="02020603050405020304" pitchFamily="18" charset="0"/>
            </a:endParaRPr>
          </a:p>
          <a:p>
            <a:pPr algn="just">
              <a:spcBef>
                <a:spcPts val="1800"/>
              </a:spcBef>
            </a:pPr>
            <a:r>
              <a:rPr lang="fr-FR" sz="2000" dirty="0">
                <a:effectLst/>
                <a:latin typeface="Arial" panose="020B0604020202020204" pitchFamily="34" charset="0"/>
                <a:ea typeface="Times New Roman" panose="02020603050405020304" pitchFamily="18" charset="0"/>
                <a:cs typeface="Times New Roman" panose="02020603050405020304" pitchFamily="18" charset="0"/>
              </a:rPr>
              <a:t>Le protocole doit être signé par la majorité des organisations syndicales ayant participé à sa négociation, puis il doit être affiché dans l'entreprise et transmis à l’inspecteur du travail.</a:t>
            </a:r>
          </a:p>
        </p:txBody>
      </p:sp>
    </p:spTree>
    <p:extLst>
      <p:ext uri="{BB962C8B-B14F-4D97-AF65-F5344CB8AC3E}">
        <p14:creationId xmlns:p14="http://schemas.microsoft.com/office/powerpoint/2010/main" val="39175920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115</TotalTime>
  <Words>1591</Words>
  <Application>Microsoft Office PowerPoint</Application>
  <PresentationFormat>Grand écran</PresentationFormat>
  <Paragraphs>99</Paragraphs>
  <Slides>14</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14</vt:i4>
      </vt:variant>
    </vt:vector>
  </HeadingPairs>
  <TitlesOfParts>
    <vt:vector size="21" baseType="lpstr">
      <vt:lpstr>Arial</vt:lpstr>
      <vt:lpstr>Arial Narrow</vt:lpstr>
      <vt:lpstr>Century Gothic</vt:lpstr>
      <vt:lpstr>Symbol</vt:lpstr>
      <vt:lpstr>Wingdings</vt:lpstr>
      <vt:lpstr>Wingdings 3</vt:lpstr>
      <vt:lpstr>Ion</vt:lpstr>
      <vt:lpstr>Chap. 5 – Mettre en place les modalités de représentation du personnel 2. Mettre en place un comité social et économique</vt:lpstr>
      <vt:lpstr>Chap. 5 – Mettre en place les modalités de représentation du personnel 2. Mettre en place un comité social et économique</vt:lpstr>
      <vt:lpstr>Présentation PowerPoint</vt:lpstr>
      <vt:lpstr>Présentation PowerPoint</vt:lpstr>
      <vt:lpstr>Présentation PowerPoint</vt:lpstr>
      <vt:lpstr>2. Mettre en place un comité social et économique</vt:lpstr>
      <vt:lpstr>2. Mettre en place un comité social et économique</vt:lpstr>
      <vt:lpstr>2. Mettre en place un comité social et économique</vt:lpstr>
      <vt:lpstr>2. Mettre en place un comité social et économique</vt:lpstr>
      <vt:lpstr>2. Mettre en place un comité social et économique</vt:lpstr>
      <vt:lpstr>2. Mettre en place un comité social et économique</vt:lpstr>
      <vt:lpstr>2. Mettre en place un comité social et économique</vt:lpstr>
      <vt:lpstr>2. Mettre en place un comité social et économique</vt:lpstr>
      <vt:lpstr>2. Mettre en place un comité social et économique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   412.  La collecte d'information </dc:title>
  <dc:creator>Claude Terrier</dc:creator>
  <cp:lastModifiedBy>Claude Terrier</cp:lastModifiedBy>
  <cp:revision>22</cp:revision>
  <dcterms:created xsi:type="dcterms:W3CDTF">2014-01-16T23:14:09Z</dcterms:created>
  <dcterms:modified xsi:type="dcterms:W3CDTF">2023-04-02T22:35:42Z</dcterms:modified>
</cp:coreProperties>
</file>