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2"/>
  </p:notesMasterIdLst>
  <p:sldIdLst>
    <p:sldId id="261" r:id="rId2"/>
    <p:sldId id="256" r:id="rId3"/>
    <p:sldId id="257" r:id="rId4"/>
    <p:sldId id="262" r:id="rId5"/>
    <p:sldId id="266" r:id="rId6"/>
    <p:sldId id="258" r:id="rId7"/>
    <p:sldId id="259" r:id="rId8"/>
    <p:sldId id="264" r:id="rId9"/>
    <p:sldId id="260" r:id="rId10"/>
    <p:sldId id="265"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5C055B-3E5B-43D0-8810-AC8F81DA9028}" type="doc">
      <dgm:prSet loTypeId="urn:microsoft.com/office/officeart/2005/8/layout/pyramid2" loCatId="pyramid" qsTypeId="urn:microsoft.com/office/officeart/2005/8/quickstyle/simple3" qsCatId="simple" csTypeId="urn:microsoft.com/office/officeart/2005/8/colors/accent1_2" csCatId="accent1" phldr="1"/>
      <dgm:spPr/>
    </dgm:pt>
    <dgm:pt modelId="{E71628DB-F6A4-4407-908D-BDFC99DAAC3E}">
      <dgm:prSet phldrT="[Texte]" custT="1"/>
      <dgm:spPr/>
      <dgm:t>
        <a:bodyPr/>
        <a:lstStyle/>
        <a:p>
          <a:r>
            <a:rPr lang="fr-FR" sz="1800">
              <a:latin typeface="Arial" panose="020B0604020202020204" pitchFamily="34" charset="0"/>
              <a:cs typeface="Arial" panose="020B0604020202020204" pitchFamily="34" charset="0"/>
            </a:rPr>
            <a:t>Constitution</a:t>
          </a:r>
        </a:p>
      </dgm:t>
    </dgm:pt>
    <dgm:pt modelId="{38DF1B86-BADD-4675-833A-59A4427BD51D}" type="parTrans" cxnId="{2DD1AA05-4B7B-4CBC-87C5-3A3B59A4E89D}">
      <dgm:prSet/>
      <dgm:spPr/>
      <dgm:t>
        <a:bodyPr/>
        <a:lstStyle/>
        <a:p>
          <a:endParaRPr lang="fr-FR" sz="4400"/>
        </a:p>
      </dgm:t>
    </dgm:pt>
    <dgm:pt modelId="{69BD2987-28FE-4419-A2FD-02BCC7C3945C}" type="sibTrans" cxnId="{2DD1AA05-4B7B-4CBC-87C5-3A3B59A4E89D}">
      <dgm:prSet/>
      <dgm:spPr/>
      <dgm:t>
        <a:bodyPr/>
        <a:lstStyle/>
        <a:p>
          <a:endParaRPr lang="fr-FR" sz="4400"/>
        </a:p>
      </dgm:t>
    </dgm:pt>
    <dgm:pt modelId="{5EB09A76-039C-4780-A3D7-18EE79C0A8CB}">
      <dgm:prSet phldrT="[Texte]" custT="1"/>
      <dgm:spPr/>
      <dgm:t>
        <a:bodyPr/>
        <a:lstStyle/>
        <a:p>
          <a:r>
            <a:rPr lang="fr-FR" sz="1800">
              <a:latin typeface="Arial" panose="020B0604020202020204" pitchFamily="34" charset="0"/>
              <a:cs typeface="Arial" panose="020B0604020202020204" pitchFamily="34" charset="0"/>
            </a:rPr>
            <a:t>Lois</a:t>
          </a:r>
        </a:p>
      </dgm:t>
    </dgm:pt>
    <dgm:pt modelId="{7763E494-17C2-4096-820C-AE07CA5F0499}" type="parTrans" cxnId="{E66BB7AF-090C-4E65-8B58-51D0662D6A5B}">
      <dgm:prSet/>
      <dgm:spPr/>
      <dgm:t>
        <a:bodyPr/>
        <a:lstStyle/>
        <a:p>
          <a:endParaRPr lang="fr-FR" sz="4400"/>
        </a:p>
      </dgm:t>
    </dgm:pt>
    <dgm:pt modelId="{9E0AA857-7BBA-44BB-8DB4-5D1A5D8F053C}" type="sibTrans" cxnId="{E66BB7AF-090C-4E65-8B58-51D0662D6A5B}">
      <dgm:prSet/>
      <dgm:spPr/>
      <dgm:t>
        <a:bodyPr/>
        <a:lstStyle/>
        <a:p>
          <a:endParaRPr lang="fr-FR" sz="4400"/>
        </a:p>
      </dgm:t>
    </dgm:pt>
    <dgm:pt modelId="{9693FE19-9C92-4EDB-B230-52869019830B}">
      <dgm:prSet phldrT="[Texte]" custT="1"/>
      <dgm:spPr/>
      <dgm:t>
        <a:bodyPr/>
        <a:lstStyle/>
        <a:p>
          <a:r>
            <a:rPr lang="fr-FR" sz="1800">
              <a:latin typeface="Arial" panose="020B0604020202020204" pitchFamily="34" charset="0"/>
              <a:cs typeface="Arial" panose="020B0604020202020204" pitchFamily="34" charset="0"/>
            </a:rPr>
            <a:t>Convention collective</a:t>
          </a:r>
        </a:p>
      </dgm:t>
    </dgm:pt>
    <dgm:pt modelId="{F64EC46B-F121-47A8-AF1C-1D1C825E618A}" type="parTrans" cxnId="{8BBCED39-8A33-42AB-B9DD-257E7C909AF8}">
      <dgm:prSet/>
      <dgm:spPr/>
      <dgm:t>
        <a:bodyPr/>
        <a:lstStyle/>
        <a:p>
          <a:endParaRPr lang="fr-FR" sz="4400"/>
        </a:p>
      </dgm:t>
    </dgm:pt>
    <dgm:pt modelId="{BCC29F75-E5E3-49B0-A572-4D9B6CFB8068}" type="sibTrans" cxnId="{8BBCED39-8A33-42AB-B9DD-257E7C909AF8}">
      <dgm:prSet/>
      <dgm:spPr/>
      <dgm:t>
        <a:bodyPr/>
        <a:lstStyle/>
        <a:p>
          <a:endParaRPr lang="fr-FR" sz="4400"/>
        </a:p>
      </dgm:t>
    </dgm:pt>
    <dgm:pt modelId="{F61A679D-4557-4059-9566-914235090E58}">
      <dgm:prSet phldrT="[Texte]" custT="1"/>
      <dgm:spPr/>
      <dgm:t>
        <a:bodyPr/>
        <a:lstStyle/>
        <a:p>
          <a:r>
            <a:rPr lang="fr-FR" sz="1800">
              <a:latin typeface="Arial" panose="020B0604020202020204" pitchFamily="34" charset="0"/>
              <a:cs typeface="Arial" panose="020B0604020202020204" pitchFamily="34" charset="0"/>
            </a:rPr>
            <a:t>Accord d'entreprise</a:t>
          </a:r>
        </a:p>
      </dgm:t>
    </dgm:pt>
    <dgm:pt modelId="{810738A1-AD9C-4851-93D8-611CC441CAE1}" type="parTrans" cxnId="{9C2F0162-D476-4419-B675-8EA8EE50AA6D}">
      <dgm:prSet/>
      <dgm:spPr/>
      <dgm:t>
        <a:bodyPr/>
        <a:lstStyle/>
        <a:p>
          <a:endParaRPr lang="fr-FR" sz="4400"/>
        </a:p>
      </dgm:t>
    </dgm:pt>
    <dgm:pt modelId="{3CC70A77-2F98-4D66-AE39-78A2238FE059}" type="sibTrans" cxnId="{9C2F0162-D476-4419-B675-8EA8EE50AA6D}">
      <dgm:prSet/>
      <dgm:spPr/>
      <dgm:t>
        <a:bodyPr/>
        <a:lstStyle/>
        <a:p>
          <a:endParaRPr lang="fr-FR" sz="4400"/>
        </a:p>
      </dgm:t>
    </dgm:pt>
    <dgm:pt modelId="{C8C9E2E9-4444-4770-92DC-77B4552F53D6}">
      <dgm:prSet phldrT="[Texte]" custT="1"/>
      <dgm:spPr/>
      <dgm:t>
        <a:bodyPr/>
        <a:lstStyle/>
        <a:p>
          <a:r>
            <a:rPr lang="fr-FR" sz="1800">
              <a:latin typeface="Arial" panose="020B0604020202020204" pitchFamily="34" charset="0"/>
              <a:cs typeface="Arial" panose="020B0604020202020204" pitchFamily="34" charset="0"/>
            </a:rPr>
            <a:t>Contrat de travail</a:t>
          </a:r>
        </a:p>
      </dgm:t>
    </dgm:pt>
    <dgm:pt modelId="{17DDE7C3-577C-4AF4-9A89-068E2813D55D}" type="parTrans" cxnId="{206DC5CE-3D60-4843-B846-D90222F765E0}">
      <dgm:prSet/>
      <dgm:spPr/>
      <dgm:t>
        <a:bodyPr/>
        <a:lstStyle/>
        <a:p>
          <a:endParaRPr lang="fr-FR" sz="4400"/>
        </a:p>
      </dgm:t>
    </dgm:pt>
    <dgm:pt modelId="{D2205045-68D5-444C-8634-D6013716191B}" type="sibTrans" cxnId="{206DC5CE-3D60-4843-B846-D90222F765E0}">
      <dgm:prSet/>
      <dgm:spPr/>
      <dgm:t>
        <a:bodyPr/>
        <a:lstStyle/>
        <a:p>
          <a:endParaRPr lang="fr-FR" sz="4400"/>
        </a:p>
      </dgm:t>
    </dgm:pt>
    <dgm:pt modelId="{C343F401-7350-4E14-A808-9A8CA9E2CAB8}">
      <dgm:prSet phldrT="[Texte]" custT="1"/>
      <dgm:spPr/>
      <dgm:t>
        <a:bodyPr/>
        <a:lstStyle/>
        <a:p>
          <a:r>
            <a:rPr lang="fr-FR" sz="1800">
              <a:latin typeface="Arial" panose="020B0604020202020204" pitchFamily="34" charset="0"/>
              <a:cs typeface="Arial" panose="020B0604020202020204" pitchFamily="34" charset="0"/>
            </a:rPr>
            <a:t>Conventions internationales (UE)</a:t>
          </a:r>
        </a:p>
      </dgm:t>
    </dgm:pt>
    <dgm:pt modelId="{3B4B05A4-6425-407E-A9EC-71259B3581E8}" type="parTrans" cxnId="{7AF73EFB-0614-47F4-A952-98B5ADFD1E12}">
      <dgm:prSet/>
      <dgm:spPr/>
      <dgm:t>
        <a:bodyPr/>
        <a:lstStyle/>
        <a:p>
          <a:endParaRPr lang="fr-FR" sz="4400"/>
        </a:p>
      </dgm:t>
    </dgm:pt>
    <dgm:pt modelId="{A6F0745F-1910-4D44-9AC0-38D65CD6E928}" type="sibTrans" cxnId="{7AF73EFB-0614-47F4-A952-98B5ADFD1E12}">
      <dgm:prSet/>
      <dgm:spPr/>
      <dgm:t>
        <a:bodyPr/>
        <a:lstStyle/>
        <a:p>
          <a:endParaRPr lang="fr-FR" sz="4400"/>
        </a:p>
      </dgm:t>
    </dgm:pt>
    <dgm:pt modelId="{304F8900-0EBB-4F7A-84EC-F022982123CB}">
      <dgm:prSet phldrT="[Texte]" custT="1"/>
      <dgm:spPr/>
      <dgm:t>
        <a:bodyPr/>
        <a:lstStyle/>
        <a:p>
          <a:r>
            <a:rPr lang="fr-FR" sz="1800">
              <a:latin typeface="Arial" panose="020B0604020202020204" pitchFamily="34" charset="0"/>
              <a:cs typeface="Arial" panose="020B0604020202020204" pitchFamily="34" charset="0"/>
            </a:rPr>
            <a:t>Règlement interieur</a:t>
          </a:r>
        </a:p>
      </dgm:t>
    </dgm:pt>
    <dgm:pt modelId="{9CE52CF9-55FA-4989-9029-06A5B32AB857}" type="parTrans" cxnId="{67438FA7-594E-401B-AB90-EF76832D302F}">
      <dgm:prSet/>
      <dgm:spPr/>
      <dgm:t>
        <a:bodyPr/>
        <a:lstStyle/>
        <a:p>
          <a:endParaRPr lang="fr-FR" sz="4400"/>
        </a:p>
      </dgm:t>
    </dgm:pt>
    <dgm:pt modelId="{272BEB0B-D70F-43A6-A8CF-D53F380D3F8C}" type="sibTrans" cxnId="{67438FA7-594E-401B-AB90-EF76832D302F}">
      <dgm:prSet/>
      <dgm:spPr/>
      <dgm:t>
        <a:bodyPr/>
        <a:lstStyle/>
        <a:p>
          <a:endParaRPr lang="fr-FR" sz="4400"/>
        </a:p>
      </dgm:t>
    </dgm:pt>
    <dgm:pt modelId="{533B3088-1D67-45AD-81DD-5DF8321BA749}" type="pres">
      <dgm:prSet presAssocID="{045C055B-3E5B-43D0-8810-AC8F81DA9028}" presName="compositeShape" presStyleCnt="0">
        <dgm:presLayoutVars>
          <dgm:dir/>
          <dgm:resizeHandles/>
        </dgm:presLayoutVars>
      </dgm:prSet>
      <dgm:spPr/>
    </dgm:pt>
    <dgm:pt modelId="{2F79F683-7C94-40C9-B3DC-295761DEE62F}" type="pres">
      <dgm:prSet presAssocID="{045C055B-3E5B-43D0-8810-AC8F81DA9028}" presName="pyramid" presStyleLbl="node1" presStyleIdx="0" presStyleCnt="1"/>
      <dgm:spPr/>
    </dgm:pt>
    <dgm:pt modelId="{C4F9D058-30E1-4101-A69E-7069894C3CB3}" type="pres">
      <dgm:prSet presAssocID="{045C055B-3E5B-43D0-8810-AC8F81DA9028}" presName="theList" presStyleCnt="0"/>
      <dgm:spPr/>
    </dgm:pt>
    <dgm:pt modelId="{1718688E-4425-40EC-BF78-3434F819AFC0}" type="pres">
      <dgm:prSet presAssocID="{E71628DB-F6A4-4407-908D-BDFC99DAAC3E}" presName="aNode" presStyleLbl="fgAcc1" presStyleIdx="0" presStyleCnt="7" custScaleX="173859">
        <dgm:presLayoutVars>
          <dgm:bulletEnabled val="1"/>
        </dgm:presLayoutVars>
      </dgm:prSet>
      <dgm:spPr/>
    </dgm:pt>
    <dgm:pt modelId="{7F61314B-91FD-4612-99BB-3A5BA7A0A200}" type="pres">
      <dgm:prSet presAssocID="{E71628DB-F6A4-4407-908D-BDFC99DAAC3E}" presName="aSpace" presStyleCnt="0"/>
      <dgm:spPr/>
    </dgm:pt>
    <dgm:pt modelId="{686245A9-8AF3-4ACA-9741-45344853F31A}" type="pres">
      <dgm:prSet presAssocID="{C343F401-7350-4E14-A808-9A8CA9E2CAB8}" presName="aNode" presStyleLbl="fgAcc1" presStyleIdx="1" presStyleCnt="7" custScaleX="173859">
        <dgm:presLayoutVars>
          <dgm:bulletEnabled val="1"/>
        </dgm:presLayoutVars>
      </dgm:prSet>
      <dgm:spPr/>
    </dgm:pt>
    <dgm:pt modelId="{655CD8DF-E1D8-472A-81DF-F2CE8F2022BE}" type="pres">
      <dgm:prSet presAssocID="{C343F401-7350-4E14-A808-9A8CA9E2CAB8}" presName="aSpace" presStyleCnt="0"/>
      <dgm:spPr/>
    </dgm:pt>
    <dgm:pt modelId="{32E1A311-08CE-4F46-AF2F-DBD992F0EAE9}" type="pres">
      <dgm:prSet presAssocID="{5EB09A76-039C-4780-A3D7-18EE79C0A8CB}" presName="aNode" presStyleLbl="fgAcc1" presStyleIdx="2" presStyleCnt="7" custScaleX="173859">
        <dgm:presLayoutVars>
          <dgm:bulletEnabled val="1"/>
        </dgm:presLayoutVars>
      </dgm:prSet>
      <dgm:spPr/>
    </dgm:pt>
    <dgm:pt modelId="{B7243B7E-1EBB-4EA0-859F-12199454F90C}" type="pres">
      <dgm:prSet presAssocID="{5EB09A76-039C-4780-A3D7-18EE79C0A8CB}" presName="aSpace" presStyleCnt="0"/>
      <dgm:spPr/>
    </dgm:pt>
    <dgm:pt modelId="{6B776A38-5958-4649-B578-CFF2A0F8E487}" type="pres">
      <dgm:prSet presAssocID="{9693FE19-9C92-4EDB-B230-52869019830B}" presName="aNode" presStyleLbl="fgAcc1" presStyleIdx="3" presStyleCnt="7" custScaleX="173859">
        <dgm:presLayoutVars>
          <dgm:bulletEnabled val="1"/>
        </dgm:presLayoutVars>
      </dgm:prSet>
      <dgm:spPr/>
    </dgm:pt>
    <dgm:pt modelId="{22D75123-5D8A-4035-97F1-D2F2E5B9CE2A}" type="pres">
      <dgm:prSet presAssocID="{9693FE19-9C92-4EDB-B230-52869019830B}" presName="aSpace" presStyleCnt="0"/>
      <dgm:spPr/>
    </dgm:pt>
    <dgm:pt modelId="{D6903443-DA9A-4580-8E7D-6544C548BCC9}" type="pres">
      <dgm:prSet presAssocID="{F61A679D-4557-4059-9566-914235090E58}" presName="aNode" presStyleLbl="fgAcc1" presStyleIdx="4" presStyleCnt="7" custScaleX="173859">
        <dgm:presLayoutVars>
          <dgm:bulletEnabled val="1"/>
        </dgm:presLayoutVars>
      </dgm:prSet>
      <dgm:spPr/>
    </dgm:pt>
    <dgm:pt modelId="{E2793594-8BF5-476A-9DBF-58616F2D3E56}" type="pres">
      <dgm:prSet presAssocID="{F61A679D-4557-4059-9566-914235090E58}" presName="aSpace" presStyleCnt="0"/>
      <dgm:spPr/>
    </dgm:pt>
    <dgm:pt modelId="{6FFF8E72-23DE-495C-B2C2-257300F35C60}" type="pres">
      <dgm:prSet presAssocID="{304F8900-0EBB-4F7A-84EC-F022982123CB}" presName="aNode" presStyleLbl="fgAcc1" presStyleIdx="5" presStyleCnt="7" custScaleX="173836">
        <dgm:presLayoutVars>
          <dgm:bulletEnabled val="1"/>
        </dgm:presLayoutVars>
      </dgm:prSet>
      <dgm:spPr/>
    </dgm:pt>
    <dgm:pt modelId="{F87986F6-DB9A-467B-A318-51C57EB92066}" type="pres">
      <dgm:prSet presAssocID="{304F8900-0EBB-4F7A-84EC-F022982123CB}" presName="aSpace" presStyleCnt="0"/>
      <dgm:spPr/>
    </dgm:pt>
    <dgm:pt modelId="{487BC2A5-7DE6-487D-AA24-E3AB5F35E21E}" type="pres">
      <dgm:prSet presAssocID="{C8C9E2E9-4444-4770-92DC-77B4552F53D6}" presName="aNode" presStyleLbl="fgAcc1" presStyleIdx="6" presStyleCnt="7" custScaleX="173859">
        <dgm:presLayoutVars>
          <dgm:bulletEnabled val="1"/>
        </dgm:presLayoutVars>
      </dgm:prSet>
      <dgm:spPr/>
    </dgm:pt>
    <dgm:pt modelId="{EA300001-DD80-4FB3-B391-BE08F9EA04FA}" type="pres">
      <dgm:prSet presAssocID="{C8C9E2E9-4444-4770-92DC-77B4552F53D6}" presName="aSpace" presStyleCnt="0"/>
      <dgm:spPr/>
    </dgm:pt>
  </dgm:ptLst>
  <dgm:cxnLst>
    <dgm:cxn modelId="{2DD1AA05-4B7B-4CBC-87C5-3A3B59A4E89D}" srcId="{045C055B-3E5B-43D0-8810-AC8F81DA9028}" destId="{E71628DB-F6A4-4407-908D-BDFC99DAAC3E}" srcOrd="0" destOrd="0" parTransId="{38DF1B86-BADD-4675-833A-59A4427BD51D}" sibTransId="{69BD2987-28FE-4419-A2FD-02BCC7C3945C}"/>
    <dgm:cxn modelId="{BAE4191F-18B0-458D-B028-59493E33A6A2}" type="presOf" srcId="{F61A679D-4557-4059-9566-914235090E58}" destId="{D6903443-DA9A-4580-8E7D-6544C548BCC9}" srcOrd="0" destOrd="0" presId="urn:microsoft.com/office/officeart/2005/8/layout/pyramid2"/>
    <dgm:cxn modelId="{89A0CB20-30E7-4A51-92B1-A051D2E4CD0F}" type="presOf" srcId="{304F8900-0EBB-4F7A-84EC-F022982123CB}" destId="{6FFF8E72-23DE-495C-B2C2-257300F35C60}" srcOrd="0" destOrd="0" presId="urn:microsoft.com/office/officeart/2005/8/layout/pyramid2"/>
    <dgm:cxn modelId="{1D9C0A21-1AB8-43E1-B106-9D6CB3F3D89E}" type="presOf" srcId="{9693FE19-9C92-4EDB-B230-52869019830B}" destId="{6B776A38-5958-4649-B578-CFF2A0F8E487}" srcOrd="0" destOrd="0" presId="urn:microsoft.com/office/officeart/2005/8/layout/pyramid2"/>
    <dgm:cxn modelId="{32ADA630-9AFC-4F97-B3FB-39CAFA430AC5}" type="presOf" srcId="{C343F401-7350-4E14-A808-9A8CA9E2CAB8}" destId="{686245A9-8AF3-4ACA-9741-45344853F31A}" srcOrd="0" destOrd="0" presId="urn:microsoft.com/office/officeart/2005/8/layout/pyramid2"/>
    <dgm:cxn modelId="{8BBCED39-8A33-42AB-B9DD-257E7C909AF8}" srcId="{045C055B-3E5B-43D0-8810-AC8F81DA9028}" destId="{9693FE19-9C92-4EDB-B230-52869019830B}" srcOrd="3" destOrd="0" parTransId="{F64EC46B-F121-47A8-AF1C-1D1C825E618A}" sibTransId="{BCC29F75-E5E3-49B0-A572-4D9B6CFB8068}"/>
    <dgm:cxn modelId="{9C2F0162-D476-4419-B675-8EA8EE50AA6D}" srcId="{045C055B-3E5B-43D0-8810-AC8F81DA9028}" destId="{F61A679D-4557-4059-9566-914235090E58}" srcOrd="4" destOrd="0" parTransId="{810738A1-AD9C-4851-93D8-611CC441CAE1}" sibTransId="{3CC70A77-2F98-4D66-AE39-78A2238FE059}"/>
    <dgm:cxn modelId="{C0F2B058-E374-424C-A225-F91380AB09DD}" type="presOf" srcId="{E71628DB-F6A4-4407-908D-BDFC99DAAC3E}" destId="{1718688E-4425-40EC-BF78-3434F819AFC0}" srcOrd="0" destOrd="0" presId="urn:microsoft.com/office/officeart/2005/8/layout/pyramid2"/>
    <dgm:cxn modelId="{DA872899-46EB-4F7C-B670-9AE031F23A69}" type="presOf" srcId="{045C055B-3E5B-43D0-8810-AC8F81DA9028}" destId="{533B3088-1D67-45AD-81DD-5DF8321BA749}" srcOrd="0" destOrd="0" presId="urn:microsoft.com/office/officeart/2005/8/layout/pyramid2"/>
    <dgm:cxn modelId="{67438FA7-594E-401B-AB90-EF76832D302F}" srcId="{045C055B-3E5B-43D0-8810-AC8F81DA9028}" destId="{304F8900-0EBB-4F7A-84EC-F022982123CB}" srcOrd="5" destOrd="0" parTransId="{9CE52CF9-55FA-4989-9029-06A5B32AB857}" sibTransId="{272BEB0B-D70F-43A6-A8CF-D53F380D3F8C}"/>
    <dgm:cxn modelId="{E66BB7AF-090C-4E65-8B58-51D0662D6A5B}" srcId="{045C055B-3E5B-43D0-8810-AC8F81DA9028}" destId="{5EB09A76-039C-4780-A3D7-18EE79C0A8CB}" srcOrd="2" destOrd="0" parTransId="{7763E494-17C2-4096-820C-AE07CA5F0499}" sibTransId="{9E0AA857-7BBA-44BB-8DB4-5D1A5D8F053C}"/>
    <dgm:cxn modelId="{ACDFD7C5-FD9D-45F5-9352-4FEBA83310E6}" type="presOf" srcId="{C8C9E2E9-4444-4770-92DC-77B4552F53D6}" destId="{487BC2A5-7DE6-487D-AA24-E3AB5F35E21E}" srcOrd="0" destOrd="0" presId="urn:microsoft.com/office/officeart/2005/8/layout/pyramid2"/>
    <dgm:cxn modelId="{206DC5CE-3D60-4843-B846-D90222F765E0}" srcId="{045C055B-3E5B-43D0-8810-AC8F81DA9028}" destId="{C8C9E2E9-4444-4770-92DC-77B4552F53D6}" srcOrd="6" destOrd="0" parTransId="{17DDE7C3-577C-4AF4-9A89-068E2813D55D}" sibTransId="{D2205045-68D5-444C-8634-D6013716191B}"/>
    <dgm:cxn modelId="{D9B005EA-5D9E-45A5-90DD-E4BBA05D4405}" type="presOf" srcId="{5EB09A76-039C-4780-A3D7-18EE79C0A8CB}" destId="{32E1A311-08CE-4F46-AF2F-DBD992F0EAE9}" srcOrd="0" destOrd="0" presId="urn:microsoft.com/office/officeart/2005/8/layout/pyramid2"/>
    <dgm:cxn modelId="{7AF73EFB-0614-47F4-A952-98B5ADFD1E12}" srcId="{045C055B-3E5B-43D0-8810-AC8F81DA9028}" destId="{C343F401-7350-4E14-A808-9A8CA9E2CAB8}" srcOrd="1" destOrd="0" parTransId="{3B4B05A4-6425-407E-A9EC-71259B3581E8}" sibTransId="{A6F0745F-1910-4D44-9AC0-38D65CD6E928}"/>
    <dgm:cxn modelId="{0A64A683-3E9C-4F46-9B01-53E2B39720C4}" type="presParOf" srcId="{533B3088-1D67-45AD-81DD-5DF8321BA749}" destId="{2F79F683-7C94-40C9-B3DC-295761DEE62F}" srcOrd="0" destOrd="0" presId="urn:microsoft.com/office/officeart/2005/8/layout/pyramid2"/>
    <dgm:cxn modelId="{1E5A9E19-CB62-47B5-A4CE-82818F146D17}" type="presParOf" srcId="{533B3088-1D67-45AD-81DD-5DF8321BA749}" destId="{C4F9D058-30E1-4101-A69E-7069894C3CB3}" srcOrd="1" destOrd="0" presId="urn:microsoft.com/office/officeart/2005/8/layout/pyramid2"/>
    <dgm:cxn modelId="{DD25D52D-44FC-4702-AD3D-98CF60872B07}" type="presParOf" srcId="{C4F9D058-30E1-4101-A69E-7069894C3CB3}" destId="{1718688E-4425-40EC-BF78-3434F819AFC0}" srcOrd="0" destOrd="0" presId="urn:microsoft.com/office/officeart/2005/8/layout/pyramid2"/>
    <dgm:cxn modelId="{A0108AA7-926E-4634-9451-3DC7C96224F6}" type="presParOf" srcId="{C4F9D058-30E1-4101-A69E-7069894C3CB3}" destId="{7F61314B-91FD-4612-99BB-3A5BA7A0A200}" srcOrd="1" destOrd="0" presId="urn:microsoft.com/office/officeart/2005/8/layout/pyramid2"/>
    <dgm:cxn modelId="{148C6792-FFD0-4905-AFD8-CF790958AA62}" type="presParOf" srcId="{C4F9D058-30E1-4101-A69E-7069894C3CB3}" destId="{686245A9-8AF3-4ACA-9741-45344853F31A}" srcOrd="2" destOrd="0" presId="urn:microsoft.com/office/officeart/2005/8/layout/pyramid2"/>
    <dgm:cxn modelId="{081B1426-5643-43AC-AE34-5AAFE2B179CF}" type="presParOf" srcId="{C4F9D058-30E1-4101-A69E-7069894C3CB3}" destId="{655CD8DF-E1D8-472A-81DF-F2CE8F2022BE}" srcOrd="3" destOrd="0" presId="urn:microsoft.com/office/officeart/2005/8/layout/pyramid2"/>
    <dgm:cxn modelId="{17EDB073-0BBC-4528-BEBA-44DDC1845739}" type="presParOf" srcId="{C4F9D058-30E1-4101-A69E-7069894C3CB3}" destId="{32E1A311-08CE-4F46-AF2F-DBD992F0EAE9}" srcOrd="4" destOrd="0" presId="urn:microsoft.com/office/officeart/2005/8/layout/pyramid2"/>
    <dgm:cxn modelId="{9F0258CA-C33F-46B5-9F05-9841E6446B2D}" type="presParOf" srcId="{C4F9D058-30E1-4101-A69E-7069894C3CB3}" destId="{B7243B7E-1EBB-4EA0-859F-12199454F90C}" srcOrd="5" destOrd="0" presId="urn:microsoft.com/office/officeart/2005/8/layout/pyramid2"/>
    <dgm:cxn modelId="{602B954C-47A8-4E26-96B6-44E7A14C397A}" type="presParOf" srcId="{C4F9D058-30E1-4101-A69E-7069894C3CB3}" destId="{6B776A38-5958-4649-B578-CFF2A0F8E487}" srcOrd="6" destOrd="0" presId="urn:microsoft.com/office/officeart/2005/8/layout/pyramid2"/>
    <dgm:cxn modelId="{0F82685F-2871-4D84-9B93-3E330B94F3EF}" type="presParOf" srcId="{C4F9D058-30E1-4101-A69E-7069894C3CB3}" destId="{22D75123-5D8A-4035-97F1-D2F2E5B9CE2A}" srcOrd="7" destOrd="0" presId="urn:microsoft.com/office/officeart/2005/8/layout/pyramid2"/>
    <dgm:cxn modelId="{F88218D3-F47E-4378-B043-05524C12880E}" type="presParOf" srcId="{C4F9D058-30E1-4101-A69E-7069894C3CB3}" destId="{D6903443-DA9A-4580-8E7D-6544C548BCC9}" srcOrd="8" destOrd="0" presId="urn:microsoft.com/office/officeart/2005/8/layout/pyramid2"/>
    <dgm:cxn modelId="{DAC3FA87-6DBE-4C20-A602-8CA2E20CE09E}" type="presParOf" srcId="{C4F9D058-30E1-4101-A69E-7069894C3CB3}" destId="{E2793594-8BF5-476A-9DBF-58616F2D3E56}" srcOrd="9" destOrd="0" presId="urn:microsoft.com/office/officeart/2005/8/layout/pyramid2"/>
    <dgm:cxn modelId="{1CC485DB-79AF-4D77-83A0-85FCF4321094}" type="presParOf" srcId="{C4F9D058-30E1-4101-A69E-7069894C3CB3}" destId="{6FFF8E72-23DE-495C-B2C2-257300F35C60}" srcOrd="10" destOrd="0" presId="urn:microsoft.com/office/officeart/2005/8/layout/pyramid2"/>
    <dgm:cxn modelId="{A4D0EB60-2247-417F-98BE-57D60415CCF9}" type="presParOf" srcId="{C4F9D058-30E1-4101-A69E-7069894C3CB3}" destId="{F87986F6-DB9A-467B-A318-51C57EB92066}" srcOrd="11" destOrd="0" presId="urn:microsoft.com/office/officeart/2005/8/layout/pyramid2"/>
    <dgm:cxn modelId="{2BE1DC2A-B44D-4BD8-9819-E17FBD52AF47}" type="presParOf" srcId="{C4F9D058-30E1-4101-A69E-7069894C3CB3}" destId="{487BC2A5-7DE6-487D-AA24-E3AB5F35E21E}" srcOrd="12" destOrd="0" presId="urn:microsoft.com/office/officeart/2005/8/layout/pyramid2"/>
    <dgm:cxn modelId="{C6159E3E-79BE-4CA7-9A2C-A01E379AB03C}" type="presParOf" srcId="{C4F9D058-30E1-4101-A69E-7069894C3CB3}" destId="{EA300001-DD80-4FB3-B391-BE08F9EA04FA}" srcOrd="13" destOrd="0" presId="urn:microsoft.com/office/officeart/2005/8/layout/pyramid2"/>
  </dgm:cxnLst>
  <dgm:bg>
    <a:solidFill>
      <a:schemeClr val="accent6">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79F683-7C94-40C9-B3DC-295761DEE62F}">
      <dsp:nvSpPr>
        <dsp:cNvPr id="0" name=""/>
        <dsp:cNvSpPr/>
      </dsp:nvSpPr>
      <dsp:spPr>
        <a:xfrm>
          <a:off x="-265800" y="0"/>
          <a:ext cx="3328092" cy="3328092"/>
        </a:xfrm>
        <a:prstGeom prst="triangle">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718688E-4425-40EC-BF78-3434F819AFC0}">
      <dsp:nvSpPr>
        <dsp:cNvPr id="0" name=""/>
        <dsp:cNvSpPr/>
      </dsp:nvSpPr>
      <dsp:spPr>
        <a:xfrm>
          <a:off x="599364" y="333134"/>
          <a:ext cx="3761021" cy="338009"/>
        </a:xfrm>
        <a:prstGeom prst="round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a:latin typeface="Arial" panose="020B0604020202020204" pitchFamily="34" charset="0"/>
              <a:cs typeface="Arial" panose="020B0604020202020204" pitchFamily="34" charset="0"/>
            </a:rPr>
            <a:t>Constitution</a:t>
          </a:r>
        </a:p>
      </dsp:txBody>
      <dsp:txXfrm>
        <a:off x="615864" y="349634"/>
        <a:ext cx="3728021" cy="305009"/>
      </dsp:txXfrm>
    </dsp:sp>
    <dsp:sp modelId="{686245A9-8AF3-4ACA-9741-45344853F31A}">
      <dsp:nvSpPr>
        <dsp:cNvPr id="0" name=""/>
        <dsp:cNvSpPr/>
      </dsp:nvSpPr>
      <dsp:spPr>
        <a:xfrm>
          <a:off x="599364" y="713394"/>
          <a:ext cx="3761021" cy="338009"/>
        </a:xfrm>
        <a:prstGeom prst="round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a:latin typeface="Arial" panose="020B0604020202020204" pitchFamily="34" charset="0"/>
              <a:cs typeface="Arial" panose="020B0604020202020204" pitchFamily="34" charset="0"/>
            </a:rPr>
            <a:t>Conventions internationales (UE)</a:t>
          </a:r>
        </a:p>
      </dsp:txBody>
      <dsp:txXfrm>
        <a:off x="615864" y="729894"/>
        <a:ext cx="3728021" cy="305009"/>
      </dsp:txXfrm>
    </dsp:sp>
    <dsp:sp modelId="{32E1A311-08CE-4F46-AF2F-DBD992F0EAE9}">
      <dsp:nvSpPr>
        <dsp:cNvPr id="0" name=""/>
        <dsp:cNvSpPr/>
      </dsp:nvSpPr>
      <dsp:spPr>
        <a:xfrm>
          <a:off x="599364" y="1093655"/>
          <a:ext cx="3761021" cy="338009"/>
        </a:xfrm>
        <a:prstGeom prst="round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a:latin typeface="Arial" panose="020B0604020202020204" pitchFamily="34" charset="0"/>
              <a:cs typeface="Arial" panose="020B0604020202020204" pitchFamily="34" charset="0"/>
            </a:rPr>
            <a:t>Lois</a:t>
          </a:r>
        </a:p>
      </dsp:txBody>
      <dsp:txXfrm>
        <a:off x="615864" y="1110155"/>
        <a:ext cx="3728021" cy="305009"/>
      </dsp:txXfrm>
    </dsp:sp>
    <dsp:sp modelId="{6B776A38-5958-4649-B578-CFF2A0F8E487}">
      <dsp:nvSpPr>
        <dsp:cNvPr id="0" name=""/>
        <dsp:cNvSpPr/>
      </dsp:nvSpPr>
      <dsp:spPr>
        <a:xfrm>
          <a:off x="599364" y="1473915"/>
          <a:ext cx="3761021" cy="338009"/>
        </a:xfrm>
        <a:prstGeom prst="round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a:latin typeface="Arial" panose="020B0604020202020204" pitchFamily="34" charset="0"/>
              <a:cs typeface="Arial" panose="020B0604020202020204" pitchFamily="34" charset="0"/>
            </a:rPr>
            <a:t>Convention collective</a:t>
          </a:r>
        </a:p>
      </dsp:txBody>
      <dsp:txXfrm>
        <a:off x="615864" y="1490415"/>
        <a:ext cx="3728021" cy="305009"/>
      </dsp:txXfrm>
    </dsp:sp>
    <dsp:sp modelId="{D6903443-DA9A-4580-8E7D-6544C548BCC9}">
      <dsp:nvSpPr>
        <dsp:cNvPr id="0" name=""/>
        <dsp:cNvSpPr/>
      </dsp:nvSpPr>
      <dsp:spPr>
        <a:xfrm>
          <a:off x="599364" y="1854176"/>
          <a:ext cx="3761021" cy="338009"/>
        </a:xfrm>
        <a:prstGeom prst="round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a:latin typeface="Arial" panose="020B0604020202020204" pitchFamily="34" charset="0"/>
              <a:cs typeface="Arial" panose="020B0604020202020204" pitchFamily="34" charset="0"/>
            </a:rPr>
            <a:t>Accord d'entreprise</a:t>
          </a:r>
        </a:p>
      </dsp:txBody>
      <dsp:txXfrm>
        <a:off x="615864" y="1870676"/>
        <a:ext cx="3728021" cy="305009"/>
      </dsp:txXfrm>
    </dsp:sp>
    <dsp:sp modelId="{6FFF8E72-23DE-495C-B2C2-257300F35C60}">
      <dsp:nvSpPr>
        <dsp:cNvPr id="0" name=""/>
        <dsp:cNvSpPr/>
      </dsp:nvSpPr>
      <dsp:spPr>
        <a:xfrm>
          <a:off x="599612" y="2234436"/>
          <a:ext cx="3760524" cy="338009"/>
        </a:xfrm>
        <a:prstGeom prst="round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a:latin typeface="Arial" panose="020B0604020202020204" pitchFamily="34" charset="0"/>
              <a:cs typeface="Arial" panose="020B0604020202020204" pitchFamily="34" charset="0"/>
            </a:rPr>
            <a:t>Règlement interieur</a:t>
          </a:r>
        </a:p>
      </dsp:txBody>
      <dsp:txXfrm>
        <a:off x="616112" y="2250936"/>
        <a:ext cx="3727524" cy="305009"/>
      </dsp:txXfrm>
    </dsp:sp>
    <dsp:sp modelId="{487BC2A5-7DE6-487D-AA24-E3AB5F35E21E}">
      <dsp:nvSpPr>
        <dsp:cNvPr id="0" name=""/>
        <dsp:cNvSpPr/>
      </dsp:nvSpPr>
      <dsp:spPr>
        <a:xfrm>
          <a:off x="599364" y="2614697"/>
          <a:ext cx="3761021" cy="338009"/>
        </a:xfrm>
        <a:prstGeom prst="round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a:latin typeface="Arial" panose="020B0604020202020204" pitchFamily="34" charset="0"/>
              <a:cs typeface="Arial" panose="020B0604020202020204" pitchFamily="34" charset="0"/>
            </a:rPr>
            <a:t>Contrat de travail</a:t>
          </a:r>
        </a:p>
      </dsp:txBody>
      <dsp:txXfrm>
        <a:off x="615864" y="2631197"/>
        <a:ext cx="3728021" cy="305009"/>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B37033-A640-4631-B5F4-AAFD24AAE57A}" type="datetimeFigureOut">
              <a:rPr lang="fr-FR" smtClean="0"/>
              <a:t>24/10/2024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851B88-5AF7-44F3-A61A-50F4F892DEDA}" type="slidenum">
              <a:rPr lang="fr-FR" smtClean="0"/>
              <a:t>‹N°›</a:t>
            </a:fld>
            <a:endParaRPr lang="fr-FR"/>
          </a:p>
        </p:txBody>
      </p:sp>
    </p:spTree>
    <p:extLst>
      <p:ext uri="{BB962C8B-B14F-4D97-AF65-F5344CB8AC3E}">
        <p14:creationId xmlns:p14="http://schemas.microsoft.com/office/powerpoint/2010/main" val="1284327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E9851B88-5AF7-44F3-A61A-50F4F892DEDA}" type="slidenum">
              <a:rPr lang="fr-FR" smtClean="0"/>
              <a:t>1</a:t>
            </a:fld>
            <a:endParaRPr lang="fr-FR"/>
          </a:p>
        </p:txBody>
      </p:sp>
    </p:spTree>
    <p:extLst>
      <p:ext uri="{BB962C8B-B14F-4D97-AF65-F5344CB8AC3E}">
        <p14:creationId xmlns:p14="http://schemas.microsoft.com/office/powerpoint/2010/main" val="380199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8601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24/10/2024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4178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985069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2859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593107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24/10/2024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238828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24/10/2024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250677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07213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37740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24/10/2024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15450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24/10/2024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27903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24/10/2024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34589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24/10/2024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88881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24/10/2024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44256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24/10/2024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0100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24/10/2024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48861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24/10/2024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2399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24/10/2024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336415569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CA7FC2DE-509C-4EAD-BDD8-EC894DE86781}"/>
              </a:ext>
            </a:extLst>
          </p:cNvPr>
          <p:cNvSpPr>
            <a:spLocks noGrp="1"/>
          </p:cNvSpPr>
          <p:nvPr/>
        </p:nvSpPr>
        <p:spPr>
          <a:xfrm>
            <a:off x="35984" y="391583"/>
            <a:ext cx="12221633" cy="63288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400" b="1" dirty="0">
                <a:latin typeface="Arial" panose="020B0604020202020204" pitchFamily="34" charset="0"/>
                <a:cs typeface="Arial" panose="020B0604020202020204" pitchFamily="34" charset="0"/>
              </a:rPr>
              <a:t>Chap. 5 – Mettre en place les modalités de représentation du personnel</a:t>
            </a:r>
          </a:p>
          <a:p>
            <a:pPr>
              <a:spcBef>
                <a:spcPts val="1200"/>
              </a:spcBef>
            </a:pPr>
            <a:r>
              <a:rPr lang="fr-FR" sz="2400" b="1" dirty="0">
                <a:latin typeface="Arial" panose="020B0604020202020204" pitchFamily="34" charset="0"/>
                <a:cs typeface="Arial" panose="020B0604020202020204" pitchFamily="34" charset="0"/>
              </a:rPr>
              <a:t>1. Mettre en œuvre le dialogue social dans l’entreprise</a:t>
            </a:r>
            <a:endParaRPr lang="fr-FR" sz="2800" dirty="0">
              <a:latin typeface="Arial" panose="020B0604020202020204" pitchFamily="34" charset="0"/>
              <a:cs typeface="Arial" panose="020B0604020202020204" pitchFamily="34" charset="0"/>
            </a:endParaRPr>
          </a:p>
        </p:txBody>
      </p:sp>
      <p:sp>
        <p:nvSpPr>
          <p:cNvPr id="10" name="ZoneTexte 9">
            <a:extLst>
              <a:ext uri="{FF2B5EF4-FFF2-40B4-BE49-F238E27FC236}">
                <a16:creationId xmlns:a16="http://schemas.microsoft.com/office/drawing/2014/main" id="{5AACA83C-6F75-4FC4-AC9B-92024A9D5A57}"/>
              </a:ext>
            </a:extLst>
          </p:cNvPr>
          <p:cNvSpPr txBox="1"/>
          <p:nvPr/>
        </p:nvSpPr>
        <p:spPr>
          <a:xfrm>
            <a:off x="579847" y="2823469"/>
            <a:ext cx="9459138" cy="2769989"/>
          </a:xfrm>
          <a:prstGeom prst="rect">
            <a:avLst/>
          </a:prstGeom>
          <a:noFill/>
        </p:spPr>
        <p:txBody>
          <a:bodyPr wrap="square">
            <a:spAutoFit/>
          </a:bodyPr>
          <a:lstStyle/>
          <a:p>
            <a:pPr algn="ctr">
              <a:spcBef>
                <a:spcPts val="1200"/>
              </a:spcBef>
            </a:pPr>
            <a:r>
              <a:rPr lang="fr-FR" sz="2200" b="1" dirty="0">
                <a:effectLst/>
                <a:latin typeface="Arial" panose="020B0604020202020204" pitchFamily="34" charset="0"/>
                <a:ea typeface="Times New Roman" panose="02020603050405020304" pitchFamily="18" charset="0"/>
                <a:cs typeface="Times New Roman" panose="02020603050405020304" pitchFamily="18" charset="0"/>
              </a:rPr>
              <a:t>Pour y parvenir le législateur impose aux partenaires sociaux </a:t>
            </a:r>
          </a:p>
          <a:p>
            <a:pPr marL="342900" indent="-342900">
              <a:spcBef>
                <a:spcPts val="1200"/>
              </a:spcBef>
              <a:buFont typeface="Wingdings" panose="05000000000000000000" pitchFamily="2" charset="2"/>
              <a:buChar char="q"/>
            </a:pPr>
            <a:r>
              <a:rPr lang="fr-FR" sz="2200" b="1" dirty="0">
                <a:effectLst/>
                <a:latin typeface="Arial" panose="020B0604020202020204" pitchFamily="34" charset="0"/>
                <a:ea typeface="Times New Roman" panose="02020603050405020304" pitchFamily="18" charset="0"/>
                <a:cs typeface="Times New Roman" panose="02020603050405020304" pitchFamily="18" charset="0"/>
              </a:rPr>
              <a:t>des </a:t>
            </a:r>
            <a:r>
              <a:rPr lang="fr-FR" sz="2200" b="1" dirty="0">
                <a:effectLst/>
                <a:latin typeface="Arial" panose="020B0604020202020204" pitchFamily="34" charset="0"/>
                <a:ea typeface="Times New Roman" panose="02020603050405020304" pitchFamily="18" charset="0"/>
                <a:cs typeface="Arial" panose="020B0604020202020204" pitchFamily="34" charset="0"/>
              </a:rPr>
              <a:t>négociations, des consultations ou des échanges d'informations selon des modalités diverses, sur des questions relatives à la politique économique et sociale</a:t>
            </a:r>
            <a:r>
              <a:rPr lang="fr-FR" sz="2200" b="1" dirty="0">
                <a:effectLst/>
                <a:latin typeface="Arial" panose="020B0604020202020204" pitchFamily="34" charset="0"/>
                <a:ea typeface="Times New Roman" panose="02020603050405020304" pitchFamily="18" charset="0"/>
                <a:cs typeface="Times New Roman" panose="02020603050405020304" pitchFamily="18" charset="0"/>
              </a:rPr>
              <a:t> et les orientations stratégiques de la société </a:t>
            </a:r>
          </a:p>
          <a:p>
            <a:pPr marL="342900" indent="-342900">
              <a:spcBef>
                <a:spcPts val="1200"/>
              </a:spcBef>
              <a:buFont typeface="Wingdings" panose="05000000000000000000" pitchFamily="2" charset="2"/>
              <a:buChar char="q"/>
            </a:pPr>
            <a:r>
              <a:rPr lang="fr-FR" sz="2200" b="1" dirty="0">
                <a:effectLst/>
                <a:latin typeface="Arial" panose="020B0604020202020204" pitchFamily="34" charset="0"/>
                <a:ea typeface="Times New Roman" panose="02020603050405020304" pitchFamily="18" charset="0"/>
                <a:cs typeface="Times New Roman" panose="02020603050405020304" pitchFamily="18" charset="0"/>
              </a:rPr>
              <a:t>une négociation périodique sur les salaires et l’égalité homme/femme.</a:t>
            </a:r>
          </a:p>
        </p:txBody>
      </p:sp>
      <p:pic>
        <p:nvPicPr>
          <p:cNvPr id="1026" name="Picture 2" descr="Management zéro Dialogue social double zéro | UFAP | UNSa Justice">
            <a:extLst>
              <a:ext uri="{FF2B5EF4-FFF2-40B4-BE49-F238E27FC236}">
                <a16:creationId xmlns:a16="http://schemas.microsoft.com/office/drawing/2014/main" id="{A2CDF82E-16D3-641B-34FC-77D322FEFE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23882" y="2682716"/>
            <a:ext cx="2181225" cy="2095500"/>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1410E8BF-B467-EE77-A254-700136D25639}"/>
              </a:ext>
            </a:extLst>
          </p:cNvPr>
          <p:cNvSpPr txBox="1"/>
          <p:nvPr/>
        </p:nvSpPr>
        <p:spPr>
          <a:xfrm>
            <a:off x="186893" y="1478349"/>
            <a:ext cx="11631620" cy="1107996"/>
          </a:xfrm>
          <a:prstGeom prst="rect">
            <a:avLst/>
          </a:prstGeom>
          <a:noFill/>
        </p:spPr>
        <p:txBody>
          <a:bodyPr wrap="square">
            <a:spAutoFit/>
          </a:bodyPr>
          <a:lstStyle/>
          <a:p>
            <a:pPr algn="ctr"/>
            <a:r>
              <a:rPr lang="fr-FR" sz="2200" b="1" dirty="0">
                <a:effectLst/>
                <a:latin typeface="Arial" panose="020B0604020202020204" pitchFamily="34" charset="0"/>
                <a:ea typeface="Times New Roman" panose="02020603050405020304" pitchFamily="18" charset="0"/>
                <a:cs typeface="Times New Roman" panose="02020603050405020304" pitchFamily="18" charset="0"/>
              </a:rPr>
              <a:t>Le dialogue social est indispensable au bon fonctionnement d'une entreprise. </a:t>
            </a:r>
          </a:p>
          <a:p>
            <a:pPr algn="ctr"/>
            <a:r>
              <a:rPr lang="fr-FR" sz="22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Il réduit les conflits, améliore le bien-être au travail </a:t>
            </a:r>
          </a:p>
          <a:p>
            <a:pPr algn="ctr"/>
            <a:r>
              <a:rPr lang="fr-FR" sz="22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et la productivité de la société</a:t>
            </a:r>
            <a:r>
              <a:rPr lang="fr-FR" sz="2200"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84262101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CA7FC2DE-509C-4EAD-BDD8-EC894DE86781}"/>
              </a:ext>
            </a:extLst>
          </p:cNvPr>
          <p:cNvSpPr>
            <a:spLocks noGrp="1"/>
          </p:cNvSpPr>
          <p:nvPr/>
        </p:nvSpPr>
        <p:spPr>
          <a:xfrm>
            <a:off x="40277" y="-77166"/>
            <a:ext cx="12221633" cy="63288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400" b="1" dirty="0">
                <a:latin typeface="Arial" panose="020B0604020202020204" pitchFamily="34" charset="0"/>
                <a:cs typeface="Arial" panose="020B0604020202020204" pitchFamily="34" charset="0"/>
              </a:rPr>
              <a:t>1. Mettre en œuvre le dialogue social dans l’entreprise</a:t>
            </a:r>
            <a:endParaRPr lang="fr-FR" sz="2800" dirty="0">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F4AA583F-7DCB-4BB4-AF3E-C0FCCDDFD7B7}"/>
              </a:ext>
            </a:extLst>
          </p:cNvPr>
          <p:cNvSpPr txBox="1"/>
          <p:nvPr/>
        </p:nvSpPr>
        <p:spPr>
          <a:xfrm>
            <a:off x="110066" y="1386045"/>
            <a:ext cx="10007600" cy="4924425"/>
          </a:xfrm>
          <a:prstGeom prst="rect">
            <a:avLst/>
          </a:prstGeom>
          <a:noFill/>
        </p:spPr>
        <p:txBody>
          <a:bodyPr wrap="square">
            <a:spAutoFit/>
          </a:bodyPr>
          <a:lstStyle/>
          <a:p>
            <a:pPr marR="2699385" algn="ctr">
              <a:spcBef>
                <a:spcPts val="1200"/>
              </a:spcBef>
            </a:pPr>
            <a:r>
              <a:rPr lang="fr-FR" sz="2200" b="1" dirty="0">
                <a:effectLst/>
                <a:latin typeface="Arial" panose="020B0604020202020204" pitchFamily="34" charset="0"/>
                <a:ea typeface="Times New Roman" panose="02020603050405020304" pitchFamily="18" charset="0"/>
                <a:cs typeface="Times New Roman" panose="02020603050405020304" pitchFamily="18" charset="0"/>
              </a:rPr>
              <a:t>Les relations entre l’employeur et les employés sont régis par des normes hiérarchisées qui s’imposent à toutes les entreprises.</a:t>
            </a:r>
          </a:p>
          <a:p>
            <a:pPr marR="2699385">
              <a:spcBef>
                <a:spcPts val="1200"/>
              </a:spcBef>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Il existe une hiérarchie des règles </a:t>
            </a:r>
          </a:p>
          <a:p>
            <a:pPr marL="342900" marR="2699385" indent="-342900">
              <a:spcBef>
                <a:spcPts val="1200"/>
              </a:spcBef>
              <a:buFont typeface="Symbol" panose="05050102010706020507" pitchFamily="18" charset="2"/>
              <a:buChar char="Þ"/>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une norme de rang inférieur ne peut être moins favorable qu’une norme supérieure </a:t>
            </a:r>
          </a:p>
          <a:p>
            <a:pPr marL="342900" marR="2699385" indent="-342900">
              <a:spcBef>
                <a:spcPts val="1800"/>
              </a:spcBef>
              <a:buFont typeface="Symbol" panose="05050102010706020507" pitchFamily="18" charset="2"/>
              <a:buChar char="Þ"/>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lorsque deux règles sont applicables à une situation, la règle la plus favorable au salarié doit être retenu.</a:t>
            </a:r>
          </a:p>
          <a:p>
            <a:pPr marL="342900" marR="2699385" indent="-342900">
              <a:spcBef>
                <a:spcPts val="1800"/>
              </a:spcBef>
              <a:buFont typeface="Symbol" panose="05050102010706020507" pitchFamily="18" charset="2"/>
              <a:buChar char="Þ"/>
            </a:pPr>
            <a:r>
              <a:rPr lang="fr-FR" sz="2200" i="1"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un employeur ne </a:t>
            </a:r>
            <a:r>
              <a:rPr lang="fr-FR" sz="2200" i="1">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peut imposer </a:t>
            </a:r>
            <a:r>
              <a:rPr lang="fr-FR" sz="2200" i="1"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à un salarié des conditions de travail ou de rémunération moins favorables que celles qui sont prévues dans l’accord d’entreprise, la convention collective ou la loi).</a:t>
            </a:r>
            <a:endParaRPr lang="fr-FR" sz="22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6" name="Diagramme 5">
            <a:extLst>
              <a:ext uri="{FF2B5EF4-FFF2-40B4-BE49-F238E27FC236}">
                <a16:creationId xmlns:a16="http://schemas.microsoft.com/office/drawing/2014/main" id="{A056B565-37C3-40DF-A29A-9D84F1319A0D}"/>
              </a:ext>
            </a:extLst>
          </p:cNvPr>
          <p:cNvGraphicFramePr/>
          <p:nvPr>
            <p:extLst>
              <p:ext uri="{D42A27DB-BD31-4B8C-83A1-F6EECF244321}">
                <p14:modId xmlns:p14="http://schemas.microsoft.com/office/powerpoint/2010/main" val="1381012339"/>
              </p:ext>
            </p:extLst>
          </p:nvPr>
        </p:nvGraphicFramePr>
        <p:xfrm>
          <a:off x="7653866" y="1956711"/>
          <a:ext cx="4094585" cy="33280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a:extLst>
              <a:ext uri="{FF2B5EF4-FFF2-40B4-BE49-F238E27FC236}">
                <a16:creationId xmlns:a16="http://schemas.microsoft.com/office/drawing/2014/main" id="{0A51CCCB-FD42-2674-1376-8495A5D24ACE}"/>
              </a:ext>
            </a:extLst>
          </p:cNvPr>
          <p:cNvSpPr txBox="1"/>
          <p:nvPr/>
        </p:nvSpPr>
        <p:spPr>
          <a:xfrm>
            <a:off x="2016317" y="664719"/>
            <a:ext cx="9654862" cy="461665"/>
          </a:xfrm>
          <a:prstGeom prst="rect">
            <a:avLst/>
          </a:prstGeom>
          <a:noFill/>
        </p:spPr>
        <p:txBody>
          <a:bodyPr wrap="square">
            <a:spAutoFit/>
          </a:bodyPr>
          <a:lstStyle/>
          <a:p>
            <a:pPr marL="228600" marR="2699385" indent="-228600" algn="just">
              <a:spcBef>
                <a:spcPts val="600"/>
              </a:spcBef>
              <a:spcAft>
                <a:spcPts val="600"/>
              </a:spcAft>
            </a:pPr>
            <a:r>
              <a:rPr lang="fr-FR" sz="2400" b="1"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Les normes qui régissent la vie de l’entreprise</a:t>
            </a:r>
          </a:p>
        </p:txBody>
      </p:sp>
    </p:spTree>
    <p:extLst>
      <p:ext uri="{BB962C8B-B14F-4D97-AF65-F5344CB8AC3E}">
        <p14:creationId xmlns:p14="http://schemas.microsoft.com/office/powerpoint/2010/main" val="400114188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CA7FC2DE-509C-4EAD-BDD8-EC894DE86781}"/>
              </a:ext>
            </a:extLst>
          </p:cNvPr>
          <p:cNvSpPr>
            <a:spLocks noGrp="1"/>
          </p:cNvSpPr>
          <p:nvPr/>
        </p:nvSpPr>
        <p:spPr>
          <a:xfrm>
            <a:off x="35984" y="391583"/>
            <a:ext cx="12221633" cy="63288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400" b="1" dirty="0">
                <a:latin typeface="Arial" panose="020B0604020202020204" pitchFamily="34" charset="0"/>
                <a:cs typeface="Arial" panose="020B0604020202020204" pitchFamily="34" charset="0"/>
              </a:rPr>
              <a:t>Chap. 5 – Mettre en place les modalités de représentation du personnel</a:t>
            </a:r>
          </a:p>
          <a:p>
            <a:pPr>
              <a:spcBef>
                <a:spcPts val="1200"/>
              </a:spcBef>
            </a:pPr>
            <a:r>
              <a:rPr lang="fr-FR" sz="2400" b="1" dirty="0">
                <a:latin typeface="Arial" panose="020B0604020202020204" pitchFamily="34" charset="0"/>
                <a:cs typeface="Arial" panose="020B0604020202020204" pitchFamily="34" charset="0"/>
              </a:rPr>
              <a:t>1. Mettre en œuvre le dialogue social dans l’entreprise</a:t>
            </a:r>
            <a:endParaRPr lang="fr-FR" sz="2800" dirty="0">
              <a:latin typeface="Arial" panose="020B0604020202020204" pitchFamily="34" charset="0"/>
              <a:cs typeface="Arial" panose="020B0604020202020204" pitchFamily="34" charset="0"/>
            </a:endParaRPr>
          </a:p>
        </p:txBody>
      </p:sp>
      <p:sp>
        <p:nvSpPr>
          <p:cNvPr id="10" name="ZoneTexte 9">
            <a:extLst>
              <a:ext uri="{FF2B5EF4-FFF2-40B4-BE49-F238E27FC236}">
                <a16:creationId xmlns:a16="http://schemas.microsoft.com/office/drawing/2014/main" id="{5AACA83C-6F75-4FC4-AC9B-92024A9D5A57}"/>
              </a:ext>
            </a:extLst>
          </p:cNvPr>
          <p:cNvSpPr txBox="1"/>
          <p:nvPr/>
        </p:nvSpPr>
        <p:spPr>
          <a:xfrm>
            <a:off x="384517" y="1520184"/>
            <a:ext cx="8652160" cy="4247317"/>
          </a:xfrm>
          <a:prstGeom prst="rect">
            <a:avLst/>
          </a:prstGeom>
          <a:noFill/>
        </p:spPr>
        <p:txBody>
          <a:bodyPr wrap="square">
            <a:spAutoFit/>
          </a:bodyPr>
          <a:lstStyle/>
          <a:p>
            <a:pPr algn="ctr">
              <a:spcBef>
                <a:spcPts val="2400"/>
              </a:spcBef>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Toute négociation implique deux éléments indispensables</a:t>
            </a:r>
            <a:r>
              <a:rPr lang="fr-FR" sz="2200" dirty="0">
                <a:latin typeface="Arial" panose="020B0604020202020204" pitchFamily="34" charset="0"/>
                <a:ea typeface="Times New Roman" panose="02020603050405020304" pitchFamily="18" charset="0"/>
                <a:cs typeface="Times New Roman" panose="02020603050405020304" pitchFamily="18" charset="0"/>
              </a:rPr>
              <a:t> :</a:t>
            </a:r>
          </a:p>
          <a:p>
            <a:pPr marL="1433513" indent="-342900">
              <a:spcBef>
                <a:spcPts val="600"/>
              </a:spcBef>
              <a:buFont typeface="Wingdings" panose="05000000000000000000" pitchFamily="2" charset="2"/>
              <a:buChar char="Ø"/>
            </a:pPr>
            <a:r>
              <a:rPr lang="fr-FR" sz="2200" dirty="0">
                <a:latin typeface="Arial" panose="020B0604020202020204" pitchFamily="34" charset="0"/>
                <a:ea typeface="Times New Roman" panose="02020603050405020304" pitchFamily="18" charset="0"/>
                <a:cs typeface="Times New Roman" panose="02020603050405020304" pitchFamily="18" charset="0"/>
              </a:rPr>
              <a:t>d</a:t>
            </a:r>
            <a:r>
              <a:rPr lang="fr-FR" sz="2200" dirty="0">
                <a:effectLst/>
                <a:latin typeface="Arial" panose="020B0604020202020204" pitchFamily="34" charset="0"/>
                <a:ea typeface="Times New Roman" panose="02020603050405020304" pitchFamily="18" charset="0"/>
                <a:cs typeface="Times New Roman" panose="02020603050405020304" pitchFamily="18" charset="0"/>
              </a:rPr>
              <a:t>es </a:t>
            </a:r>
            <a:r>
              <a:rPr lang="fr-FR" sz="2200" b="1" dirty="0">
                <a:effectLst/>
                <a:latin typeface="Arial" panose="020B0604020202020204" pitchFamily="34" charset="0"/>
                <a:ea typeface="Times New Roman" panose="02020603050405020304" pitchFamily="18" charset="0"/>
                <a:cs typeface="Times New Roman" panose="02020603050405020304" pitchFamily="18" charset="0"/>
              </a:rPr>
              <a:t>partenaires</a:t>
            </a:r>
            <a:r>
              <a:rPr lang="fr-FR" sz="2200" dirty="0">
                <a:effectLst/>
                <a:latin typeface="Arial" panose="020B0604020202020204" pitchFamily="34" charset="0"/>
                <a:ea typeface="Times New Roman" panose="02020603050405020304" pitchFamily="18" charset="0"/>
                <a:cs typeface="Times New Roman" panose="02020603050405020304" pitchFamily="18" charset="0"/>
              </a:rPr>
              <a:t> ayant l’envie de se parler </a:t>
            </a:r>
          </a:p>
          <a:p>
            <a:pPr marL="1433513" indent="-342900">
              <a:spcBef>
                <a:spcPts val="600"/>
              </a:spcBef>
              <a:buFont typeface="Wingdings" panose="05000000000000000000" pitchFamily="2" charset="2"/>
              <a:buChar char="Ø"/>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des </a:t>
            </a:r>
            <a:r>
              <a:rPr lang="fr-FR" sz="2200" b="1" dirty="0">
                <a:effectLst/>
                <a:latin typeface="Arial" panose="020B0604020202020204" pitchFamily="34" charset="0"/>
                <a:ea typeface="Times New Roman" panose="02020603050405020304" pitchFamily="18" charset="0"/>
                <a:cs typeface="Times New Roman" panose="02020603050405020304" pitchFamily="18" charset="0"/>
              </a:rPr>
              <a:t>informations</a:t>
            </a:r>
            <a:r>
              <a:rPr lang="fr-FR" sz="2200" dirty="0">
                <a:effectLst/>
                <a:latin typeface="Arial" panose="020B0604020202020204" pitchFamily="34" charset="0"/>
                <a:ea typeface="Times New Roman" panose="02020603050405020304" pitchFamily="18" charset="0"/>
                <a:cs typeface="Times New Roman" panose="02020603050405020304" pitchFamily="18" charset="0"/>
              </a:rPr>
              <a:t> partagées à partir desquelles discuter. </a:t>
            </a:r>
          </a:p>
          <a:p>
            <a:pPr marL="342900" lvl="0" indent="-342900" algn="just">
              <a:spcBef>
                <a:spcPts val="2400"/>
              </a:spcBef>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Le législateur autorise la présence de </a:t>
            </a:r>
            <a:r>
              <a:rPr lang="fr-FR" sz="22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délégués syndicaux </a:t>
            </a:r>
            <a:r>
              <a:rPr lang="fr-FR" sz="2200" dirty="0">
                <a:effectLst/>
                <a:latin typeface="Arial" panose="020B0604020202020204" pitchFamily="34" charset="0"/>
                <a:ea typeface="Times New Roman" panose="02020603050405020304" pitchFamily="18" charset="0"/>
                <a:cs typeface="Times New Roman" panose="02020603050405020304" pitchFamily="18" charset="0"/>
              </a:rPr>
              <a:t>dans les entreprises et oblige ces dernières à faire élire des </a:t>
            </a:r>
            <a:r>
              <a:rPr lang="fr-FR" sz="22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délégués du personnel</a:t>
            </a:r>
            <a:r>
              <a:rPr lang="fr-FR" sz="2200"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200" dirty="0">
                <a:effectLst/>
                <a:latin typeface="Arial" panose="020B0604020202020204" pitchFamily="34" charset="0"/>
                <a:ea typeface="Times New Roman" panose="02020603050405020304" pitchFamily="18" charset="0"/>
                <a:cs typeface="Times New Roman" panose="02020603050405020304" pitchFamily="18" charset="0"/>
              </a:rPr>
              <a:t>au sein du </a:t>
            </a:r>
            <a:r>
              <a:rPr lang="fr-FR" sz="22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comité social et économique (CSE)</a:t>
            </a:r>
            <a:r>
              <a:rPr lang="fr-FR" sz="2200" dirty="0">
                <a:effectLst/>
                <a:latin typeface="Arial" panose="020B0604020202020204" pitchFamily="34" charset="0"/>
                <a:ea typeface="Times New Roman" panose="02020603050405020304" pitchFamily="18" charset="0"/>
                <a:cs typeface="Times New Roman" panose="02020603050405020304" pitchFamily="18" charset="0"/>
              </a:rPr>
              <a:t>. </a:t>
            </a:r>
          </a:p>
          <a:p>
            <a:pPr marL="342900" lvl="0" indent="-342900">
              <a:spcBef>
                <a:spcPts val="2400"/>
              </a:spcBef>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L’employeur doit transmettre aux représentants du personnel des indicateurs économiques et sociaux regroupées dans </a:t>
            </a:r>
            <a:r>
              <a:rPr lang="fr-FR" sz="22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une base de données sociale et économique (BDES) </a:t>
            </a:r>
            <a:r>
              <a:rPr lang="fr-FR" sz="2200" dirty="0">
                <a:effectLst/>
                <a:latin typeface="Arial" panose="020B0604020202020204" pitchFamily="34" charset="0"/>
                <a:ea typeface="Times New Roman" panose="02020603050405020304" pitchFamily="18" charset="0"/>
                <a:cs typeface="Times New Roman" panose="02020603050405020304" pitchFamily="18" charset="0"/>
              </a:rPr>
              <a:t>qui contient les informations clés de la vie de l’entreprise.</a:t>
            </a:r>
          </a:p>
        </p:txBody>
      </p:sp>
      <p:pic>
        <p:nvPicPr>
          <p:cNvPr id="3074" name="Picture 2" descr="Résultat d’images pour delegudialogue social">
            <a:extLst>
              <a:ext uri="{FF2B5EF4-FFF2-40B4-BE49-F238E27FC236}">
                <a16:creationId xmlns:a16="http://schemas.microsoft.com/office/drawing/2014/main" id="{A7BB0FB5-84D8-E47A-BC9A-90A3363566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99163" y="2653048"/>
            <a:ext cx="2797253" cy="1868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19069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animEffect transition="in" filter="fade">
                                      <p:cBhvr>
                                        <p:cTn id="14" dur="1000"/>
                                        <p:tgtEl>
                                          <p:spTgt spid="10">
                                            <p:txEl>
                                              <p:pRg st="1" end="1"/>
                                            </p:txEl>
                                          </p:spTgt>
                                        </p:tgtEl>
                                      </p:cBhvr>
                                    </p:animEffect>
                                    <p:anim calcmode="lin" valueType="num">
                                      <p:cBhvr>
                                        <p:cTn id="15"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xEl>
                                              <p:pRg st="2" end="2"/>
                                            </p:txEl>
                                          </p:spTgt>
                                        </p:tgtEl>
                                        <p:attrNameLst>
                                          <p:attrName>style.visibility</p:attrName>
                                        </p:attrNameLst>
                                      </p:cBhvr>
                                      <p:to>
                                        <p:strVal val="visible"/>
                                      </p:to>
                                    </p:set>
                                    <p:animEffect transition="in" filter="fade">
                                      <p:cBhvr>
                                        <p:cTn id="21" dur="1000"/>
                                        <p:tgtEl>
                                          <p:spTgt spid="10">
                                            <p:txEl>
                                              <p:pRg st="2" end="2"/>
                                            </p:txEl>
                                          </p:spTgt>
                                        </p:tgtEl>
                                      </p:cBhvr>
                                    </p:animEffect>
                                    <p:anim calcmode="lin" valueType="num">
                                      <p:cBhvr>
                                        <p:cTn id="22"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xEl>
                                              <p:pRg st="3" end="3"/>
                                            </p:txEl>
                                          </p:spTgt>
                                        </p:tgtEl>
                                        <p:attrNameLst>
                                          <p:attrName>style.visibility</p:attrName>
                                        </p:attrNameLst>
                                      </p:cBhvr>
                                      <p:to>
                                        <p:strVal val="visible"/>
                                      </p:to>
                                    </p:set>
                                    <p:animEffect transition="in" filter="fade">
                                      <p:cBhvr>
                                        <p:cTn id="28" dur="1000"/>
                                        <p:tgtEl>
                                          <p:spTgt spid="10">
                                            <p:txEl>
                                              <p:pRg st="3" end="3"/>
                                            </p:txEl>
                                          </p:spTgt>
                                        </p:tgtEl>
                                      </p:cBhvr>
                                    </p:animEffect>
                                    <p:anim calcmode="lin" valueType="num">
                                      <p:cBhvr>
                                        <p:cTn id="29"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xEl>
                                              <p:pRg st="4" end="4"/>
                                            </p:txEl>
                                          </p:spTgt>
                                        </p:tgtEl>
                                        <p:attrNameLst>
                                          <p:attrName>style.visibility</p:attrName>
                                        </p:attrNameLst>
                                      </p:cBhvr>
                                      <p:to>
                                        <p:strVal val="visible"/>
                                      </p:to>
                                    </p:set>
                                    <p:animEffect transition="in" filter="fade">
                                      <p:cBhvr>
                                        <p:cTn id="35" dur="1000"/>
                                        <p:tgtEl>
                                          <p:spTgt spid="10">
                                            <p:txEl>
                                              <p:pRg st="4" end="4"/>
                                            </p:txEl>
                                          </p:spTgt>
                                        </p:tgtEl>
                                      </p:cBhvr>
                                    </p:animEffect>
                                    <p:anim calcmode="lin" valueType="num">
                                      <p:cBhvr>
                                        <p:cTn id="36"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CA7FC2DE-509C-4EAD-BDD8-EC894DE86781}"/>
              </a:ext>
            </a:extLst>
          </p:cNvPr>
          <p:cNvSpPr>
            <a:spLocks noGrp="1"/>
          </p:cNvSpPr>
          <p:nvPr/>
        </p:nvSpPr>
        <p:spPr>
          <a:xfrm>
            <a:off x="113257" y="-49355"/>
            <a:ext cx="12221633" cy="63288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1200"/>
              </a:spcBef>
            </a:pPr>
            <a:r>
              <a:rPr lang="fr-FR" sz="2400" b="1" dirty="0">
                <a:latin typeface="Arial" panose="020B0604020202020204" pitchFamily="34" charset="0"/>
                <a:cs typeface="Arial" panose="020B0604020202020204" pitchFamily="34" charset="0"/>
              </a:rPr>
              <a:t>1. Mettre en œuvre le dialogue social dans l’entreprise</a:t>
            </a:r>
            <a:endParaRPr lang="fr-FR" sz="2800"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2E24FD05-4986-46FA-9A11-D630B223100B}"/>
              </a:ext>
            </a:extLst>
          </p:cNvPr>
          <p:cNvSpPr txBox="1"/>
          <p:nvPr/>
        </p:nvSpPr>
        <p:spPr>
          <a:xfrm>
            <a:off x="291548" y="1714430"/>
            <a:ext cx="11329487" cy="3562514"/>
          </a:xfrm>
          <a:prstGeom prst="rect">
            <a:avLst/>
          </a:prstGeom>
          <a:noFill/>
        </p:spPr>
        <p:txBody>
          <a:bodyPr wrap="square">
            <a:spAutoFit/>
          </a:bodyPr>
          <a:lstStyle/>
          <a:p>
            <a:pPr marL="342900" lvl="0" indent="-342900" algn="just">
              <a:spcBef>
                <a:spcPts val="600"/>
              </a:spcBef>
              <a:spcAft>
                <a:spcPts val="300"/>
              </a:spcAft>
              <a:buFont typeface="Symbol" panose="05050102010706020507" pitchFamily="18" charset="2"/>
              <a:buChar char=""/>
            </a:pPr>
            <a:r>
              <a:rPr lang="fr-FR" sz="24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les délégués syndicaux </a:t>
            </a:r>
          </a:p>
          <a:p>
            <a:pPr>
              <a:spcBef>
                <a:spcPts val="18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Ils sont nommés par les syndicats. Leur mission est principalement de revendiquer et de négocier de nouveaux droits pour les salariés et de les défendre en cas de litiges. </a:t>
            </a:r>
          </a:p>
          <a:p>
            <a:pPr algn="ctr">
              <a:spcBef>
                <a:spcPts val="18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Le délégué syndical est appelé à négocier chaque fois que l’employeur souhaite l’ouverture de discussions en vue de la conclusion d’un accord d’entreprise et lors des négociations périodiques obligatoires dont l’employeur est tenu de prendre l’initiative.</a:t>
            </a:r>
          </a:p>
          <a:p>
            <a:pPr algn="ctr">
              <a:spcBef>
                <a:spcPts val="1800"/>
              </a:spcBef>
            </a:pPr>
            <a:r>
              <a:rPr lang="fr-FR" sz="2200" i="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Négociations sur le temps de travail, rémunérations, gestion des compétences, conditions de travail… </a:t>
            </a:r>
            <a:r>
              <a:rPr lang="fr-FR" sz="2200" i="1" dirty="0">
                <a:solidFill>
                  <a:srgbClr val="FFFF00"/>
                </a:solidFill>
                <a:latin typeface="Arial" panose="020B0604020202020204" pitchFamily="34" charset="0"/>
                <a:ea typeface="Times New Roman" panose="02020603050405020304" pitchFamily="18" charset="0"/>
                <a:cs typeface="Arial" panose="020B0604020202020204" pitchFamily="34" charset="0"/>
              </a:rPr>
              <a:t>r</a:t>
            </a:r>
            <a:r>
              <a:rPr lang="fr-FR" sz="2200" i="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eprésentation et défense des salariés en cas de licenciement ou de litige</a:t>
            </a:r>
            <a:endParaRPr lang="fr-FR" sz="2200" dirty="0">
              <a:solidFill>
                <a:srgbClr val="FFFF00"/>
              </a:solidFill>
              <a:effectLst/>
              <a:latin typeface="Arial" panose="020B0604020202020204" pitchFamily="34" charset="0"/>
              <a:ea typeface="Times New Roman" panose="02020603050405020304" pitchFamily="18" charset="0"/>
              <a:cs typeface="Arial" panose="020B0604020202020204" pitchFamily="34" charset="0"/>
            </a:endParaRPr>
          </a:p>
        </p:txBody>
      </p:sp>
      <p:pic>
        <p:nvPicPr>
          <p:cNvPr id="2050" name="Picture 2" descr="Résultat d’images pour delegués syndicaux">
            <a:extLst>
              <a:ext uri="{FF2B5EF4-FFF2-40B4-BE49-F238E27FC236}">
                <a16:creationId xmlns:a16="http://schemas.microsoft.com/office/drawing/2014/main" id="{01724EDA-22E0-14F7-0B84-22CDBC49D6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7518" y="121127"/>
            <a:ext cx="2514600" cy="1593303"/>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86696262-1899-48A7-EF82-4162AAB4C97C}"/>
              </a:ext>
            </a:extLst>
          </p:cNvPr>
          <p:cNvSpPr txBox="1"/>
          <p:nvPr/>
        </p:nvSpPr>
        <p:spPr>
          <a:xfrm>
            <a:off x="420711" y="633142"/>
            <a:ext cx="6156100" cy="461665"/>
          </a:xfrm>
          <a:prstGeom prst="rect">
            <a:avLst/>
          </a:prstGeom>
          <a:noFill/>
        </p:spPr>
        <p:txBody>
          <a:bodyPr wrap="square">
            <a:spAutoFit/>
          </a:bodyPr>
          <a:lstStyle/>
          <a:p>
            <a:pPr algn="just">
              <a:spcBef>
                <a:spcPts val="1200"/>
              </a:spcBef>
              <a:spcAft>
                <a:spcPts val="600"/>
              </a:spcAft>
            </a:pPr>
            <a:r>
              <a:rPr lang="fr-FR" sz="24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1.1.  Les représentants du personnel</a:t>
            </a:r>
          </a:p>
        </p:txBody>
      </p:sp>
    </p:spTree>
    <p:extLst>
      <p:ext uri="{BB962C8B-B14F-4D97-AF65-F5344CB8AC3E}">
        <p14:creationId xmlns:p14="http://schemas.microsoft.com/office/powerpoint/2010/main" val="3492354249"/>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CA7FC2DE-509C-4EAD-BDD8-EC894DE86781}"/>
              </a:ext>
            </a:extLst>
          </p:cNvPr>
          <p:cNvSpPr>
            <a:spLocks noGrp="1"/>
          </p:cNvSpPr>
          <p:nvPr/>
        </p:nvSpPr>
        <p:spPr>
          <a:xfrm>
            <a:off x="35984" y="0"/>
            <a:ext cx="12221633" cy="63288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1200"/>
              </a:spcBef>
            </a:pPr>
            <a:r>
              <a:rPr lang="fr-FR" sz="2400" b="1" dirty="0">
                <a:latin typeface="Arial" panose="020B0604020202020204" pitchFamily="34" charset="0"/>
                <a:cs typeface="Arial" panose="020B0604020202020204" pitchFamily="34" charset="0"/>
              </a:rPr>
              <a:t>1. Mettre en œuvre le dialogue social dans l’entreprise</a:t>
            </a:r>
            <a:endParaRPr lang="fr-FR" sz="2800"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2E24FD05-4986-46FA-9A11-D630B223100B}"/>
              </a:ext>
            </a:extLst>
          </p:cNvPr>
          <p:cNvSpPr txBox="1"/>
          <p:nvPr/>
        </p:nvSpPr>
        <p:spPr>
          <a:xfrm>
            <a:off x="365247" y="1552696"/>
            <a:ext cx="9843408" cy="4178067"/>
          </a:xfrm>
          <a:prstGeom prst="rect">
            <a:avLst/>
          </a:prstGeom>
          <a:noFill/>
        </p:spPr>
        <p:txBody>
          <a:bodyPr wrap="square">
            <a:spAutoFit/>
          </a:bodyPr>
          <a:lstStyle/>
          <a:p>
            <a:pPr marL="342900" lvl="0" indent="-342900" algn="just">
              <a:spcBef>
                <a:spcPts val="600"/>
              </a:spcBef>
              <a:spcAft>
                <a:spcPts val="300"/>
              </a:spcAft>
              <a:buFont typeface="Symbol" panose="05050102010706020507" pitchFamily="18" charset="2"/>
              <a:buChar char=""/>
            </a:pPr>
            <a:r>
              <a:rPr lang="fr-FR" sz="22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Les délégués du personnel et le comité social et économique (CSE)</a:t>
            </a:r>
          </a:p>
          <a:p>
            <a:pPr algn="ctr">
              <a:spcBef>
                <a:spcPts val="600"/>
              </a:spcBef>
              <a:spcAft>
                <a:spcPts val="600"/>
              </a:spcAft>
            </a:pPr>
            <a:r>
              <a:rPr lang="fr-FR" sz="2200" dirty="0">
                <a:effectLst/>
                <a:latin typeface="Arial" panose="020B0604020202020204" pitchFamily="34" charset="0"/>
                <a:ea typeface="Times New Roman" panose="02020603050405020304" pitchFamily="18" charset="0"/>
                <a:cs typeface="Arial" panose="020B0604020202020204" pitchFamily="34" charset="0"/>
              </a:rPr>
              <a:t>Ils sont élus par les salariés des entreprises de plus de 11 salariés et qui participent au </a:t>
            </a:r>
            <a:r>
              <a:rPr lang="fr-FR" sz="2200" b="1" dirty="0">
                <a:effectLst/>
                <a:latin typeface="Arial" panose="020B0604020202020204" pitchFamily="34" charset="0"/>
                <a:ea typeface="Times New Roman" panose="02020603050405020304" pitchFamily="18" charset="0"/>
                <a:cs typeface="Arial" panose="020B0604020202020204" pitchFamily="34" charset="0"/>
              </a:rPr>
              <a:t>comité social et économique</a:t>
            </a:r>
            <a:r>
              <a:rPr lang="fr-FR" sz="2200" dirty="0">
                <a:effectLst/>
                <a:latin typeface="Arial" panose="020B0604020202020204" pitchFamily="34" charset="0"/>
                <a:ea typeface="Times New Roman" panose="02020603050405020304" pitchFamily="18" charset="0"/>
                <a:cs typeface="Arial" panose="020B0604020202020204" pitchFamily="34" charset="0"/>
              </a:rPr>
              <a:t> (CSE). </a:t>
            </a:r>
          </a:p>
          <a:p>
            <a:pPr marL="342900" indent="-342900" algn="just">
              <a:spcBef>
                <a:spcPts val="1800"/>
              </a:spcBef>
              <a:spcAft>
                <a:spcPts val="600"/>
              </a:spcAft>
              <a:buFont typeface="Wingdings" panose="05000000000000000000" pitchFamily="2" charset="2"/>
              <a:buChar char="q"/>
            </a:pPr>
            <a:r>
              <a:rPr lang="fr-FR" sz="2200" dirty="0">
                <a:effectLst/>
                <a:latin typeface="Arial" panose="020B0604020202020204" pitchFamily="34" charset="0"/>
                <a:ea typeface="Times New Roman" panose="02020603050405020304" pitchFamily="18" charset="0"/>
                <a:cs typeface="Arial" panose="020B0604020202020204" pitchFamily="34" charset="0"/>
              </a:rPr>
              <a:t>Ils représentent les salariés auprès de la direction. </a:t>
            </a:r>
          </a:p>
          <a:p>
            <a:pPr marL="342900" indent="-342900" algn="just">
              <a:spcBef>
                <a:spcPts val="1800"/>
              </a:spcBef>
              <a:spcAft>
                <a:spcPts val="600"/>
              </a:spcAft>
              <a:buFont typeface="Wingdings" panose="05000000000000000000" pitchFamily="2" charset="2"/>
              <a:buChar char="q"/>
            </a:pPr>
            <a:r>
              <a:rPr lang="fr-FR" sz="2200" dirty="0">
                <a:effectLst/>
                <a:latin typeface="Arial" panose="020B0604020202020204" pitchFamily="34" charset="0"/>
                <a:ea typeface="Times New Roman" panose="02020603050405020304" pitchFamily="18" charset="0"/>
                <a:cs typeface="Arial" panose="020B0604020202020204" pitchFamily="34" charset="0"/>
              </a:rPr>
              <a:t>Le CSE fait remonter les réclamations du personnel auprès de la direction et il doit être consulté par la direction lorsque des décisions importantes de gestion peuvent modifier les conditions de vie ou de travail des salariés. </a:t>
            </a:r>
          </a:p>
          <a:p>
            <a:pPr marL="342900" indent="-342900" algn="just">
              <a:spcBef>
                <a:spcPts val="1800"/>
              </a:spcBef>
              <a:spcAft>
                <a:spcPts val="600"/>
              </a:spcAft>
              <a:buFont typeface="Wingdings" panose="05000000000000000000" pitchFamily="2" charset="2"/>
              <a:buChar char="q"/>
            </a:pPr>
            <a:r>
              <a:rPr lang="fr-FR" sz="2200" dirty="0">
                <a:effectLst/>
                <a:latin typeface="Arial" panose="020B0604020202020204" pitchFamily="34" charset="0"/>
                <a:ea typeface="Times New Roman" panose="02020603050405020304" pitchFamily="18" charset="0"/>
                <a:cs typeface="Arial" panose="020B0604020202020204" pitchFamily="34" charset="0"/>
              </a:rPr>
              <a:t>Par ailleurs la direction à une obligation d’information du personnel en lui communiquant notamment les données sociales de l’entreprise, </a:t>
            </a:r>
          </a:p>
        </p:txBody>
      </p:sp>
      <p:pic>
        <p:nvPicPr>
          <p:cNvPr id="1026" name="Picture 2" descr="Résultat d’images pour cse entreprise">
            <a:extLst>
              <a:ext uri="{FF2B5EF4-FFF2-40B4-BE49-F238E27FC236}">
                <a16:creationId xmlns:a16="http://schemas.microsoft.com/office/drawing/2014/main" id="{7697BB1D-C3CB-8604-E378-21397E851E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60170" y="1725769"/>
            <a:ext cx="1771991" cy="1833094"/>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75E60EB0-173D-8ACA-23BB-9676BA196A63}"/>
              </a:ext>
            </a:extLst>
          </p:cNvPr>
          <p:cNvSpPr txBox="1"/>
          <p:nvPr/>
        </p:nvSpPr>
        <p:spPr>
          <a:xfrm>
            <a:off x="98739" y="761931"/>
            <a:ext cx="6156100" cy="461665"/>
          </a:xfrm>
          <a:prstGeom prst="rect">
            <a:avLst/>
          </a:prstGeom>
          <a:noFill/>
        </p:spPr>
        <p:txBody>
          <a:bodyPr wrap="square">
            <a:spAutoFit/>
          </a:bodyPr>
          <a:lstStyle/>
          <a:p>
            <a:pPr algn="just">
              <a:spcBef>
                <a:spcPts val="1200"/>
              </a:spcBef>
              <a:spcAft>
                <a:spcPts val="600"/>
              </a:spcAft>
            </a:pPr>
            <a:r>
              <a:rPr lang="fr-FR" sz="24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1.1.  Les représentants du personnel</a:t>
            </a:r>
          </a:p>
        </p:txBody>
      </p:sp>
    </p:spTree>
    <p:extLst>
      <p:ext uri="{BB962C8B-B14F-4D97-AF65-F5344CB8AC3E}">
        <p14:creationId xmlns:p14="http://schemas.microsoft.com/office/powerpoint/2010/main" val="167398508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randombar(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randombar(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5"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randombar(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5"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randombar(vertical)">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CA7FC2DE-509C-4EAD-BDD8-EC894DE86781}"/>
              </a:ext>
            </a:extLst>
          </p:cNvPr>
          <p:cNvSpPr>
            <a:spLocks noGrp="1"/>
          </p:cNvSpPr>
          <p:nvPr/>
        </p:nvSpPr>
        <p:spPr>
          <a:xfrm>
            <a:off x="61742" y="-64709"/>
            <a:ext cx="12221633" cy="63288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1200"/>
              </a:spcBef>
            </a:pPr>
            <a:r>
              <a:rPr lang="fr-FR" sz="2400" b="1" dirty="0">
                <a:latin typeface="Arial" panose="020B0604020202020204" pitchFamily="34" charset="0"/>
                <a:cs typeface="Arial" panose="020B0604020202020204" pitchFamily="34" charset="0"/>
              </a:rPr>
              <a:t>1. Mettre en œuvre le dialogue social dans l’entreprise</a:t>
            </a:r>
            <a:endParaRPr lang="fr-FR" sz="2800"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2E24FD05-4986-46FA-9A11-D630B223100B}"/>
              </a:ext>
            </a:extLst>
          </p:cNvPr>
          <p:cNvSpPr txBox="1"/>
          <p:nvPr/>
        </p:nvSpPr>
        <p:spPr>
          <a:xfrm>
            <a:off x="300852" y="689811"/>
            <a:ext cx="10836274" cy="984885"/>
          </a:xfrm>
          <a:prstGeom prst="rect">
            <a:avLst/>
          </a:prstGeom>
          <a:noFill/>
        </p:spPr>
        <p:txBody>
          <a:bodyPr wrap="square">
            <a:spAutoFit/>
          </a:bodyPr>
          <a:lstStyle/>
          <a:p>
            <a:pPr marL="285750" indent="-285750" algn="just">
              <a:spcBef>
                <a:spcPts val="1200"/>
              </a:spcBef>
              <a:spcAft>
                <a:spcPts val="600"/>
              </a:spcAft>
              <a:buFont typeface="+mj-lt"/>
              <a:buAutoNum type="arabicPeriod"/>
            </a:pPr>
            <a:r>
              <a:rPr lang="fr-FR" sz="2400" b="1" dirty="0">
                <a:solidFill>
                  <a:srgbClr val="00B0F0"/>
                </a:solidFill>
                <a:latin typeface="Arial" panose="020B0604020202020204" pitchFamily="34" charset="0"/>
                <a:ea typeface="Times New Roman" panose="02020603050405020304" pitchFamily="18" charset="0"/>
                <a:cs typeface="Arial" panose="020B0604020202020204" pitchFamily="34" charset="0"/>
              </a:rPr>
              <a:t>1. </a:t>
            </a:r>
            <a:r>
              <a:rPr lang="fr-FR" sz="24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Les représentants du personnel</a:t>
            </a:r>
          </a:p>
          <a:p>
            <a:pPr marL="342900" lvl="0" indent="-342900" algn="just">
              <a:spcBef>
                <a:spcPts val="600"/>
              </a:spcBef>
              <a:spcAft>
                <a:spcPts val="300"/>
              </a:spcAft>
              <a:buFont typeface="Symbol" panose="05050102010706020507" pitchFamily="18" charset="2"/>
              <a:buChar char=""/>
            </a:pPr>
            <a:r>
              <a:rPr lang="fr-FR" sz="24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Les délégués du personnel et le comité social et économique (CSE)</a:t>
            </a:r>
          </a:p>
        </p:txBody>
      </p:sp>
      <p:graphicFrame>
        <p:nvGraphicFramePr>
          <p:cNvPr id="2" name="Tableau 1">
            <a:extLst>
              <a:ext uri="{FF2B5EF4-FFF2-40B4-BE49-F238E27FC236}">
                <a16:creationId xmlns:a16="http://schemas.microsoft.com/office/drawing/2014/main" id="{B9C80F32-05C3-FAF5-83A8-5A89A119BDCB}"/>
              </a:ext>
            </a:extLst>
          </p:cNvPr>
          <p:cNvGraphicFramePr>
            <a:graphicFrameLocks noGrp="1"/>
          </p:cNvGraphicFramePr>
          <p:nvPr>
            <p:extLst>
              <p:ext uri="{D42A27DB-BD31-4B8C-83A1-F6EECF244321}">
                <p14:modId xmlns:p14="http://schemas.microsoft.com/office/powerpoint/2010/main" val="1023442104"/>
              </p:ext>
            </p:extLst>
          </p:nvPr>
        </p:nvGraphicFramePr>
        <p:xfrm>
          <a:off x="418792" y="2045324"/>
          <a:ext cx="11237373" cy="4406715"/>
        </p:xfrm>
        <a:graphic>
          <a:graphicData uri="http://schemas.openxmlformats.org/drawingml/2006/table">
            <a:tbl>
              <a:tblPr firstRow="1" firstCol="1" bandRow="1">
                <a:tableStyleId>{5C22544A-7EE6-4342-B048-85BDC9FD1C3A}</a:tableStyleId>
              </a:tblPr>
              <a:tblGrid>
                <a:gridCol w="1602099">
                  <a:extLst>
                    <a:ext uri="{9D8B030D-6E8A-4147-A177-3AD203B41FA5}">
                      <a16:colId xmlns:a16="http://schemas.microsoft.com/office/drawing/2014/main" val="694891061"/>
                    </a:ext>
                  </a:extLst>
                </a:gridCol>
                <a:gridCol w="9635274">
                  <a:extLst>
                    <a:ext uri="{9D8B030D-6E8A-4147-A177-3AD203B41FA5}">
                      <a16:colId xmlns:a16="http://schemas.microsoft.com/office/drawing/2014/main" val="2711400167"/>
                    </a:ext>
                  </a:extLst>
                </a:gridCol>
              </a:tblGrid>
              <a:tr h="543071">
                <a:tc>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Entreprises</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Missions</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499698739"/>
                  </a:ext>
                </a:extLst>
              </a:tr>
              <a:tr h="1864039">
                <a:tc>
                  <a:txBody>
                    <a:bodyPr/>
                    <a:lstStyle/>
                    <a:p>
                      <a:pPr algn="ctr">
                        <a:spcBef>
                          <a:spcPts val="300"/>
                        </a:spcBef>
                        <a:spcAft>
                          <a:spcPts val="300"/>
                        </a:spcAft>
                      </a:pPr>
                      <a:r>
                        <a:rPr lang="fr-FR" sz="1800">
                          <a:effectLst/>
                          <a:latin typeface="Arial" panose="020B0604020202020204" pitchFamily="34" charset="0"/>
                          <a:cs typeface="Arial" panose="020B0604020202020204" pitchFamily="34" charset="0"/>
                        </a:rPr>
                        <a:t>Moins de 50 salariés</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42900" lvl="0" indent="-342900" algn="l">
                        <a:spcBef>
                          <a:spcPts val="300"/>
                        </a:spcBef>
                        <a:spcAft>
                          <a:spcPts val="30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Il présente à l’employeur les réclamations individuelles ou collectives des salariés relatives aux salaires, à l’application du droit du travail, aux accords d’entreprise ;</a:t>
                      </a:r>
                    </a:p>
                    <a:p>
                      <a:pPr marL="342900" lvl="0" indent="-342900" algn="l">
                        <a:spcBef>
                          <a:spcPts val="300"/>
                        </a:spcBef>
                        <a:spcAft>
                          <a:spcPts val="30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Il promeut la santé et la sécurité des salariés notamment par des enquêtes sur les conditions de travail ;</a:t>
                      </a:r>
                    </a:p>
                    <a:p>
                      <a:pPr marL="342900" lvl="0" indent="-342900" algn="l">
                        <a:spcBef>
                          <a:spcPts val="300"/>
                        </a:spcBef>
                        <a:spcAft>
                          <a:spcPts val="30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Il assure les activités sociales et culturelles à destination des salariés.</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116420692"/>
                  </a:ext>
                </a:extLst>
              </a:tr>
              <a:tr h="1999605">
                <a:tc>
                  <a:txBody>
                    <a:bodyPr/>
                    <a:lstStyle/>
                    <a:p>
                      <a:pPr algn="ctr">
                        <a:spcBef>
                          <a:spcPts val="300"/>
                        </a:spcBef>
                        <a:spcAft>
                          <a:spcPts val="300"/>
                        </a:spcAft>
                      </a:pPr>
                      <a:r>
                        <a:rPr lang="fr-FR" sz="1800">
                          <a:effectLst/>
                          <a:latin typeface="Arial" panose="020B0604020202020204" pitchFamily="34" charset="0"/>
                          <a:cs typeface="Arial" panose="020B0604020202020204" pitchFamily="34" charset="0"/>
                        </a:rPr>
                        <a:t>50 salariés et plus</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l">
                        <a:spcBef>
                          <a:spcPts val="300"/>
                        </a:spcBef>
                      </a:pPr>
                      <a:r>
                        <a:rPr lang="fr-FR" sz="1800" dirty="0">
                          <a:effectLst/>
                          <a:latin typeface="Arial" panose="020B0604020202020204" pitchFamily="34" charset="0"/>
                          <a:cs typeface="Arial" panose="020B0604020202020204" pitchFamily="34" charset="0"/>
                        </a:rPr>
                        <a:t>En plus des missions précédentes :</a:t>
                      </a:r>
                    </a:p>
                    <a:p>
                      <a:pPr marL="342900" lvl="0" indent="-342900" algn="l">
                        <a:spcAft>
                          <a:spcPts val="30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Il assure une expression collective des salariés permettant la prise en compte de leurs intérêts dans les décisions relatives à la gestion et l’évolution économique et financière de l’entreprise, l’organisation du travail, la formation professionnelle et les techniques de production ; </a:t>
                      </a:r>
                    </a:p>
                    <a:p>
                      <a:pPr marL="342900" lvl="0" indent="-342900" algn="l">
                        <a:spcBef>
                          <a:spcPts val="300"/>
                        </a:spcBef>
                        <a:spcAft>
                          <a:spcPts val="30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Il promeut l’accès des femmes et des personnes handicapés à tous les postes de travail.</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659539434"/>
                  </a:ext>
                </a:extLst>
              </a:tr>
            </a:tbl>
          </a:graphicData>
        </a:graphic>
      </p:graphicFrame>
    </p:spTree>
    <p:extLst>
      <p:ext uri="{BB962C8B-B14F-4D97-AF65-F5344CB8AC3E}">
        <p14:creationId xmlns:p14="http://schemas.microsoft.com/office/powerpoint/2010/main" val="148087395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CA7FC2DE-509C-4EAD-BDD8-EC894DE86781}"/>
              </a:ext>
            </a:extLst>
          </p:cNvPr>
          <p:cNvSpPr>
            <a:spLocks noGrp="1"/>
          </p:cNvSpPr>
          <p:nvPr/>
        </p:nvSpPr>
        <p:spPr>
          <a:xfrm>
            <a:off x="0" y="-82365"/>
            <a:ext cx="12221633" cy="63288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400" b="1" dirty="0">
                <a:latin typeface="Arial" panose="020B0604020202020204" pitchFamily="34" charset="0"/>
                <a:cs typeface="Arial" panose="020B0604020202020204" pitchFamily="34" charset="0"/>
              </a:rPr>
              <a:t>1. Mettre en œuvre le dialogue social dans l’entreprise</a:t>
            </a:r>
            <a:endParaRPr lang="fr-FR" sz="2800" dirty="0">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E3B316C9-6735-43E5-9DBA-50D931E18CD3}"/>
              </a:ext>
            </a:extLst>
          </p:cNvPr>
          <p:cNvSpPr txBox="1"/>
          <p:nvPr/>
        </p:nvSpPr>
        <p:spPr>
          <a:xfrm>
            <a:off x="-442175" y="550519"/>
            <a:ext cx="10836274" cy="461665"/>
          </a:xfrm>
          <a:prstGeom prst="rect">
            <a:avLst/>
          </a:prstGeom>
          <a:noFill/>
        </p:spPr>
        <p:txBody>
          <a:bodyPr wrap="square">
            <a:spAutoFit/>
          </a:bodyPr>
          <a:lstStyle/>
          <a:p>
            <a:pPr marL="742950" lvl="1" indent="-285750" algn="just">
              <a:spcBef>
                <a:spcPts val="1200"/>
              </a:spcBef>
              <a:spcAft>
                <a:spcPts val="600"/>
              </a:spcAft>
              <a:buFont typeface="+mj-lt"/>
              <a:buAutoNum type="arabicPeriod"/>
            </a:pPr>
            <a:r>
              <a:rPr lang="fr-FR" sz="24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1. Les représentants du personnel</a:t>
            </a:r>
          </a:p>
        </p:txBody>
      </p:sp>
      <p:pic>
        <p:nvPicPr>
          <p:cNvPr id="4" name="Image 3">
            <a:extLst>
              <a:ext uri="{FF2B5EF4-FFF2-40B4-BE49-F238E27FC236}">
                <a16:creationId xmlns:a16="http://schemas.microsoft.com/office/drawing/2014/main" id="{AC1CF636-104E-4FF7-B38D-74A6842FD9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5519" y="1200151"/>
            <a:ext cx="10038960" cy="2228849"/>
          </a:xfrm>
          <a:prstGeom prst="rect">
            <a:avLst/>
          </a:prstGeom>
        </p:spPr>
      </p:pic>
      <p:sp>
        <p:nvSpPr>
          <p:cNvPr id="7" name="ZoneTexte 6">
            <a:extLst>
              <a:ext uri="{FF2B5EF4-FFF2-40B4-BE49-F238E27FC236}">
                <a16:creationId xmlns:a16="http://schemas.microsoft.com/office/drawing/2014/main" id="{8AC32D35-5932-4BB0-9B51-7A604716A580}"/>
              </a:ext>
            </a:extLst>
          </p:cNvPr>
          <p:cNvSpPr txBox="1"/>
          <p:nvPr/>
        </p:nvSpPr>
        <p:spPr>
          <a:xfrm>
            <a:off x="266163" y="3613597"/>
            <a:ext cx="11565229" cy="3170099"/>
          </a:xfrm>
          <a:prstGeom prst="rect">
            <a:avLst/>
          </a:prstGeom>
          <a:noFill/>
        </p:spPr>
        <p:txBody>
          <a:bodyPr wrap="square">
            <a:spAutoFit/>
          </a:bodyPr>
          <a:lstStyle/>
          <a:p>
            <a:pPr algn="just"/>
            <a:r>
              <a:rPr lang="fr-FR" sz="2000" b="1" dirty="0">
                <a:effectLst/>
                <a:latin typeface="Arial" panose="020B0604020202020204" pitchFamily="34" charset="0"/>
                <a:ea typeface="Times New Roman" panose="02020603050405020304" pitchFamily="18" charset="0"/>
                <a:cs typeface="Times New Roman" panose="02020603050405020304" pitchFamily="18" charset="0"/>
              </a:rPr>
              <a:t>Les commissions paritaires régionales interprofessionnelles (CPRI) </a:t>
            </a:r>
            <a:r>
              <a:rPr lang="fr-FR" sz="2000" dirty="0">
                <a:effectLst/>
                <a:latin typeface="Arial" panose="020B0604020202020204" pitchFamily="34" charset="0"/>
                <a:ea typeface="Times New Roman" panose="02020603050405020304" pitchFamily="18" charset="0"/>
                <a:cs typeface="Times New Roman" panose="02020603050405020304" pitchFamily="18" charset="0"/>
              </a:rPr>
              <a:t>représentent les salariés et les employeurs des entreprises de moins de 11 salariés. </a:t>
            </a:r>
          </a:p>
          <a:p>
            <a:pPr algn="ctr">
              <a:spcBef>
                <a:spcPts val="1200"/>
              </a:spcBef>
            </a:pPr>
            <a:r>
              <a:rPr lang="fr-FR" sz="2000" dirty="0">
                <a:effectLst/>
                <a:latin typeface="Arial" panose="020B0604020202020204" pitchFamily="34" charset="0"/>
                <a:ea typeface="Times New Roman" panose="02020603050405020304" pitchFamily="18" charset="0"/>
                <a:cs typeface="Times New Roman" panose="02020603050405020304" pitchFamily="18" charset="0"/>
              </a:rPr>
              <a:t>Elles </a:t>
            </a:r>
            <a:r>
              <a:rPr lang="fr-FR" sz="2000" dirty="0">
                <a:latin typeface="Arial" panose="020B0604020202020204" pitchFamily="34" charset="0"/>
                <a:ea typeface="Times New Roman" panose="02020603050405020304" pitchFamily="18" charset="0"/>
                <a:cs typeface="Times New Roman" panose="02020603050405020304" pitchFamily="18" charset="0"/>
              </a:rPr>
              <a:t>sont </a:t>
            </a:r>
            <a:r>
              <a:rPr lang="fr-FR" sz="2000" dirty="0">
                <a:effectLst/>
                <a:latin typeface="Arial" panose="020B0604020202020204" pitchFamily="34" charset="0"/>
                <a:ea typeface="Times New Roman" panose="02020603050405020304" pitchFamily="18" charset="0"/>
                <a:cs typeface="Times New Roman" panose="02020603050405020304" pitchFamily="18" charset="0"/>
              </a:rPr>
              <a:t>constituées de représentants d’organisations syndicales, de salariés et d’organisations patronales. </a:t>
            </a:r>
            <a:endParaRPr lang="fr-FR" sz="2000" dirty="0">
              <a:latin typeface="Arial" panose="020B0604020202020204" pitchFamily="34" charset="0"/>
              <a:ea typeface="Times New Roman" panose="02020603050405020304" pitchFamily="18" charset="0"/>
              <a:cs typeface="Times New Roman" panose="02020603050405020304" pitchFamily="18" charset="0"/>
            </a:endParaRPr>
          </a:p>
          <a:p>
            <a:pPr>
              <a:spcBef>
                <a:spcPts val="1200"/>
              </a:spcBef>
            </a:pPr>
            <a:r>
              <a:rPr lang="fr-FR" sz="2000" dirty="0">
                <a:effectLst/>
                <a:latin typeface="Arial" panose="020B0604020202020204" pitchFamily="34" charset="0"/>
                <a:ea typeface="Times New Roman" panose="02020603050405020304" pitchFamily="18" charset="0"/>
                <a:cs typeface="Times New Roman" panose="02020603050405020304" pitchFamily="18" charset="0"/>
              </a:rPr>
              <a:t>Missions : donner des informations et conseils juridiques ; débattre et rendre des avis en matière d’emploi, de formation, de gestion prévisionnelle des emplois et des compétences, de conditions de travail, de santé au travail, d’égalité professionnelle, de travail à temps partiel et de mixité des emplois ; faciliter la résolution des conflits ; faire des propositions en matière d’activités sociales et culturelles.</a:t>
            </a:r>
          </a:p>
        </p:txBody>
      </p:sp>
    </p:spTree>
    <p:extLst>
      <p:ext uri="{BB962C8B-B14F-4D97-AF65-F5344CB8AC3E}">
        <p14:creationId xmlns:p14="http://schemas.microsoft.com/office/powerpoint/2010/main" val="107865061"/>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CA7FC2DE-509C-4EAD-BDD8-EC894DE86781}"/>
              </a:ext>
            </a:extLst>
          </p:cNvPr>
          <p:cNvSpPr>
            <a:spLocks noGrp="1"/>
          </p:cNvSpPr>
          <p:nvPr/>
        </p:nvSpPr>
        <p:spPr>
          <a:xfrm>
            <a:off x="74620" y="-67764"/>
            <a:ext cx="12221633" cy="63288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400" b="1" dirty="0">
                <a:latin typeface="Arial" panose="020B0604020202020204" pitchFamily="34" charset="0"/>
                <a:cs typeface="Arial" panose="020B0604020202020204" pitchFamily="34" charset="0"/>
              </a:rPr>
              <a:t>1. Mettre en œuvre le dialogue social dans l’entreprise</a:t>
            </a:r>
            <a:endParaRPr lang="fr-FR" sz="2800"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251FC470-EF23-4CA6-8046-84481FC3D76F}"/>
              </a:ext>
            </a:extLst>
          </p:cNvPr>
          <p:cNvSpPr txBox="1"/>
          <p:nvPr/>
        </p:nvSpPr>
        <p:spPr>
          <a:xfrm>
            <a:off x="259485" y="1325709"/>
            <a:ext cx="9298665" cy="4816703"/>
          </a:xfrm>
          <a:prstGeom prst="rect">
            <a:avLst/>
          </a:prstGeom>
          <a:noFill/>
        </p:spPr>
        <p:txBody>
          <a:bodyPr wrap="square">
            <a:spAutoFit/>
          </a:bodyPr>
          <a:lstStyle/>
          <a:p>
            <a:pPr marL="342900" lvl="0" indent="-342900" algn="just">
              <a:spcBef>
                <a:spcPts val="600"/>
              </a:spcBef>
              <a:spcAft>
                <a:spcPts val="600"/>
              </a:spcAft>
              <a:buFont typeface="Symbol" panose="05050102010706020507" pitchFamily="18" charset="2"/>
              <a:buChar char=""/>
            </a:pPr>
            <a:r>
              <a:rPr lang="fr-FR" sz="2400" b="1" dirty="0">
                <a:effectLst/>
                <a:latin typeface="Arial" panose="020B0604020202020204" pitchFamily="34" charset="0"/>
                <a:ea typeface="Times New Roman" panose="02020603050405020304" pitchFamily="18" charset="0"/>
                <a:cs typeface="Arial" panose="020B0604020202020204" pitchFamily="34" charset="0"/>
              </a:rPr>
              <a:t>Une obligation légale</a:t>
            </a:r>
          </a:p>
          <a:p>
            <a:pPr algn="just">
              <a:spcBef>
                <a:spcPts val="18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Dans les entreprises de plus de 50 salariés, l’employeur doit mettre à la disposition des représentants du personnel une base de données économique et sociale qui rassemble les informations sur les grandes orientations économiques et sociales de l'entreprise. </a:t>
            </a:r>
          </a:p>
          <a:p>
            <a:pPr algn="ctr">
              <a:spcBef>
                <a:spcPts val="24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Les mentions obligatoires varient selon l'effectif de l'entreprise. </a:t>
            </a:r>
          </a:p>
          <a:p>
            <a:pPr algn="ctr">
              <a:spcBef>
                <a:spcPts val="2400"/>
              </a:spcBef>
            </a:pPr>
            <a:r>
              <a:rPr lang="fr-FR" sz="2200" b="1" dirty="0">
                <a:effectLst/>
                <a:latin typeface="Arial" panose="020B0604020202020204" pitchFamily="34" charset="0"/>
                <a:ea typeface="Times New Roman" panose="02020603050405020304" pitchFamily="18" charset="0"/>
                <a:cs typeface="Arial" panose="020B0604020202020204" pitchFamily="34" charset="0"/>
              </a:rPr>
              <a:t>La BDES doit être accessible en permanence au CSE et aux représentants du personnel sur un support informatique ou papier. </a:t>
            </a:r>
          </a:p>
          <a:p>
            <a:pPr algn="ctr">
              <a:spcBef>
                <a:spcPts val="2400"/>
              </a:spcBef>
            </a:pPr>
            <a:r>
              <a:rPr lang="fr-FR" sz="2200" b="1" dirty="0">
                <a:effectLst/>
                <a:latin typeface="Arial" panose="020B0604020202020204" pitchFamily="34" charset="0"/>
                <a:ea typeface="Times New Roman" panose="02020603050405020304" pitchFamily="18" charset="0"/>
                <a:cs typeface="Arial" panose="020B0604020202020204" pitchFamily="34" charset="0"/>
              </a:rPr>
              <a:t>Elle sert de support à la consultation annuelle du CSE sur les questions sociales et économiques liées à la vie de l’entreprise.</a:t>
            </a:r>
          </a:p>
        </p:txBody>
      </p:sp>
      <p:pic>
        <p:nvPicPr>
          <p:cNvPr id="5124" name="Picture 4" descr="Résultat d’images pour base de données econmique et sociale">
            <a:extLst>
              <a:ext uri="{FF2B5EF4-FFF2-40B4-BE49-F238E27FC236}">
                <a16:creationId xmlns:a16="http://schemas.microsoft.com/office/drawing/2014/main" id="{DC80855C-E997-76FA-ADF5-A2029EC255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40652" y="3056637"/>
            <a:ext cx="2486050" cy="1720706"/>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967F05B2-9A24-479C-2599-84F10A895C71}"/>
              </a:ext>
            </a:extLst>
          </p:cNvPr>
          <p:cNvSpPr txBox="1"/>
          <p:nvPr/>
        </p:nvSpPr>
        <p:spPr>
          <a:xfrm>
            <a:off x="370834" y="673925"/>
            <a:ext cx="8446901" cy="461665"/>
          </a:xfrm>
          <a:prstGeom prst="rect">
            <a:avLst/>
          </a:prstGeom>
          <a:noFill/>
        </p:spPr>
        <p:txBody>
          <a:bodyPr wrap="square">
            <a:spAutoFit/>
          </a:bodyPr>
          <a:lstStyle/>
          <a:p>
            <a:pPr algn="just">
              <a:spcBef>
                <a:spcPts val="1200"/>
              </a:spcBef>
              <a:spcAft>
                <a:spcPts val="600"/>
              </a:spcAft>
            </a:pPr>
            <a:r>
              <a:rPr lang="fr-FR" sz="24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1.2 La base de données économique et sociale (BDES)</a:t>
            </a:r>
          </a:p>
        </p:txBody>
      </p:sp>
    </p:spTree>
    <p:extLst>
      <p:ext uri="{BB962C8B-B14F-4D97-AF65-F5344CB8AC3E}">
        <p14:creationId xmlns:p14="http://schemas.microsoft.com/office/powerpoint/2010/main" val="3955518709"/>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CA7FC2DE-509C-4EAD-BDD8-EC894DE86781}"/>
              </a:ext>
            </a:extLst>
          </p:cNvPr>
          <p:cNvSpPr>
            <a:spLocks noGrp="1"/>
          </p:cNvSpPr>
          <p:nvPr/>
        </p:nvSpPr>
        <p:spPr>
          <a:xfrm>
            <a:off x="-14817" y="-123572"/>
            <a:ext cx="12221633" cy="63288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400" b="1" dirty="0">
                <a:latin typeface="Arial" panose="020B0604020202020204" pitchFamily="34" charset="0"/>
                <a:cs typeface="Arial" panose="020B0604020202020204" pitchFamily="34" charset="0"/>
              </a:rPr>
              <a:t>1. Mettre en œuvre le dialogue social dans l’entreprise</a:t>
            </a:r>
            <a:endParaRPr lang="fr-FR" sz="2800"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251FC470-EF23-4CA6-8046-84481FC3D76F}"/>
              </a:ext>
            </a:extLst>
          </p:cNvPr>
          <p:cNvSpPr txBox="1"/>
          <p:nvPr/>
        </p:nvSpPr>
        <p:spPr>
          <a:xfrm>
            <a:off x="201768" y="1074051"/>
            <a:ext cx="11442700" cy="5509200"/>
          </a:xfrm>
          <a:prstGeom prst="rect">
            <a:avLst/>
          </a:prstGeom>
          <a:noFill/>
        </p:spPr>
        <p:txBody>
          <a:bodyPr wrap="square">
            <a:spAutoFit/>
          </a:bodyPr>
          <a:lstStyle/>
          <a:p>
            <a:pPr marL="342900" lvl="0" indent="-342900" algn="just">
              <a:spcBef>
                <a:spcPts val="600"/>
              </a:spcBef>
              <a:spcAft>
                <a:spcPts val="600"/>
              </a:spcAft>
              <a:buFont typeface="Symbol" panose="05050102010706020507" pitchFamily="18" charset="2"/>
              <a:buChar char=""/>
            </a:pPr>
            <a:r>
              <a:rPr lang="fr-FR" sz="2400" b="1" dirty="0">
                <a:effectLst/>
                <a:latin typeface="Arial" panose="020B0604020202020204" pitchFamily="34" charset="0"/>
                <a:ea typeface="Times New Roman" panose="02020603050405020304" pitchFamily="18" charset="0"/>
                <a:cs typeface="Arial" panose="020B0604020202020204" pitchFamily="34" charset="0"/>
              </a:rPr>
              <a:t>Contenu</a:t>
            </a:r>
          </a:p>
          <a:p>
            <a:r>
              <a:rPr lang="fr-FR" sz="1900" dirty="0">
                <a:effectLst/>
                <a:latin typeface="Arial" panose="020B0604020202020204" pitchFamily="34" charset="0"/>
                <a:ea typeface="Times New Roman" panose="02020603050405020304" pitchFamily="18" charset="0"/>
                <a:cs typeface="Arial" panose="020B0604020202020204" pitchFamily="34" charset="0"/>
              </a:rPr>
              <a:t>Dans les entreprises de </a:t>
            </a:r>
            <a:r>
              <a:rPr lang="fr-FR" sz="1900" b="1" dirty="0">
                <a:effectLst/>
                <a:latin typeface="Arial" panose="020B0604020202020204" pitchFamily="34" charset="0"/>
                <a:ea typeface="Calibri" panose="020F0502020204030204" pitchFamily="34" charset="0"/>
                <a:cs typeface="Arial" panose="020B0604020202020204" pitchFamily="34" charset="0"/>
              </a:rPr>
              <a:t>moins de 300 salariés</a:t>
            </a:r>
            <a:r>
              <a:rPr lang="fr-FR" sz="1900" dirty="0">
                <a:effectLst/>
                <a:latin typeface="Arial" panose="020B0604020202020204" pitchFamily="34" charset="0"/>
                <a:ea typeface="Times New Roman" panose="02020603050405020304" pitchFamily="18" charset="0"/>
                <a:cs typeface="Arial" panose="020B0604020202020204" pitchFamily="34" charset="0"/>
              </a:rPr>
              <a:t> les informations communiquées concernent les domaines suivants :</a:t>
            </a:r>
          </a:p>
          <a:p>
            <a:pPr marL="342900" lvl="0" indent="-342900" algn="just">
              <a:buFont typeface="Arial" panose="020B0604020202020204" pitchFamily="34" charset="0"/>
              <a:buChar char="-"/>
            </a:pPr>
            <a:r>
              <a:rPr lang="fr-FR" sz="1900" b="0" dirty="0">
                <a:effectLst/>
                <a:latin typeface="Arial" panose="020B0604020202020204" pitchFamily="34" charset="0"/>
                <a:ea typeface="Calibri" panose="020F0502020204030204" pitchFamily="34" charset="0"/>
                <a:cs typeface="Arial" panose="020B0604020202020204" pitchFamily="34" charset="0"/>
              </a:rPr>
              <a:t>L’</a:t>
            </a:r>
            <a:r>
              <a:rPr lang="fr-FR" sz="1900" b="1" dirty="0">
                <a:effectLst/>
                <a:latin typeface="Arial" panose="020B0604020202020204" pitchFamily="34" charset="0"/>
                <a:ea typeface="Calibri" panose="020F0502020204030204" pitchFamily="34" charset="0"/>
                <a:cs typeface="Arial" panose="020B0604020202020204" pitchFamily="34" charset="0"/>
              </a:rPr>
              <a:t>investissement social </a:t>
            </a:r>
            <a:r>
              <a:rPr lang="fr-FR" sz="1900" b="0" dirty="0">
                <a:effectLst/>
                <a:latin typeface="Arial" panose="020B0604020202020204" pitchFamily="34" charset="0"/>
                <a:ea typeface="Calibri" panose="020F0502020204030204" pitchFamily="34" charset="0"/>
                <a:cs typeface="Arial" panose="020B0604020202020204" pitchFamily="34" charset="0"/>
              </a:rPr>
              <a:t>(répartition de l’effectif par contrat, par âge, par sexe, par catégories, les personnes handicapées, la formation professionnelle, les conditions de travail, l’égalité homme femme, etc.) ;</a:t>
            </a:r>
            <a:endParaRPr lang="fr-FR" sz="19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Arial" panose="020B0604020202020204" pitchFamily="34" charset="0"/>
              <a:buChar char="-"/>
            </a:pPr>
            <a:r>
              <a:rPr lang="fr-FR" sz="1900" b="0" dirty="0">
                <a:effectLst/>
                <a:latin typeface="Arial" panose="020B0604020202020204" pitchFamily="34" charset="0"/>
                <a:ea typeface="Calibri" panose="020F0502020204030204" pitchFamily="34" charset="0"/>
                <a:cs typeface="Arial" panose="020B0604020202020204" pitchFamily="34" charset="0"/>
              </a:rPr>
              <a:t>Les </a:t>
            </a:r>
            <a:r>
              <a:rPr lang="fr-FR" sz="1900" b="1" dirty="0">
                <a:effectLst/>
                <a:latin typeface="Arial" panose="020B0604020202020204" pitchFamily="34" charset="0"/>
                <a:ea typeface="Calibri" panose="020F0502020204030204" pitchFamily="34" charset="0"/>
                <a:cs typeface="Arial" panose="020B0604020202020204" pitchFamily="34" charset="0"/>
              </a:rPr>
              <a:t>investissements matériels et immatériels </a:t>
            </a:r>
            <a:r>
              <a:rPr lang="fr-FR" sz="1900" b="0" dirty="0">
                <a:effectLst/>
                <a:latin typeface="Arial" panose="020B0604020202020204" pitchFamily="34" charset="0"/>
                <a:ea typeface="Calibri" panose="020F0502020204030204" pitchFamily="34" charset="0"/>
                <a:cs typeface="Arial" panose="020B0604020202020204" pitchFamily="34" charset="0"/>
              </a:rPr>
              <a:t>réalisés par l’entreprise ;</a:t>
            </a:r>
            <a:endParaRPr lang="fr-FR" sz="19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Arial" panose="020B0604020202020204" pitchFamily="34" charset="0"/>
              <a:buChar char="-"/>
            </a:pPr>
            <a:r>
              <a:rPr lang="fr-FR" sz="1900" b="0" dirty="0">
                <a:effectLst/>
                <a:latin typeface="Arial" panose="020B0604020202020204" pitchFamily="34" charset="0"/>
                <a:ea typeface="Calibri" panose="020F0502020204030204" pitchFamily="34" charset="0"/>
                <a:cs typeface="Arial" panose="020B0604020202020204" pitchFamily="34" charset="0"/>
              </a:rPr>
              <a:t>L’</a:t>
            </a:r>
            <a:r>
              <a:rPr lang="fr-FR" sz="1900" b="1" dirty="0">
                <a:effectLst/>
                <a:latin typeface="Arial" panose="020B0604020202020204" pitchFamily="34" charset="0"/>
                <a:ea typeface="Calibri" panose="020F0502020204030204" pitchFamily="34" charset="0"/>
                <a:cs typeface="Arial" panose="020B0604020202020204" pitchFamily="34" charset="0"/>
              </a:rPr>
              <a:t>égalité professionnelle entre les femmes et les hommes </a:t>
            </a:r>
            <a:r>
              <a:rPr lang="fr-FR" sz="1900" b="0" dirty="0">
                <a:effectLst/>
                <a:latin typeface="Arial" panose="020B0604020202020204" pitchFamily="34" charset="0"/>
                <a:ea typeface="Calibri" panose="020F0502020204030204" pitchFamily="34" charset="0"/>
                <a:cs typeface="Arial" panose="020B0604020202020204" pitchFamily="34" charset="0"/>
              </a:rPr>
              <a:t>;</a:t>
            </a:r>
            <a:endParaRPr lang="fr-FR" sz="19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Arial" panose="020B0604020202020204" pitchFamily="34" charset="0"/>
              <a:buChar char="-"/>
            </a:pPr>
            <a:r>
              <a:rPr lang="fr-FR" sz="1900" b="0" dirty="0">
                <a:effectLst/>
                <a:latin typeface="Arial" panose="020B0604020202020204" pitchFamily="34" charset="0"/>
                <a:ea typeface="Calibri" panose="020F0502020204030204" pitchFamily="34" charset="0"/>
                <a:cs typeface="Arial" panose="020B0604020202020204" pitchFamily="34" charset="0"/>
              </a:rPr>
              <a:t>Les</a:t>
            </a:r>
            <a:r>
              <a:rPr lang="fr-FR" sz="1900" b="1" dirty="0">
                <a:effectLst/>
                <a:latin typeface="Arial" panose="020B0604020202020204" pitchFamily="34" charset="0"/>
                <a:ea typeface="Calibri" panose="020F0502020204030204" pitchFamily="34" charset="0"/>
                <a:cs typeface="Arial" panose="020B0604020202020204" pitchFamily="34" charset="0"/>
              </a:rPr>
              <a:t> fonds propres, l’endettement et les impôts </a:t>
            </a:r>
            <a:r>
              <a:rPr lang="fr-FR" sz="1900" b="0" dirty="0">
                <a:effectLst/>
                <a:latin typeface="Arial" panose="020B0604020202020204" pitchFamily="34" charset="0"/>
                <a:ea typeface="Calibri" panose="020F0502020204030204" pitchFamily="34" charset="0"/>
                <a:cs typeface="Arial" panose="020B0604020202020204" pitchFamily="34" charset="0"/>
              </a:rPr>
              <a:t>supportés par la société ;</a:t>
            </a:r>
            <a:endParaRPr lang="fr-FR" sz="19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Arial" panose="020B0604020202020204" pitchFamily="34" charset="0"/>
              <a:buChar char="-"/>
            </a:pPr>
            <a:r>
              <a:rPr lang="fr-FR" sz="1900" b="0" dirty="0">
                <a:effectLst/>
                <a:latin typeface="Arial" panose="020B0604020202020204" pitchFamily="34" charset="0"/>
                <a:ea typeface="Calibri" panose="020F0502020204030204" pitchFamily="34" charset="0"/>
                <a:cs typeface="Arial" panose="020B0604020202020204" pitchFamily="34" charset="0"/>
              </a:rPr>
              <a:t>La </a:t>
            </a:r>
            <a:r>
              <a:rPr lang="fr-FR" sz="1900" b="1" dirty="0">
                <a:effectLst/>
                <a:latin typeface="Arial" panose="020B0604020202020204" pitchFamily="34" charset="0"/>
                <a:ea typeface="Calibri" panose="020F0502020204030204" pitchFamily="34" charset="0"/>
                <a:cs typeface="Arial" panose="020B0604020202020204" pitchFamily="34" charset="0"/>
              </a:rPr>
              <a:t>rémunération des salariés et dirigeants ;</a:t>
            </a:r>
            <a:endParaRPr lang="fr-FR" sz="19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Arial" panose="020B0604020202020204" pitchFamily="34" charset="0"/>
              <a:buChar char="-"/>
            </a:pPr>
            <a:r>
              <a:rPr lang="fr-FR" sz="1900" b="0" dirty="0">
                <a:effectLst/>
                <a:latin typeface="Arial" panose="020B0604020202020204" pitchFamily="34" charset="0"/>
                <a:ea typeface="Calibri" panose="020F0502020204030204" pitchFamily="34" charset="0"/>
                <a:cs typeface="Arial" panose="020B0604020202020204" pitchFamily="34" charset="0"/>
              </a:rPr>
              <a:t>Les </a:t>
            </a:r>
            <a:r>
              <a:rPr lang="fr-FR" sz="1900" b="1" dirty="0">
                <a:effectLst/>
                <a:latin typeface="Arial" panose="020B0604020202020204" pitchFamily="34" charset="0"/>
                <a:ea typeface="Calibri" panose="020F0502020204030204" pitchFamily="34" charset="0"/>
                <a:cs typeface="Arial" panose="020B0604020202020204" pitchFamily="34" charset="0"/>
              </a:rPr>
              <a:t>activités sociales et culturelles</a:t>
            </a:r>
            <a:r>
              <a:rPr lang="fr-FR" sz="1900" dirty="0">
                <a:effectLst/>
                <a:latin typeface="Arial" panose="020B0604020202020204" pitchFamily="34" charset="0"/>
                <a:ea typeface="Times New Roman" panose="02020603050405020304" pitchFamily="18" charset="0"/>
                <a:cs typeface="Arial" panose="020B0604020202020204" pitchFamily="34" charset="0"/>
              </a:rPr>
              <a:t> (montant de la contribution aux activités du CSE, mécénat…) ;</a:t>
            </a:r>
          </a:p>
          <a:p>
            <a:pPr marL="342900" lvl="0" indent="-342900" algn="just">
              <a:buFont typeface="Arial" panose="020B0604020202020204" pitchFamily="34" charset="0"/>
              <a:buChar char="-"/>
            </a:pPr>
            <a:r>
              <a:rPr lang="fr-FR" sz="1900" b="0" dirty="0">
                <a:effectLst/>
                <a:latin typeface="Arial" panose="020B0604020202020204" pitchFamily="34" charset="0"/>
                <a:ea typeface="Calibri" panose="020F0502020204030204" pitchFamily="34" charset="0"/>
                <a:cs typeface="Arial" panose="020B0604020202020204" pitchFamily="34" charset="0"/>
              </a:rPr>
              <a:t>La</a:t>
            </a:r>
            <a:r>
              <a:rPr lang="fr-FR" sz="1900" b="1" dirty="0">
                <a:effectLst/>
                <a:latin typeface="Arial" panose="020B0604020202020204" pitchFamily="34" charset="0"/>
                <a:ea typeface="Calibri" panose="020F0502020204030204" pitchFamily="34" charset="0"/>
                <a:cs typeface="Arial" panose="020B0604020202020204" pitchFamily="34" charset="0"/>
              </a:rPr>
              <a:t> rémunération des financeurs</a:t>
            </a:r>
            <a:r>
              <a:rPr lang="fr-FR" sz="1900" dirty="0">
                <a:effectLst/>
                <a:latin typeface="Arial" panose="020B0604020202020204" pitchFamily="34" charset="0"/>
                <a:ea typeface="Times New Roman" panose="02020603050405020304" pitchFamily="18" charset="0"/>
                <a:cs typeface="Arial" panose="020B0604020202020204" pitchFamily="34" charset="0"/>
              </a:rPr>
              <a:t> : actionnaires (revenus distribués) et actionnariat salarié (montant des actions détenues dans le cadre de l'épargne salariale, part dans le capital, dividendes reçus) ;</a:t>
            </a:r>
          </a:p>
          <a:p>
            <a:pPr marL="342900" lvl="0" indent="-342900" algn="just">
              <a:buFont typeface="Arial" panose="020B0604020202020204" pitchFamily="34" charset="0"/>
              <a:buChar char="-"/>
            </a:pPr>
            <a:r>
              <a:rPr lang="fr-FR" sz="1900" b="0" dirty="0">
                <a:effectLst/>
                <a:latin typeface="Arial" panose="020B0604020202020204" pitchFamily="34" charset="0"/>
                <a:ea typeface="Calibri" panose="020F0502020204030204" pitchFamily="34" charset="0"/>
                <a:cs typeface="Arial" panose="020B0604020202020204" pitchFamily="34" charset="0"/>
              </a:rPr>
              <a:t>Les </a:t>
            </a:r>
            <a:r>
              <a:rPr lang="fr-FR" sz="1900" b="1" dirty="0">
                <a:effectLst/>
                <a:latin typeface="Arial" panose="020B0604020202020204" pitchFamily="34" charset="0"/>
                <a:ea typeface="Calibri" panose="020F0502020204030204" pitchFamily="34" charset="0"/>
                <a:cs typeface="Arial" panose="020B0604020202020204" pitchFamily="34" charset="0"/>
              </a:rPr>
              <a:t>flux financiers</a:t>
            </a:r>
            <a:r>
              <a:rPr lang="fr-FR" sz="1900" dirty="0">
                <a:effectLst/>
                <a:latin typeface="Arial" panose="020B0604020202020204" pitchFamily="34" charset="0"/>
                <a:ea typeface="Times New Roman" panose="02020603050405020304" pitchFamily="18" charset="0"/>
                <a:cs typeface="Arial" panose="020B0604020202020204" pitchFamily="34" charset="0"/>
              </a:rPr>
              <a:t> à destination de l'entreprise (aides publiques, exonérations et réductions de cotisations sociales, réductions d'impôts, crédits d'impôts, mécénat, résultats financiers (chiffre d'affaires, notamment) ;</a:t>
            </a:r>
          </a:p>
          <a:p>
            <a:pPr marL="342900" lvl="0" indent="-342900" algn="just">
              <a:buFont typeface="Arial" panose="020B0604020202020204" pitchFamily="34" charset="0"/>
              <a:buChar char="-"/>
            </a:pPr>
            <a:r>
              <a:rPr lang="fr-FR" sz="1900" b="0" dirty="0">
                <a:effectLst/>
                <a:latin typeface="Arial" panose="020B0604020202020204" pitchFamily="34" charset="0"/>
                <a:ea typeface="Calibri" panose="020F0502020204030204" pitchFamily="34" charset="0"/>
                <a:cs typeface="Arial" panose="020B0604020202020204" pitchFamily="34" charset="0"/>
              </a:rPr>
              <a:t>Les </a:t>
            </a:r>
            <a:r>
              <a:rPr lang="fr-FR" sz="1900" b="1" dirty="0">
                <a:effectLst/>
                <a:latin typeface="Arial" panose="020B0604020202020204" pitchFamily="34" charset="0"/>
                <a:ea typeface="Calibri" panose="020F0502020204030204" pitchFamily="34" charset="0"/>
                <a:cs typeface="Arial" panose="020B0604020202020204" pitchFamily="34" charset="0"/>
              </a:rPr>
              <a:t>partenariats </a:t>
            </a:r>
            <a:r>
              <a:rPr lang="fr-FR" sz="1900" dirty="0">
                <a:effectLst/>
                <a:latin typeface="Arial" panose="020B0604020202020204" pitchFamily="34" charset="0"/>
                <a:ea typeface="Times New Roman" panose="02020603050405020304" pitchFamily="18" charset="0"/>
                <a:cs typeface="Arial" panose="020B0604020202020204" pitchFamily="34" charset="0"/>
              </a:rPr>
              <a:t>avec d’autres entreprises ;</a:t>
            </a:r>
          </a:p>
          <a:p>
            <a:pPr marL="342900" lvl="0" indent="-342900" algn="just">
              <a:buFont typeface="Arial" panose="020B0604020202020204" pitchFamily="34" charset="0"/>
              <a:buChar char="-"/>
            </a:pPr>
            <a:r>
              <a:rPr lang="fr-FR" sz="1900" b="0" dirty="0">
                <a:effectLst/>
                <a:latin typeface="Arial" panose="020B0604020202020204" pitchFamily="34" charset="0"/>
                <a:ea typeface="Calibri" panose="020F0502020204030204" pitchFamily="34" charset="0"/>
                <a:cs typeface="Arial" panose="020B0604020202020204" pitchFamily="34" charset="0"/>
              </a:rPr>
              <a:t>Les </a:t>
            </a:r>
            <a:r>
              <a:rPr lang="fr-FR" sz="1900" b="1" dirty="0">
                <a:effectLst/>
                <a:latin typeface="Arial" panose="020B0604020202020204" pitchFamily="34" charset="0"/>
                <a:ea typeface="Calibri" panose="020F0502020204030204" pitchFamily="34" charset="0"/>
                <a:cs typeface="Arial" panose="020B0604020202020204" pitchFamily="34" charset="0"/>
              </a:rPr>
              <a:t>transferts commerciaux et financiers</a:t>
            </a:r>
            <a:r>
              <a:rPr lang="fr-FR" sz="1900" dirty="0">
                <a:effectLst/>
                <a:latin typeface="Arial" panose="020B0604020202020204" pitchFamily="34" charset="0"/>
                <a:ea typeface="Times New Roman" panose="02020603050405020304" pitchFamily="18" charset="0"/>
                <a:cs typeface="Arial" panose="020B0604020202020204" pitchFamily="34" charset="0"/>
              </a:rPr>
              <a:t> entre les entités d'un même groupe.</a:t>
            </a:r>
          </a:p>
        </p:txBody>
      </p:sp>
      <p:sp>
        <p:nvSpPr>
          <p:cNvPr id="3" name="ZoneTexte 2">
            <a:extLst>
              <a:ext uri="{FF2B5EF4-FFF2-40B4-BE49-F238E27FC236}">
                <a16:creationId xmlns:a16="http://schemas.microsoft.com/office/drawing/2014/main" id="{F7591B25-9AAF-9F0B-F777-CF822A571A14}"/>
              </a:ext>
            </a:extLst>
          </p:cNvPr>
          <p:cNvSpPr txBox="1"/>
          <p:nvPr/>
        </p:nvSpPr>
        <p:spPr>
          <a:xfrm>
            <a:off x="201768" y="509312"/>
            <a:ext cx="9015211" cy="461665"/>
          </a:xfrm>
          <a:prstGeom prst="rect">
            <a:avLst/>
          </a:prstGeom>
          <a:noFill/>
        </p:spPr>
        <p:txBody>
          <a:bodyPr wrap="square">
            <a:spAutoFit/>
          </a:bodyPr>
          <a:lstStyle/>
          <a:p>
            <a:pPr algn="just">
              <a:spcBef>
                <a:spcPts val="1200"/>
              </a:spcBef>
              <a:spcAft>
                <a:spcPts val="600"/>
              </a:spcAft>
            </a:pPr>
            <a:r>
              <a:rPr lang="fr-FR" sz="24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1.2 La base de données économique et sociale (BDES)</a:t>
            </a:r>
          </a:p>
        </p:txBody>
      </p:sp>
    </p:spTree>
    <p:extLst>
      <p:ext uri="{BB962C8B-B14F-4D97-AF65-F5344CB8AC3E}">
        <p14:creationId xmlns:p14="http://schemas.microsoft.com/office/powerpoint/2010/main" val="2784104245"/>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CA7FC2DE-509C-4EAD-BDD8-EC894DE86781}"/>
              </a:ext>
            </a:extLst>
          </p:cNvPr>
          <p:cNvSpPr>
            <a:spLocks noGrp="1"/>
          </p:cNvSpPr>
          <p:nvPr/>
        </p:nvSpPr>
        <p:spPr>
          <a:xfrm>
            <a:off x="44569" y="-59177"/>
            <a:ext cx="12221633" cy="63288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400" b="1" dirty="0">
                <a:latin typeface="Arial" panose="020B0604020202020204" pitchFamily="34" charset="0"/>
                <a:cs typeface="Arial" panose="020B0604020202020204" pitchFamily="34" charset="0"/>
              </a:rPr>
              <a:t>1. Mettre en œuvre le dialogue social dans l’entreprise</a:t>
            </a:r>
            <a:endParaRPr lang="fr-FR" sz="2800"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CB7216A6-9414-4AFC-8FE1-B5827C3F5846}"/>
              </a:ext>
            </a:extLst>
          </p:cNvPr>
          <p:cNvSpPr txBox="1"/>
          <p:nvPr/>
        </p:nvSpPr>
        <p:spPr>
          <a:xfrm>
            <a:off x="603663" y="2867409"/>
            <a:ext cx="10642600" cy="2431435"/>
          </a:xfrm>
          <a:prstGeom prst="rect">
            <a:avLst/>
          </a:prstGeom>
          <a:noFill/>
        </p:spPr>
        <p:txBody>
          <a:bodyPr wrap="square">
            <a:spAutoFit/>
          </a:bodyPr>
          <a:lstStyle/>
          <a:p>
            <a:pPr algn="ctr">
              <a:spcBef>
                <a:spcPts val="24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Dans les entreprises où il existe une section syndicale représentative et un délégué syndical, l’employeur doit prendre l’initiative d’engager, périodiquement, des négociations portant notamment sur les rémunérations et l’égalité professionnelle entre les femmes et les hommes.</a:t>
            </a:r>
          </a:p>
          <a:p>
            <a:pPr algn="ctr">
              <a:spcBef>
                <a:spcPts val="24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À défaut d’une initiative de l’employeur, la négociation s’engage obligatoirement à la demande d’une organisation syndicale représentative</a:t>
            </a:r>
          </a:p>
        </p:txBody>
      </p:sp>
      <p:pic>
        <p:nvPicPr>
          <p:cNvPr id="6146" name="Picture 2" descr="Résultat d’images pour négocier">
            <a:extLst>
              <a:ext uri="{FF2B5EF4-FFF2-40B4-BE49-F238E27FC236}">
                <a16:creationId xmlns:a16="http://schemas.microsoft.com/office/drawing/2014/main" id="{EEF9D027-DBA8-DF4C-345D-3BD061AD28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6004" y="700783"/>
            <a:ext cx="3261685" cy="1977611"/>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B38915ED-1FE4-10E3-EAD8-E3FB31F9E32D}"/>
              </a:ext>
            </a:extLst>
          </p:cNvPr>
          <p:cNvSpPr txBox="1"/>
          <p:nvPr/>
        </p:nvSpPr>
        <p:spPr>
          <a:xfrm>
            <a:off x="248992" y="688282"/>
            <a:ext cx="6156100" cy="461665"/>
          </a:xfrm>
          <a:prstGeom prst="rect">
            <a:avLst/>
          </a:prstGeom>
          <a:noFill/>
        </p:spPr>
        <p:txBody>
          <a:bodyPr wrap="square">
            <a:spAutoFit/>
          </a:bodyPr>
          <a:lstStyle/>
          <a:p>
            <a:pPr algn="just">
              <a:spcBef>
                <a:spcPts val="2400"/>
              </a:spcBef>
              <a:spcAft>
                <a:spcPts val="600"/>
              </a:spcAft>
            </a:pPr>
            <a:r>
              <a:rPr lang="fr-FR" sz="24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1.3. Obligation de négocier</a:t>
            </a:r>
          </a:p>
        </p:txBody>
      </p:sp>
    </p:spTree>
    <p:extLst>
      <p:ext uri="{BB962C8B-B14F-4D97-AF65-F5344CB8AC3E}">
        <p14:creationId xmlns:p14="http://schemas.microsoft.com/office/powerpoint/2010/main" val="1133504356"/>
      </p:ext>
    </p:extLst>
  </p:cSld>
  <p:clrMapOvr>
    <a:masterClrMapping/>
  </p:clrMapOvr>
  <p:transition spd="slow">
    <p:randomBar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Ion</Template>
  <TotalTime>384</TotalTime>
  <Words>1270</Words>
  <Application>Microsoft Office PowerPoint</Application>
  <PresentationFormat>Grand écran</PresentationFormat>
  <Paragraphs>86</Paragraphs>
  <Slides>10</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Aptos</vt:lpstr>
      <vt:lpstr>Arial</vt:lpstr>
      <vt:lpstr>Century Gothic</vt:lpstr>
      <vt:lpstr>Symbol</vt:lpstr>
      <vt:lpstr>Wingdings</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23</cp:revision>
  <dcterms:created xsi:type="dcterms:W3CDTF">2014-01-16T23:14:09Z</dcterms:created>
  <dcterms:modified xsi:type="dcterms:W3CDTF">2024-10-24T21:24:37Z</dcterms:modified>
</cp:coreProperties>
</file>