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6" r:id="rId2"/>
    <p:sldId id="262" r:id="rId3"/>
    <p:sldId id="263" r:id="rId4"/>
    <p:sldId id="264" r:id="rId5"/>
    <p:sldId id="267" r:id="rId6"/>
    <p:sldId id="268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C15223-C736-4715-90BD-44595FFF2187}" type="doc">
      <dgm:prSet loTypeId="urn:microsoft.com/office/officeart/2005/8/layout/radial3" loCatId="relationship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29107A24-DF11-4C8B-8EFB-D20707C33B01}">
      <dgm:prSet phldrT="[Texte]" custT="1"/>
      <dgm:spPr/>
      <dgm:t>
        <a:bodyPr/>
        <a:lstStyle/>
        <a:p>
          <a:r>
            <a:rPr lang="fr-FR" sz="2400" b="1">
              <a:latin typeface="Arial" panose="020B0604020202020204" pitchFamily="34" charset="0"/>
              <a:cs typeface="Arial" panose="020B0604020202020204" pitchFamily="34" charset="0"/>
            </a:rPr>
            <a:t>Paie</a:t>
          </a:r>
          <a:endParaRPr lang="fr-FR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E48AEE-0D0A-48C4-BC1A-E8C8213DC5FD}" type="parTrans" cxnId="{29E58A26-EC02-428A-B412-DDAC546E93EB}">
      <dgm:prSet/>
      <dgm:spPr/>
      <dgm:t>
        <a:bodyPr/>
        <a:lstStyle/>
        <a:p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50233D-4877-466C-B2D6-7D252EDCA4BC}" type="sibTrans" cxnId="{29E58A26-EC02-428A-B412-DDAC546E93EB}">
      <dgm:prSet/>
      <dgm:spPr/>
      <dgm:t>
        <a:bodyPr/>
        <a:lstStyle/>
        <a:p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44984F-49A9-4F7D-B189-BE6469C437D7}">
      <dgm:prSet phldrT="[Texte]" custT="1"/>
      <dgm:spPr/>
      <dgm:t>
        <a:bodyPr/>
        <a:lstStyle/>
        <a:p>
          <a:r>
            <a:rPr lang="fr-FR" sz="1400" b="1">
              <a:latin typeface="Arial" panose="020B0604020202020204" pitchFamily="34" charset="0"/>
              <a:cs typeface="Arial" panose="020B0604020202020204" pitchFamily="34" charset="0"/>
            </a:rPr>
            <a:t>Absences et maladie</a:t>
          </a:r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4ADE67-BF8A-4C2D-A148-B543A697CFFC}" type="parTrans" cxnId="{047901F9-35C9-40FC-AC26-D11DDE34FF68}">
      <dgm:prSet custT="1"/>
      <dgm:spPr/>
      <dgm:t>
        <a:bodyPr/>
        <a:lstStyle/>
        <a:p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A0DCA1-1883-464E-8F00-A116CDDBC4A1}" type="sibTrans" cxnId="{047901F9-35C9-40FC-AC26-D11DDE34FF68}">
      <dgm:prSet/>
      <dgm:spPr/>
      <dgm:t>
        <a:bodyPr/>
        <a:lstStyle/>
        <a:p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3ABD96-3E60-4D90-B572-AFDE6AE67F85}">
      <dgm:prSet phldrT="[Texte]" custT="1"/>
      <dgm:spPr/>
      <dgm:t>
        <a:bodyPr/>
        <a:lstStyle/>
        <a:p>
          <a:r>
            <a:rPr lang="fr-FR" sz="1400" b="1">
              <a:latin typeface="Arial" panose="020B0604020202020204" pitchFamily="34" charset="0"/>
              <a:cs typeface="Arial" panose="020B0604020202020204" pitchFamily="34" charset="0"/>
            </a:rPr>
            <a:t>Fichier du personnel</a:t>
          </a:r>
        </a:p>
      </dgm:t>
    </dgm:pt>
    <dgm:pt modelId="{02753364-8135-4A14-878A-7AC41773307A}" type="parTrans" cxnId="{533384F2-AFD7-4966-809E-3E0A3A703D6C}">
      <dgm:prSet custT="1"/>
      <dgm:spPr/>
      <dgm:t>
        <a:bodyPr/>
        <a:lstStyle/>
        <a:p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589C44-99A8-4E14-923E-DA272B3E795A}" type="sibTrans" cxnId="{533384F2-AFD7-4966-809E-3E0A3A703D6C}">
      <dgm:prSet/>
      <dgm:spPr/>
      <dgm:t>
        <a:bodyPr/>
        <a:lstStyle/>
        <a:p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48A78E-D8AE-4D65-9ECD-E91EEE61EE55}">
      <dgm:prSet phldrT="[Texte]" custT="1"/>
      <dgm:spPr/>
      <dgm:t>
        <a:bodyPr/>
        <a:lstStyle/>
        <a:p>
          <a:r>
            <a:rPr lang="fr-FR" sz="1400" b="1">
              <a:latin typeface="Arial" panose="020B0604020202020204" pitchFamily="34" charset="0"/>
              <a:cs typeface="Arial" panose="020B0604020202020204" pitchFamily="34" charset="0"/>
            </a:rPr>
            <a:t>Congés et RTT</a:t>
          </a:r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D7D6E0-F266-4799-94AF-F6E1EC4627E9}" type="parTrans" cxnId="{C3F7A614-AA10-4A04-B6D9-0DA050152C4F}">
      <dgm:prSet/>
      <dgm:spPr/>
      <dgm:t>
        <a:bodyPr/>
        <a:lstStyle/>
        <a:p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1DE07CB-F95D-44EE-8586-4D331E23007C}" type="sibTrans" cxnId="{C3F7A614-AA10-4A04-B6D9-0DA050152C4F}">
      <dgm:prSet/>
      <dgm:spPr/>
      <dgm:t>
        <a:bodyPr/>
        <a:lstStyle/>
        <a:p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63C4B3-8BF3-4CCC-97E6-BB8DB669CFDC}">
      <dgm:prSet phldrT="[Texte]" custT="1"/>
      <dgm:spPr/>
      <dgm:t>
        <a:bodyPr/>
        <a:lstStyle/>
        <a:p>
          <a:r>
            <a:rPr lang="fr-FR" sz="1400" b="1">
              <a:latin typeface="Arial" panose="020B0604020202020204" pitchFamily="34" charset="0"/>
              <a:cs typeface="Arial" panose="020B0604020202020204" pitchFamily="34" charset="0"/>
            </a:rPr>
            <a:t>Salaires</a:t>
          </a:r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9ACFFD-4DAA-4E3D-898F-DBC172BEE7A9}" type="parTrans" cxnId="{33E4648B-EE92-4767-B307-45DB7B27ABCF}">
      <dgm:prSet/>
      <dgm:spPr/>
      <dgm:t>
        <a:bodyPr/>
        <a:lstStyle/>
        <a:p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63DBF7-4155-4D41-8626-069B4B6406A6}" type="sibTrans" cxnId="{33E4648B-EE92-4767-B307-45DB7B27ABCF}">
      <dgm:prSet/>
      <dgm:spPr/>
      <dgm:t>
        <a:bodyPr/>
        <a:lstStyle/>
        <a:p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7AEBD6-DC24-4CC9-AE49-0CC826D2597A}">
      <dgm:prSet phldrT="[Texte]" custT="1"/>
      <dgm:spPr/>
      <dgm:t>
        <a:bodyPr/>
        <a:lstStyle/>
        <a:p>
          <a:r>
            <a:rPr lang="fr-FR" sz="1400" b="1">
              <a:latin typeface="Arial" panose="020B0604020202020204" pitchFamily="34" charset="0"/>
              <a:cs typeface="Arial" panose="020B0604020202020204" pitchFamily="34" charset="0"/>
            </a:rPr>
            <a:t>États périodiques</a:t>
          </a:r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8739E6-2849-4558-9218-52B56787667F}" type="parTrans" cxnId="{B02AD46C-68F7-4F3F-B25F-FA527F247566}">
      <dgm:prSet/>
      <dgm:spPr/>
      <dgm:t>
        <a:bodyPr/>
        <a:lstStyle/>
        <a:p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7FA496-BBC9-4315-9053-979ABA969C7D}" type="sibTrans" cxnId="{B02AD46C-68F7-4F3F-B25F-FA527F247566}">
      <dgm:prSet/>
      <dgm:spPr/>
      <dgm:t>
        <a:bodyPr/>
        <a:lstStyle/>
        <a:p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794949-8237-400C-9C74-028F1D063C3F}">
      <dgm:prSet phldrT="[Texte]" custT="1"/>
      <dgm:spPr/>
      <dgm:t>
        <a:bodyPr/>
        <a:lstStyle/>
        <a:p>
          <a:r>
            <a:rPr lang="fr-FR" sz="1400" b="1">
              <a:latin typeface="Arial" panose="020B0604020202020204" pitchFamily="34" charset="0"/>
              <a:cs typeface="Arial" panose="020B0604020202020204" pitchFamily="34" charset="0"/>
            </a:rPr>
            <a:t>Fin de contrat</a:t>
          </a:r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0872C0-A366-4E43-A985-DFE08E2E97ED}" type="parTrans" cxnId="{88CFCBB3-D59C-4651-8100-AF4F6BEDF83A}">
      <dgm:prSet/>
      <dgm:spPr/>
      <dgm:t>
        <a:bodyPr/>
        <a:lstStyle/>
        <a:p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C50BD1-291C-4C7A-BC1A-1B63C2E88273}" type="sibTrans" cxnId="{88CFCBB3-D59C-4651-8100-AF4F6BEDF83A}">
      <dgm:prSet/>
      <dgm:spPr/>
      <dgm:t>
        <a:bodyPr/>
        <a:lstStyle/>
        <a:p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FDA6DB-692A-4406-8BB4-5A0E49C7BA20}">
      <dgm:prSet phldrT="[Texte]" custT="1"/>
      <dgm:spPr/>
      <dgm:t>
        <a:bodyPr/>
        <a:lstStyle/>
        <a:p>
          <a:r>
            <a:rPr lang="fr-FR" sz="1400" b="1">
              <a:latin typeface="Arial" panose="020B0604020202020204" pitchFamily="34" charset="0"/>
              <a:cs typeface="Arial" panose="020B0604020202020204" pitchFamily="34" charset="0"/>
            </a:rPr>
            <a:t>Embauche et DPAE</a:t>
          </a:r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897F89-EE45-437B-88DB-13C78E98E6D1}" type="parTrans" cxnId="{15E780FC-2407-4D2E-83E0-3EEAA6F9C59A}">
      <dgm:prSet/>
      <dgm:spPr/>
      <dgm:t>
        <a:bodyPr/>
        <a:lstStyle/>
        <a:p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1AB8DE-DE7E-4E93-A731-DC325C08AFFB}" type="sibTrans" cxnId="{15E780FC-2407-4D2E-83E0-3EEAA6F9C59A}">
      <dgm:prSet/>
      <dgm:spPr/>
      <dgm:t>
        <a:bodyPr/>
        <a:lstStyle/>
        <a:p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1BA37EF-BA36-46F0-AB8B-0CA337C1405F}" type="pres">
      <dgm:prSet presAssocID="{8AC15223-C736-4715-90BD-44595FFF2187}" presName="composite" presStyleCnt="0">
        <dgm:presLayoutVars>
          <dgm:chMax val="1"/>
          <dgm:dir/>
          <dgm:resizeHandles val="exact"/>
        </dgm:presLayoutVars>
      </dgm:prSet>
      <dgm:spPr/>
    </dgm:pt>
    <dgm:pt modelId="{4B9AB12C-0B8F-496B-97CF-B48C9DAD5129}" type="pres">
      <dgm:prSet presAssocID="{8AC15223-C736-4715-90BD-44595FFF2187}" presName="radial" presStyleCnt="0">
        <dgm:presLayoutVars>
          <dgm:animLvl val="ctr"/>
        </dgm:presLayoutVars>
      </dgm:prSet>
      <dgm:spPr/>
    </dgm:pt>
    <dgm:pt modelId="{BA2E3D8E-405E-44CC-BD44-0738C8D2DB56}" type="pres">
      <dgm:prSet presAssocID="{29107A24-DF11-4C8B-8EFB-D20707C33B01}" presName="centerShape" presStyleLbl="vennNode1" presStyleIdx="0" presStyleCnt="8"/>
      <dgm:spPr/>
    </dgm:pt>
    <dgm:pt modelId="{C20A6E1C-0AE4-41B5-893B-030902A8DD47}" type="pres">
      <dgm:prSet presAssocID="{B444984F-49A9-4F7D-B189-BE6469C437D7}" presName="node" presStyleLbl="vennNode1" presStyleIdx="1" presStyleCnt="8" custScaleX="105420">
        <dgm:presLayoutVars>
          <dgm:bulletEnabled val="1"/>
        </dgm:presLayoutVars>
      </dgm:prSet>
      <dgm:spPr/>
    </dgm:pt>
    <dgm:pt modelId="{4B27EB19-CB51-49D4-9A1D-D1A90F6B8FCB}" type="pres">
      <dgm:prSet presAssocID="{B948A78E-D8AE-4D65-9ECD-E91EEE61EE55}" presName="node" presStyleLbl="vennNode1" presStyleIdx="2" presStyleCnt="8" custScaleX="105420">
        <dgm:presLayoutVars>
          <dgm:bulletEnabled val="1"/>
        </dgm:presLayoutVars>
      </dgm:prSet>
      <dgm:spPr/>
    </dgm:pt>
    <dgm:pt modelId="{C2DB36DC-1311-42AA-8A82-AFE7748FE0FB}" type="pres">
      <dgm:prSet presAssocID="{B263C4B3-8BF3-4CCC-97E6-BB8DB669CFDC}" presName="node" presStyleLbl="vennNode1" presStyleIdx="3" presStyleCnt="8" custScaleX="105420">
        <dgm:presLayoutVars>
          <dgm:bulletEnabled val="1"/>
        </dgm:presLayoutVars>
      </dgm:prSet>
      <dgm:spPr/>
    </dgm:pt>
    <dgm:pt modelId="{763A32FC-ED05-42C1-813C-5E9275C7A4FB}" type="pres">
      <dgm:prSet presAssocID="{487AEBD6-DC24-4CC9-AE49-0CC826D2597A}" presName="node" presStyleLbl="vennNode1" presStyleIdx="4" presStyleCnt="8" custScaleX="108957">
        <dgm:presLayoutVars>
          <dgm:bulletEnabled val="1"/>
        </dgm:presLayoutVars>
      </dgm:prSet>
      <dgm:spPr/>
    </dgm:pt>
    <dgm:pt modelId="{EFCDE1F0-E26E-41A1-B434-048A823C17DF}" type="pres">
      <dgm:prSet presAssocID="{22794949-8237-400C-9C74-028F1D063C3F}" presName="node" presStyleLbl="vennNode1" presStyleIdx="5" presStyleCnt="8" custScaleX="105420">
        <dgm:presLayoutVars>
          <dgm:bulletEnabled val="1"/>
        </dgm:presLayoutVars>
      </dgm:prSet>
      <dgm:spPr/>
    </dgm:pt>
    <dgm:pt modelId="{03760CF3-0466-43F5-8383-82D0BE4B1C79}" type="pres">
      <dgm:prSet presAssocID="{51FDA6DB-692A-4406-8BB4-5A0E49C7BA20}" presName="node" presStyleLbl="vennNode1" presStyleIdx="6" presStyleCnt="8" custScaleX="105420">
        <dgm:presLayoutVars>
          <dgm:bulletEnabled val="1"/>
        </dgm:presLayoutVars>
      </dgm:prSet>
      <dgm:spPr/>
    </dgm:pt>
    <dgm:pt modelId="{06E8AC18-AE39-416E-AC1E-F643A8BC8D28}" type="pres">
      <dgm:prSet presAssocID="{333ABD96-3E60-4D90-B572-AFDE6AE67F85}" presName="node" presStyleLbl="vennNode1" presStyleIdx="7" presStyleCnt="8" custScaleX="105420">
        <dgm:presLayoutVars>
          <dgm:bulletEnabled val="1"/>
        </dgm:presLayoutVars>
      </dgm:prSet>
      <dgm:spPr/>
    </dgm:pt>
  </dgm:ptLst>
  <dgm:cxnLst>
    <dgm:cxn modelId="{C3F7A614-AA10-4A04-B6D9-0DA050152C4F}" srcId="{29107A24-DF11-4C8B-8EFB-D20707C33B01}" destId="{B948A78E-D8AE-4D65-9ECD-E91EEE61EE55}" srcOrd="1" destOrd="0" parTransId="{93D7D6E0-F266-4799-94AF-F6E1EC4627E9}" sibTransId="{21DE07CB-F95D-44EE-8586-4D331E23007C}"/>
    <dgm:cxn modelId="{29E58A26-EC02-428A-B412-DDAC546E93EB}" srcId="{8AC15223-C736-4715-90BD-44595FFF2187}" destId="{29107A24-DF11-4C8B-8EFB-D20707C33B01}" srcOrd="0" destOrd="0" parTransId="{10E48AEE-0D0A-48C4-BC1A-E8C8213DC5FD}" sibTransId="{8350233D-4877-466C-B2D6-7D252EDCA4BC}"/>
    <dgm:cxn modelId="{8A6F713C-9D0C-413C-BBBC-1554F76218BF}" type="presOf" srcId="{29107A24-DF11-4C8B-8EFB-D20707C33B01}" destId="{BA2E3D8E-405E-44CC-BD44-0738C8D2DB56}" srcOrd="0" destOrd="0" presId="urn:microsoft.com/office/officeart/2005/8/layout/radial3"/>
    <dgm:cxn modelId="{4EC88B3D-EF6B-46A5-AE94-EB39691B6D72}" type="presOf" srcId="{B948A78E-D8AE-4D65-9ECD-E91EEE61EE55}" destId="{4B27EB19-CB51-49D4-9A1D-D1A90F6B8FCB}" srcOrd="0" destOrd="0" presId="urn:microsoft.com/office/officeart/2005/8/layout/radial3"/>
    <dgm:cxn modelId="{B02AD46C-68F7-4F3F-B25F-FA527F247566}" srcId="{29107A24-DF11-4C8B-8EFB-D20707C33B01}" destId="{487AEBD6-DC24-4CC9-AE49-0CC826D2597A}" srcOrd="3" destOrd="0" parTransId="{388739E6-2849-4558-9218-52B56787667F}" sibTransId="{7D7FA496-BBC9-4315-9053-979ABA969C7D}"/>
    <dgm:cxn modelId="{B7B97E59-7BB0-4897-88B2-2FA41A0B649C}" type="presOf" srcId="{487AEBD6-DC24-4CC9-AE49-0CC826D2597A}" destId="{763A32FC-ED05-42C1-813C-5E9275C7A4FB}" srcOrd="0" destOrd="0" presId="urn:microsoft.com/office/officeart/2005/8/layout/radial3"/>
    <dgm:cxn modelId="{33E4648B-EE92-4767-B307-45DB7B27ABCF}" srcId="{29107A24-DF11-4C8B-8EFB-D20707C33B01}" destId="{B263C4B3-8BF3-4CCC-97E6-BB8DB669CFDC}" srcOrd="2" destOrd="0" parTransId="{3B9ACFFD-4DAA-4E3D-898F-DBC172BEE7A9}" sibTransId="{1163DBF7-4155-4D41-8626-069B4B6406A6}"/>
    <dgm:cxn modelId="{ACC0848E-B734-44DF-A09A-7B95B1E8159B}" type="presOf" srcId="{8AC15223-C736-4715-90BD-44595FFF2187}" destId="{21BA37EF-BA36-46F0-AB8B-0CA337C1405F}" srcOrd="0" destOrd="0" presId="urn:microsoft.com/office/officeart/2005/8/layout/radial3"/>
    <dgm:cxn modelId="{956303A0-D11C-479E-B2B2-8FFF391A86DE}" type="presOf" srcId="{22794949-8237-400C-9C74-028F1D063C3F}" destId="{EFCDE1F0-E26E-41A1-B434-048A823C17DF}" srcOrd="0" destOrd="0" presId="urn:microsoft.com/office/officeart/2005/8/layout/radial3"/>
    <dgm:cxn modelId="{5F3C4BA2-A871-409A-A5D4-3C1119F77A37}" type="presOf" srcId="{B444984F-49A9-4F7D-B189-BE6469C437D7}" destId="{C20A6E1C-0AE4-41B5-893B-030902A8DD47}" srcOrd="0" destOrd="0" presId="urn:microsoft.com/office/officeart/2005/8/layout/radial3"/>
    <dgm:cxn modelId="{89275DA8-1EFF-4A1C-951B-FBBB5B97A140}" type="presOf" srcId="{333ABD96-3E60-4D90-B572-AFDE6AE67F85}" destId="{06E8AC18-AE39-416E-AC1E-F643A8BC8D28}" srcOrd="0" destOrd="0" presId="urn:microsoft.com/office/officeart/2005/8/layout/radial3"/>
    <dgm:cxn modelId="{88CFCBB3-D59C-4651-8100-AF4F6BEDF83A}" srcId="{29107A24-DF11-4C8B-8EFB-D20707C33B01}" destId="{22794949-8237-400C-9C74-028F1D063C3F}" srcOrd="4" destOrd="0" parTransId="{220872C0-A366-4E43-A985-DFE08E2E97ED}" sibTransId="{AFC50BD1-291C-4C7A-BC1A-1B63C2E88273}"/>
    <dgm:cxn modelId="{235F92D2-88B7-48E8-9BFA-D6F9E89C1739}" type="presOf" srcId="{51FDA6DB-692A-4406-8BB4-5A0E49C7BA20}" destId="{03760CF3-0466-43F5-8383-82D0BE4B1C79}" srcOrd="0" destOrd="0" presId="urn:microsoft.com/office/officeart/2005/8/layout/radial3"/>
    <dgm:cxn modelId="{9ABA68EF-848A-41EF-816D-38731CE95693}" type="presOf" srcId="{B263C4B3-8BF3-4CCC-97E6-BB8DB669CFDC}" destId="{C2DB36DC-1311-42AA-8A82-AFE7748FE0FB}" srcOrd="0" destOrd="0" presId="urn:microsoft.com/office/officeart/2005/8/layout/radial3"/>
    <dgm:cxn modelId="{533384F2-AFD7-4966-809E-3E0A3A703D6C}" srcId="{29107A24-DF11-4C8B-8EFB-D20707C33B01}" destId="{333ABD96-3E60-4D90-B572-AFDE6AE67F85}" srcOrd="6" destOrd="0" parTransId="{02753364-8135-4A14-878A-7AC41773307A}" sibTransId="{6A589C44-99A8-4E14-923E-DA272B3E795A}"/>
    <dgm:cxn modelId="{047901F9-35C9-40FC-AC26-D11DDE34FF68}" srcId="{29107A24-DF11-4C8B-8EFB-D20707C33B01}" destId="{B444984F-49A9-4F7D-B189-BE6469C437D7}" srcOrd="0" destOrd="0" parTransId="{6A4ADE67-BF8A-4C2D-A148-B543A697CFFC}" sibTransId="{96A0DCA1-1883-464E-8F00-A116CDDBC4A1}"/>
    <dgm:cxn modelId="{15E780FC-2407-4D2E-83E0-3EEAA6F9C59A}" srcId="{29107A24-DF11-4C8B-8EFB-D20707C33B01}" destId="{51FDA6DB-692A-4406-8BB4-5A0E49C7BA20}" srcOrd="5" destOrd="0" parTransId="{8E897F89-EE45-437B-88DB-13C78E98E6D1}" sibTransId="{3E1AB8DE-DE7E-4E93-A731-DC325C08AFFB}"/>
    <dgm:cxn modelId="{AFA42225-FEDC-408D-8CC1-614CCCA55BDD}" type="presParOf" srcId="{21BA37EF-BA36-46F0-AB8B-0CA337C1405F}" destId="{4B9AB12C-0B8F-496B-97CF-B48C9DAD5129}" srcOrd="0" destOrd="0" presId="urn:microsoft.com/office/officeart/2005/8/layout/radial3"/>
    <dgm:cxn modelId="{D1C6DB00-174D-44DD-A608-5637FD2365C7}" type="presParOf" srcId="{4B9AB12C-0B8F-496B-97CF-B48C9DAD5129}" destId="{BA2E3D8E-405E-44CC-BD44-0738C8D2DB56}" srcOrd="0" destOrd="0" presId="urn:microsoft.com/office/officeart/2005/8/layout/radial3"/>
    <dgm:cxn modelId="{7B5F1F3A-5B73-40D1-ABB9-254F8932C54F}" type="presParOf" srcId="{4B9AB12C-0B8F-496B-97CF-B48C9DAD5129}" destId="{C20A6E1C-0AE4-41B5-893B-030902A8DD47}" srcOrd="1" destOrd="0" presId="urn:microsoft.com/office/officeart/2005/8/layout/radial3"/>
    <dgm:cxn modelId="{B066945B-FA8E-4785-B33A-F458FAB68642}" type="presParOf" srcId="{4B9AB12C-0B8F-496B-97CF-B48C9DAD5129}" destId="{4B27EB19-CB51-49D4-9A1D-D1A90F6B8FCB}" srcOrd="2" destOrd="0" presId="urn:microsoft.com/office/officeart/2005/8/layout/radial3"/>
    <dgm:cxn modelId="{B9FBBA41-2AFF-4CA2-8127-5E62029A9FE0}" type="presParOf" srcId="{4B9AB12C-0B8F-496B-97CF-B48C9DAD5129}" destId="{C2DB36DC-1311-42AA-8A82-AFE7748FE0FB}" srcOrd="3" destOrd="0" presId="urn:microsoft.com/office/officeart/2005/8/layout/radial3"/>
    <dgm:cxn modelId="{DE4A07A2-D28B-434B-96D0-CDF31A25D943}" type="presParOf" srcId="{4B9AB12C-0B8F-496B-97CF-B48C9DAD5129}" destId="{763A32FC-ED05-42C1-813C-5E9275C7A4FB}" srcOrd="4" destOrd="0" presId="urn:microsoft.com/office/officeart/2005/8/layout/radial3"/>
    <dgm:cxn modelId="{F48185C3-0453-4F7D-848B-B1A84CA1641A}" type="presParOf" srcId="{4B9AB12C-0B8F-496B-97CF-B48C9DAD5129}" destId="{EFCDE1F0-E26E-41A1-B434-048A823C17DF}" srcOrd="5" destOrd="0" presId="urn:microsoft.com/office/officeart/2005/8/layout/radial3"/>
    <dgm:cxn modelId="{1AA0F2D1-BC7E-419F-901D-1CFD1486E71B}" type="presParOf" srcId="{4B9AB12C-0B8F-496B-97CF-B48C9DAD5129}" destId="{03760CF3-0466-43F5-8383-82D0BE4B1C79}" srcOrd="6" destOrd="0" presId="urn:microsoft.com/office/officeart/2005/8/layout/radial3"/>
    <dgm:cxn modelId="{286263D5-06C4-4D09-A881-283505C4749A}" type="presParOf" srcId="{4B9AB12C-0B8F-496B-97CF-B48C9DAD5129}" destId="{06E8AC18-AE39-416E-AC1E-F643A8BC8D28}" srcOrd="7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CB3231-C9E9-4856-946B-B930E510AFCD}" type="doc">
      <dgm:prSet loTypeId="urn:microsoft.com/office/officeart/2005/8/layout/v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7181E6C-B41C-4535-B76F-4C99873B2AAE}">
      <dgm:prSet phldrT="[Texte]" custT="1"/>
      <dgm:spPr/>
      <dgm:t>
        <a:bodyPr/>
        <a:lstStyle/>
        <a:p>
          <a:pPr algn="r"/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Paramétrage de l'application et du module paie</a:t>
          </a:r>
        </a:p>
      </dgm:t>
    </dgm:pt>
    <dgm:pt modelId="{2B36327E-2404-4C86-AC1F-64A1F6329B08}" type="parTrans" cxnId="{F7D2FCEC-6FDC-49D5-806C-16C4F771B03D}">
      <dgm:prSet/>
      <dgm:spPr/>
      <dgm:t>
        <a:bodyPr/>
        <a:lstStyle/>
        <a:p>
          <a:pPr algn="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D59A22-2FA3-4E0F-A1B8-A8B97A99866A}" type="sibTrans" cxnId="{F7D2FCEC-6FDC-49D5-806C-16C4F771B03D}">
      <dgm:prSet custT="1"/>
      <dgm:spPr>
        <a:solidFill>
          <a:schemeClr val="bg2">
            <a:lumMod val="25000"/>
            <a:alpha val="90000"/>
          </a:schemeClr>
        </a:solidFill>
      </dgm:spPr>
      <dgm:t>
        <a:bodyPr/>
        <a:lstStyle/>
        <a:p>
          <a:pPr algn="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C4A1F6-87D7-4A59-8194-35BE2F57ABFB}">
      <dgm:prSet phldrT="[Texte]" custT="1"/>
      <dgm:spPr/>
      <dgm:t>
        <a:bodyPr/>
        <a:lstStyle/>
        <a:p>
          <a:pPr algn="r"/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Utilisation courante</a:t>
          </a:r>
        </a:p>
      </dgm:t>
    </dgm:pt>
    <dgm:pt modelId="{07BCD0F8-0852-481C-863A-DB7816FE095E}" type="parTrans" cxnId="{44B7F32E-60BC-429A-9EB5-4BA43645CA57}">
      <dgm:prSet/>
      <dgm:spPr/>
      <dgm:t>
        <a:bodyPr/>
        <a:lstStyle/>
        <a:p>
          <a:pPr algn="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CF68C7-ACBF-4C9D-B5CC-08AC23A135F9}" type="sibTrans" cxnId="{44B7F32E-60BC-429A-9EB5-4BA43645CA57}">
      <dgm:prSet custT="1"/>
      <dgm:spPr>
        <a:solidFill>
          <a:schemeClr val="bg2">
            <a:lumMod val="25000"/>
            <a:alpha val="90000"/>
          </a:schemeClr>
        </a:solidFill>
      </dgm:spPr>
      <dgm:t>
        <a:bodyPr/>
        <a:lstStyle/>
        <a:p>
          <a:pPr algn="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61FF1D-FAD8-475B-8E75-9EFEA138AEE7}">
      <dgm:prSet custT="1"/>
      <dgm:spPr/>
      <dgm:t>
        <a:bodyPr/>
        <a:lstStyle/>
        <a:p>
          <a:pPr algn="r"/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Synthèse et GRH</a:t>
          </a:r>
        </a:p>
      </dgm:t>
    </dgm:pt>
    <dgm:pt modelId="{27DAF2F4-4A5E-44FC-B6AD-40A5A8707B37}" type="parTrans" cxnId="{3015F77E-5A55-47D3-AB3D-0020C5A3DFF2}">
      <dgm:prSet/>
      <dgm:spPr/>
      <dgm:t>
        <a:bodyPr/>
        <a:lstStyle/>
        <a:p>
          <a:pPr algn="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CB0AA3C-DEFC-45DB-A7E7-B3291A151882}" type="sibTrans" cxnId="{3015F77E-5A55-47D3-AB3D-0020C5A3DFF2}">
      <dgm:prSet/>
      <dgm:spPr/>
      <dgm:t>
        <a:bodyPr/>
        <a:lstStyle/>
        <a:p>
          <a:pPr algn="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C058B7-EDDE-4463-8C6F-3A796A755C2A}">
      <dgm:prSet phldrT="[Texte]" custT="1"/>
      <dgm:spPr/>
      <dgm:t>
        <a:bodyPr/>
        <a:lstStyle/>
        <a:p>
          <a:pPr algn="r"/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Saisie des bases</a:t>
          </a:r>
        </a:p>
      </dgm:t>
    </dgm:pt>
    <dgm:pt modelId="{D9F57D4E-9B1E-4364-B88B-3FFBA7250EBA}" type="parTrans" cxnId="{85547A07-E731-4F58-9495-1B657BCFAC1F}">
      <dgm:prSet/>
      <dgm:spPr/>
      <dgm:t>
        <a:bodyPr/>
        <a:lstStyle/>
        <a:p>
          <a:pPr algn="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E09E37-3EEC-4683-BB6D-A8A343267747}" type="sibTrans" cxnId="{85547A07-E731-4F58-9495-1B657BCFAC1F}">
      <dgm:prSet custT="1"/>
      <dgm:spPr>
        <a:solidFill>
          <a:schemeClr val="bg2">
            <a:lumMod val="25000"/>
            <a:alpha val="90000"/>
          </a:schemeClr>
        </a:solidFill>
      </dgm:spPr>
      <dgm:t>
        <a:bodyPr/>
        <a:lstStyle/>
        <a:p>
          <a:pPr algn="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CD2F23-7D75-46E7-A48D-B089E0A5D165}" type="pres">
      <dgm:prSet presAssocID="{9CCB3231-C9E9-4856-946B-B930E510AFCD}" presName="outerComposite" presStyleCnt="0">
        <dgm:presLayoutVars>
          <dgm:chMax val="5"/>
          <dgm:dir/>
          <dgm:resizeHandles val="exact"/>
        </dgm:presLayoutVars>
      </dgm:prSet>
      <dgm:spPr/>
    </dgm:pt>
    <dgm:pt modelId="{101E8BE3-75AA-4195-8F2A-1021872B3B02}" type="pres">
      <dgm:prSet presAssocID="{9CCB3231-C9E9-4856-946B-B930E510AFCD}" presName="dummyMaxCanvas" presStyleCnt="0">
        <dgm:presLayoutVars/>
      </dgm:prSet>
      <dgm:spPr/>
    </dgm:pt>
    <dgm:pt modelId="{A8643E24-D3A4-48DF-B171-609544316513}" type="pres">
      <dgm:prSet presAssocID="{9CCB3231-C9E9-4856-946B-B930E510AFCD}" presName="FourNodes_1" presStyleLbl="node1" presStyleIdx="0" presStyleCnt="4" custScaleY="67295">
        <dgm:presLayoutVars>
          <dgm:bulletEnabled val="1"/>
        </dgm:presLayoutVars>
      </dgm:prSet>
      <dgm:spPr/>
    </dgm:pt>
    <dgm:pt modelId="{282340A1-D811-420B-828E-93C6F83BE508}" type="pres">
      <dgm:prSet presAssocID="{9CCB3231-C9E9-4856-946B-B930E510AFCD}" presName="FourNodes_2" presStyleLbl="node1" presStyleIdx="1" presStyleCnt="4" custScaleY="67295">
        <dgm:presLayoutVars>
          <dgm:bulletEnabled val="1"/>
        </dgm:presLayoutVars>
      </dgm:prSet>
      <dgm:spPr/>
    </dgm:pt>
    <dgm:pt modelId="{F7FD024D-A0C9-4FD7-B25C-5D0201E61551}" type="pres">
      <dgm:prSet presAssocID="{9CCB3231-C9E9-4856-946B-B930E510AFCD}" presName="FourNodes_3" presStyleLbl="node1" presStyleIdx="2" presStyleCnt="4" custScaleY="67295">
        <dgm:presLayoutVars>
          <dgm:bulletEnabled val="1"/>
        </dgm:presLayoutVars>
      </dgm:prSet>
      <dgm:spPr/>
    </dgm:pt>
    <dgm:pt modelId="{6A7990D3-DEA8-4343-AD83-47AFC692F827}" type="pres">
      <dgm:prSet presAssocID="{9CCB3231-C9E9-4856-946B-B930E510AFCD}" presName="FourNodes_4" presStyleLbl="node1" presStyleIdx="3" presStyleCnt="4" custScaleY="67295">
        <dgm:presLayoutVars>
          <dgm:bulletEnabled val="1"/>
        </dgm:presLayoutVars>
      </dgm:prSet>
      <dgm:spPr/>
    </dgm:pt>
    <dgm:pt modelId="{EAD4FA23-6D3A-4071-A9DF-5AD30781F5DF}" type="pres">
      <dgm:prSet presAssocID="{9CCB3231-C9E9-4856-946B-B930E510AFCD}" presName="FourConn_1-2" presStyleLbl="fgAccFollowNode1" presStyleIdx="0" presStyleCnt="3">
        <dgm:presLayoutVars>
          <dgm:bulletEnabled val="1"/>
        </dgm:presLayoutVars>
      </dgm:prSet>
      <dgm:spPr/>
    </dgm:pt>
    <dgm:pt modelId="{806781AA-C492-44FA-B5CE-B312BA2E9308}" type="pres">
      <dgm:prSet presAssocID="{9CCB3231-C9E9-4856-946B-B930E510AFCD}" presName="FourConn_2-3" presStyleLbl="fgAccFollowNode1" presStyleIdx="1" presStyleCnt="3">
        <dgm:presLayoutVars>
          <dgm:bulletEnabled val="1"/>
        </dgm:presLayoutVars>
      </dgm:prSet>
      <dgm:spPr/>
    </dgm:pt>
    <dgm:pt modelId="{E9E184B6-792D-4376-B532-2ED41884E5A6}" type="pres">
      <dgm:prSet presAssocID="{9CCB3231-C9E9-4856-946B-B930E510AFCD}" presName="FourConn_3-4" presStyleLbl="fgAccFollowNode1" presStyleIdx="2" presStyleCnt="3">
        <dgm:presLayoutVars>
          <dgm:bulletEnabled val="1"/>
        </dgm:presLayoutVars>
      </dgm:prSet>
      <dgm:spPr/>
    </dgm:pt>
    <dgm:pt modelId="{B30994AB-9E37-4D0A-85A6-744FF6A17B7B}" type="pres">
      <dgm:prSet presAssocID="{9CCB3231-C9E9-4856-946B-B930E510AFCD}" presName="FourNodes_1_text" presStyleLbl="node1" presStyleIdx="3" presStyleCnt="4">
        <dgm:presLayoutVars>
          <dgm:bulletEnabled val="1"/>
        </dgm:presLayoutVars>
      </dgm:prSet>
      <dgm:spPr/>
    </dgm:pt>
    <dgm:pt modelId="{61E3D757-FEA6-4F7C-9C92-A585B48C7746}" type="pres">
      <dgm:prSet presAssocID="{9CCB3231-C9E9-4856-946B-B930E510AFCD}" presName="FourNodes_2_text" presStyleLbl="node1" presStyleIdx="3" presStyleCnt="4">
        <dgm:presLayoutVars>
          <dgm:bulletEnabled val="1"/>
        </dgm:presLayoutVars>
      </dgm:prSet>
      <dgm:spPr/>
    </dgm:pt>
    <dgm:pt modelId="{10B245E2-83DF-4C76-B96D-92543437694B}" type="pres">
      <dgm:prSet presAssocID="{9CCB3231-C9E9-4856-946B-B930E510AFCD}" presName="FourNodes_3_text" presStyleLbl="node1" presStyleIdx="3" presStyleCnt="4">
        <dgm:presLayoutVars>
          <dgm:bulletEnabled val="1"/>
        </dgm:presLayoutVars>
      </dgm:prSet>
      <dgm:spPr/>
    </dgm:pt>
    <dgm:pt modelId="{B519EDDB-EEAC-4BEA-A738-0825CC877621}" type="pres">
      <dgm:prSet presAssocID="{9CCB3231-C9E9-4856-946B-B930E510AFCD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85547A07-E731-4F58-9495-1B657BCFAC1F}" srcId="{9CCB3231-C9E9-4856-946B-B930E510AFCD}" destId="{2FC058B7-EDDE-4463-8C6F-3A796A755C2A}" srcOrd="1" destOrd="0" parTransId="{D9F57D4E-9B1E-4364-B88B-3FFBA7250EBA}" sibTransId="{7DE09E37-3EEC-4683-BB6D-A8A343267747}"/>
    <dgm:cxn modelId="{44B7F32E-60BC-429A-9EB5-4BA43645CA57}" srcId="{9CCB3231-C9E9-4856-946B-B930E510AFCD}" destId="{F4C4A1F6-87D7-4A59-8194-35BE2F57ABFB}" srcOrd="2" destOrd="0" parTransId="{07BCD0F8-0852-481C-863A-DB7816FE095E}" sibTransId="{9ECF68C7-ACBF-4C9D-B5CC-08AC23A135F9}"/>
    <dgm:cxn modelId="{33B62A2F-578B-4411-AAF1-1C62DCDA84AB}" type="presOf" srcId="{7DE09E37-3EEC-4683-BB6D-A8A343267747}" destId="{806781AA-C492-44FA-B5CE-B312BA2E9308}" srcOrd="0" destOrd="0" presId="urn:microsoft.com/office/officeart/2005/8/layout/vProcess5"/>
    <dgm:cxn modelId="{50C7C734-98D1-4A3B-9A7F-9F15373950A1}" type="presOf" srcId="{F4C4A1F6-87D7-4A59-8194-35BE2F57ABFB}" destId="{F7FD024D-A0C9-4FD7-B25C-5D0201E61551}" srcOrd="0" destOrd="0" presId="urn:microsoft.com/office/officeart/2005/8/layout/vProcess5"/>
    <dgm:cxn modelId="{ABBF663A-30A5-4BF6-B7CE-5D77299FD6B2}" type="presOf" srcId="{F4C4A1F6-87D7-4A59-8194-35BE2F57ABFB}" destId="{10B245E2-83DF-4C76-B96D-92543437694B}" srcOrd="1" destOrd="0" presId="urn:microsoft.com/office/officeart/2005/8/layout/vProcess5"/>
    <dgm:cxn modelId="{95E8743E-6078-44FD-A8C8-3C7BCE541A07}" type="presOf" srcId="{9CCB3231-C9E9-4856-946B-B930E510AFCD}" destId="{A7CD2F23-7D75-46E7-A48D-B089E0A5D165}" srcOrd="0" destOrd="0" presId="urn:microsoft.com/office/officeart/2005/8/layout/vProcess5"/>
    <dgm:cxn modelId="{0852AB40-4908-4D9B-AE4E-018B9D8D8024}" type="presOf" srcId="{9ECF68C7-ACBF-4C9D-B5CC-08AC23A135F9}" destId="{E9E184B6-792D-4376-B532-2ED41884E5A6}" srcOrd="0" destOrd="0" presId="urn:microsoft.com/office/officeart/2005/8/layout/vProcess5"/>
    <dgm:cxn modelId="{A1C9CA40-227C-4914-9474-6EBFC6F5E1F8}" type="presOf" srcId="{C6D59A22-2FA3-4E0F-A1B8-A8B97A99866A}" destId="{EAD4FA23-6D3A-4071-A9DF-5AD30781F5DF}" srcOrd="0" destOrd="0" presId="urn:microsoft.com/office/officeart/2005/8/layout/vProcess5"/>
    <dgm:cxn modelId="{7BC0FF4D-A7D2-49EF-86D1-CD0266736BB0}" type="presOf" srcId="{3761FF1D-FAD8-475B-8E75-9EFEA138AEE7}" destId="{6A7990D3-DEA8-4343-AD83-47AFC692F827}" srcOrd="0" destOrd="0" presId="urn:microsoft.com/office/officeart/2005/8/layout/vProcess5"/>
    <dgm:cxn modelId="{3015F77E-5A55-47D3-AB3D-0020C5A3DFF2}" srcId="{9CCB3231-C9E9-4856-946B-B930E510AFCD}" destId="{3761FF1D-FAD8-475B-8E75-9EFEA138AEE7}" srcOrd="3" destOrd="0" parTransId="{27DAF2F4-4A5E-44FC-B6AD-40A5A8707B37}" sibTransId="{FCB0AA3C-DEFC-45DB-A7E7-B3291A151882}"/>
    <dgm:cxn modelId="{89527B8B-929C-4D00-8A21-15E50E34EFC8}" type="presOf" srcId="{B7181E6C-B41C-4535-B76F-4C99873B2AAE}" destId="{A8643E24-D3A4-48DF-B171-609544316513}" srcOrd="0" destOrd="0" presId="urn:microsoft.com/office/officeart/2005/8/layout/vProcess5"/>
    <dgm:cxn modelId="{6B6983AA-E2C4-48D7-ABEB-0540D24A629C}" type="presOf" srcId="{2FC058B7-EDDE-4463-8C6F-3A796A755C2A}" destId="{61E3D757-FEA6-4F7C-9C92-A585B48C7746}" srcOrd="1" destOrd="0" presId="urn:microsoft.com/office/officeart/2005/8/layout/vProcess5"/>
    <dgm:cxn modelId="{1C435DAB-B884-4D12-B032-881A847F6304}" type="presOf" srcId="{3761FF1D-FAD8-475B-8E75-9EFEA138AEE7}" destId="{B519EDDB-EEAC-4BEA-A738-0825CC877621}" srcOrd="1" destOrd="0" presId="urn:microsoft.com/office/officeart/2005/8/layout/vProcess5"/>
    <dgm:cxn modelId="{5E3945BE-DF42-429A-8D70-34240E3CDC00}" type="presOf" srcId="{2FC058B7-EDDE-4463-8C6F-3A796A755C2A}" destId="{282340A1-D811-420B-828E-93C6F83BE508}" srcOrd="0" destOrd="0" presId="urn:microsoft.com/office/officeart/2005/8/layout/vProcess5"/>
    <dgm:cxn modelId="{8F7CBBCB-3882-4494-A223-C3EF8B624AB2}" type="presOf" srcId="{B7181E6C-B41C-4535-B76F-4C99873B2AAE}" destId="{B30994AB-9E37-4D0A-85A6-744FF6A17B7B}" srcOrd="1" destOrd="0" presId="urn:microsoft.com/office/officeart/2005/8/layout/vProcess5"/>
    <dgm:cxn modelId="{F7D2FCEC-6FDC-49D5-806C-16C4F771B03D}" srcId="{9CCB3231-C9E9-4856-946B-B930E510AFCD}" destId="{B7181E6C-B41C-4535-B76F-4C99873B2AAE}" srcOrd="0" destOrd="0" parTransId="{2B36327E-2404-4C86-AC1F-64A1F6329B08}" sibTransId="{C6D59A22-2FA3-4E0F-A1B8-A8B97A99866A}"/>
    <dgm:cxn modelId="{0E14E139-C22F-4B98-859D-752AFF02E111}" type="presParOf" srcId="{A7CD2F23-7D75-46E7-A48D-B089E0A5D165}" destId="{101E8BE3-75AA-4195-8F2A-1021872B3B02}" srcOrd="0" destOrd="0" presId="urn:microsoft.com/office/officeart/2005/8/layout/vProcess5"/>
    <dgm:cxn modelId="{5539F3A7-2262-4D65-9ABB-82A24C858E0E}" type="presParOf" srcId="{A7CD2F23-7D75-46E7-A48D-B089E0A5D165}" destId="{A8643E24-D3A4-48DF-B171-609544316513}" srcOrd="1" destOrd="0" presId="urn:microsoft.com/office/officeart/2005/8/layout/vProcess5"/>
    <dgm:cxn modelId="{B1F22F3E-2876-41A1-96C4-99BB6262312B}" type="presParOf" srcId="{A7CD2F23-7D75-46E7-A48D-B089E0A5D165}" destId="{282340A1-D811-420B-828E-93C6F83BE508}" srcOrd="2" destOrd="0" presId="urn:microsoft.com/office/officeart/2005/8/layout/vProcess5"/>
    <dgm:cxn modelId="{F70625E7-FD38-445E-A7AE-EA2BBF9E6A00}" type="presParOf" srcId="{A7CD2F23-7D75-46E7-A48D-B089E0A5D165}" destId="{F7FD024D-A0C9-4FD7-B25C-5D0201E61551}" srcOrd="3" destOrd="0" presId="urn:microsoft.com/office/officeart/2005/8/layout/vProcess5"/>
    <dgm:cxn modelId="{12C1D6CE-424E-4E19-81E3-F0F144656FF7}" type="presParOf" srcId="{A7CD2F23-7D75-46E7-A48D-B089E0A5D165}" destId="{6A7990D3-DEA8-4343-AD83-47AFC692F827}" srcOrd="4" destOrd="0" presId="urn:microsoft.com/office/officeart/2005/8/layout/vProcess5"/>
    <dgm:cxn modelId="{6D9FFB45-594B-45B7-96BF-23F0E71DCB59}" type="presParOf" srcId="{A7CD2F23-7D75-46E7-A48D-B089E0A5D165}" destId="{EAD4FA23-6D3A-4071-A9DF-5AD30781F5DF}" srcOrd="5" destOrd="0" presId="urn:microsoft.com/office/officeart/2005/8/layout/vProcess5"/>
    <dgm:cxn modelId="{42CD3582-6B3F-49FD-9181-C2BCE4690734}" type="presParOf" srcId="{A7CD2F23-7D75-46E7-A48D-B089E0A5D165}" destId="{806781AA-C492-44FA-B5CE-B312BA2E9308}" srcOrd="6" destOrd="0" presId="urn:microsoft.com/office/officeart/2005/8/layout/vProcess5"/>
    <dgm:cxn modelId="{7F081675-3C7C-49E6-80B9-571CBFE33B21}" type="presParOf" srcId="{A7CD2F23-7D75-46E7-A48D-B089E0A5D165}" destId="{E9E184B6-792D-4376-B532-2ED41884E5A6}" srcOrd="7" destOrd="0" presId="urn:microsoft.com/office/officeart/2005/8/layout/vProcess5"/>
    <dgm:cxn modelId="{E3407F8B-F955-43F0-95C5-3571B31BF3A6}" type="presParOf" srcId="{A7CD2F23-7D75-46E7-A48D-B089E0A5D165}" destId="{B30994AB-9E37-4D0A-85A6-744FF6A17B7B}" srcOrd="8" destOrd="0" presId="urn:microsoft.com/office/officeart/2005/8/layout/vProcess5"/>
    <dgm:cxn modelId="{9E9E64FF-A011-4F3E-AB9D-D4941F0CB7E2}" type="presParOf" srcId="{A7CD2F23-7D75-46E7-A48D-B089E0A5D165}" destId="{61E3D757-FEA6-4F7C-9C92-A585B48C7746}" srcOrd="9" destOrd="0" presId="urn:microsoft.com/office/officeart/2005/8/layout/vProcess5"/>
    <dgm:cxn modelId="{BD93D6F8-F8AB-4379-A535-DC0289529DBA}" type="presParOf" srcId="{A7CD2F23-7D75-46E7-A48D-B089E0A5D165}" destId="{10B245E2-83DF-4C76-B96D-92543437694B}" srcOrd="10" destOrd="0" presId="urn:microsoft.com/office/officeart/2005/8/layout/vProcess5"/>
    <dgm:cxn modelId="{BDBA26A4-A15C-4A37-9ABC-8E454614A790}" type="presParOf" srcId="{A7CD2F23-7D75-46E7-A48D-B089E0A5D165}" destId="{B519EDDB-EEAC-4BEA-A738-0825CC877621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2E3D8E-405E-44CC-BD44-0738C8D2DB56}">
      <dsp:nvSpPr>
        <dsp:cNvPr id="0" name=""/>
        <dsp:cNvSpPr/>
      </dsp:nvSpPr>
      <dsp:spPr>
        <a:xfrm>
          <a:off x="1540439" y="1149053"/>
          <a:ext cx="2748423" cy="2748423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>
              <a:latin typeface="Arial" panose="020B0604020202020204" pitchFamily="34" charset="0"/>
              <a:cs typeface="Arial" panose="020B0604020202020204" pitchFamily="34" charset="0"/>
            </a:rPr>
            <a:t>Paie</a:t>
          </a:r>
          <a:endParaRPr lang="fr-FR" sz="14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942936" y="1551550"/>
        <a:ext cx="1943429" cy="1943429"/>
      </dsp:txXfrm>
    </dsp:sp>
    <dsp:sp modelId="{C20A6E1C-0AE4-41B5-893B-030902A8DD47}">
      <dsp:nvSpPr>
        <dsp:cNvPr id="0" name=""/>
        <dsp:cNvSpPr/>
      </dsp:nvSpPr>
      <dsp:spPr>
        <a:xfrm>
          <a:off x="2190303" y="45293"/>
          <a:ext cx="1448694" cy="1374211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latin typeface="Arial" panose="020B0604020202020204" pitchFamily="34" charset="0"/>
              <a:cs typeface="Arial" panose="020B0604020202020204" pitchFamily="34" charset="0"/>
            </a:rPr>
            <a:t>Absences et maladie</a:t>
          </a:r>
          <a:endParaRPr lang="fr-FR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02459" y="246542"/>
        <a:ext cx="1024382" cy="971713"/>
      </dsp:txXfrm>
    </dsp:sp>
    <dsp:sp modelId="{4B27EB19-CB51-49D4-9A1D-D1A90F6B8FCB}">
      <dsp:nvSpPr>
        <dsp:cNvPr id="0" name=""/>
        <dsp:cNvSpPr/>
      </dsp:nvSpPr>
      <dsp:spPr>
        <a:xfrm>
          <a:off x="3590459" y="719573"/>
          <a:ext cx="1448694" cy="1374211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latin typeface="Arial" panose="020B0604020202020204" pitchFamily="34" charset="0"/>
              <a:cs typeface="Arial" panose="020B0604020202020204" pitchFamily="34" charset="0"/>
            </a:rPr>
            <a:t>Congés et RTT</a:t>
          </a:r>
          <a:endParaRPr lang="fr-FR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02615" y="920822"/>
        <a:ext cx="1024382" cy="971713"/>
      </dsp:txXfrm>
    </dsp:sp>
    <dsp:sp modelId="{C2DB36DC-1311-42AA-8A82-AFE7748FE0FB}">
      <dsp:nvSpPr>
        <dsp:cNvPr id="0" name=""/>
        <dsp:cNvSpPr/>
      </dsp:nvSpPr>
      <dsp:spPr>
        <a:xfrm>
          <a:off x="3936269" y="2234664"/>
          <a:ext cx="1448694" cy="1374211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latin typeface="Arial" panose="020B0604020202020204" pitchFamily="34" charset="0"/>
              <a:cs typeface="Arial" panose="020B0604020202020204" pitchFamily="34" charset="0"/>
            </a:rPr>
            <a:t>Salaires</a:t>
          </a:r>
          <a:endParaRPr lang="fr-FR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48425" y="2435913"/>
        <a:ext cx="1024382" cy="971713"/>
      </dsp:txXfrm>
    </dsp:sp>
    <dsp:sp modelId="{763A32FC-ED05-42C1-813C-5E9275C7A4FB}">
      <dsp:nvSpPr>
        <dsp:cNvPr id="0" name=""/>
        <dsp:cNvSpPr/>
      </dsp:nvSpPr>
      <dsp:spPr>
        <a:xfrm>
          <a:off x="2943028" y="3449674"/>
          <a:ext cx="1497300" cy="1374211"/>
        </a:xfrm>
        <a:prstGeom prst="ellipse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latin typeface="Arial" panose="020B0604020202020204" pitchFamily="34" charset="0"/>
              <a:cs typeface="Arial" panose="020B0604020202020204" pitchFamily="34" charset="0"/>
            </a:rPr>
            <a:t>États périodiques</a:t>
          </a:r>
          <a:endParaRPr lang="fr-FR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62303" y="3650923"/>
        <a:ext cx="1058750" cy="971713"/>
      </dsp:txXfrm>
    </dsp:sp>
    <dsp:sp modelId="{EFCDE1F0-E26E-41A1-B434-048A823C17DF}">
      <dsp:nvSpPr>
        <dsp:cNvPr id="0" name=""/>
        <dsp:cNvSpPr/>
      </dsp:nvSpPr>
      <dsp:spPr>
        <a:xfrm>
          <a:off x="1413276" y="3449674"/>
          <a:ext cx="1448694" cy="1374211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latin typeface="Arial" panose="020B0604020202020204" pitchFamily="34" charset="0"/>
              <a:cs typeface="Arial" panose="020B0604020202020204" pitchFamily="34" charset="0"/>
            </a:rPr>
            <a:t>Fin de contrat</a:t>
          </a:r>
          <a:endParaRPr lang="fr-FR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25432" y="3650923"/>
        <a:ext cx="1024382" cy="971713"/>
      </dsp:txXfrm>
    </dsp:sp>
    <dsp:sp modelId="{03760CF3-0466-43F5-8383-82D0BE4B1C79}">
      <dsp:nvSpPr>
        <dsp:cNvPr id="0" name=""/>
        <dsp:cNvSpPr/>
      </dsp:nvSpPr>
      <dsp:spPr>
        <a:xfrm>
          <a:off x="444338" y="2234664"/>
          <a:ext cx="1448694" cy="1374211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latin typeface="Arial" panose="020B0604020202020204" pitchFamily="34" charset="0"/>
              <a:cs typeface="Arial" panose="020B0604020202020204" pitchFamily="34" charset="0"/>
            </a:rPr>
            <a:t>Embauche et DPAE</a:t>
          </a:r>
          <a:endParaRPr lang="fr-FR" sz="14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56494" y="2435913"/>
        <a:ext cx="1024382" cy="971713"/>
      </dsp:txXfrm>
    </dsp:sp>
    <dsp:sp modelId="{06E8AC18-AE39-416E-AC1E-F643A8BC8D28}">
      <dsp:nvSpPr>
        <dsp:cNvPr id="0" name=""/>
        <dsp:cNvSpPr/>
      </dsp:nvSpPr>
      <dsp:spPr>
        <a:xfrm>
          <a:off x="790148" y="719573"/>
          <a:ext cx="1448694" cy="1374211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>
              <a:latin typeface="Arial" panose="020B0604020202020204" pitchFamily="34" charset="0"/>
              <a:cs typeface="Arial" panose="020B0604020202020204" pitchFamily="34" charset="0"/>
            </a:rPr>
            <a:t>Fichier du personnel</a:t>
          </a:r>
        </a:p>
      </dsp:txBody>
      <dsp:txXfrm>
        <a:off x="1002304" y="920822"/>
        <a:ext cx="1024382" cy="9717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643E24-D3A4-48DF-B171-609544316513}">
      <dsp:nvSpPr>
        <dsp:cNvPr id="0" name=""/>
        <dsp:cNvSpPr/>
      </dsp:nvSpPr>
      <dsp:spPr>
        <a:xfrm>
          <a:off x="0" y="131218"/>
          <a:ext cx="6699842" cy="5399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Paramétrage de l'application et du module paie</a:t>
          </a:r>
        </a:p>
      </dsp:txBody>
      <dsp:txXfrm>
        <a:off x="15816" y="147034"/>
        <a:ext cx="5781517" cy="508367"/>
      </dsp:txXfrm>
    </dsp:sp>
    <dsp:sp modelId="{282340A1-D811-420B-828E-93C6F83BE508}">
      <dsp:nvSpPr>
        <dsp:cNvPr id="0" name=""/>
        <dsp:cNvSpPr/>
      </dsp:nvSpPr>
      <dsp:spPr>
        <a:xfrm>
          <a:off x="561111" y="1079552"/>
          <a:ext cx="6699842" cy="5399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Saisie des bases</a:t>
          </a:r>
        </a:p>
      </dsp:txBody>
      <dsp:txXfrm>
        <a:off x="576927" y="1095368"/>
        <a:ext cx="5585514" cy="508367"/>
      </dsp:txXfrm>
    </dsp:sp>
    <dsp:sp modelId="{F7FD024D-A0C9-4FD7-B25C-5D0201E61551}">
      <dsp:nvSpPr>
        <dsp:cNvPr id="0" name=""/>
        <dsp:cNvSpPr/>
      </dsp:nvSpPr>
      <dsp:spPr>
        <a:xfrm>
          <a:off x="1113848" y="2027887"/>
          <a:ext cx="6699842" cy="5399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Utilisation courante</a:t>
          </a:r>
        </a:p>
      </dsp:txBody>
      <dsp:txXfrm>
        <a:off x="1129664" y="2043703"/>
        <a:ext cx="5593889" cy="508367"/>
      </dsp:txXfrm>
    </dsp:sp>
    <dsp:sp modelId="{6A7990D3-DEA8-4343-AD83-47AFC692F827}">
      <dsp:nvSpPr>
        <dsp:cNvPr id="0" name=""/>
        <dsp:cNvSpPr/>
      </dsp:nvSpPr>
      <dsp:spPr>
        <a:xfrm>
          <a:off x="1674960" y="2976221"/>
          <a:ext cx="6699842" cy="5399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Synthèse et GRH</a:t>
          </a:r>
        </a:p>
      </dsp:txBody>
      <dsp:txXfrm>
        <a:off x="1690776" y="2992037"/>
        <a:ext cx="5585514" cy="508367"/>
      </dsp:txXfrm>
    </dsp:sp>
    <dsp:sp modelId="{EAD4FA23-6D3A-4071-A9DF-5AD30781F5DF}">
      <dsp:nvSpPr>
        <dsp:cNvPr id="0" name=""/>
        <dsp:cNvSpPr/>
      </dsp:nvSpPr>
      <dsp:spPr>
        <a:xfrm>
          <a:off x="6178258" y="614593"/>
          <a:ext cx="521583" cy="521583"/>
        </a:xfrm>
        <a:prstGeom prst="downArrow">
          <a:avLst>
            <a:gd name="adj1" fmla="val 55000"/>
            <a:gd name="adj2" fmla="val 45000"/>
          </a:avLst>
        </a:prstGeom>
        <a:solidFill>
          <a:schemeClr val="bg2">
            <a:lumMod val="25000"/>
            <a:alpha val="9000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295614" y="614593"/>
        <a:ext cx="286871" cy="392491"/>
      </dsp:txXfrm>
    </dsp:sp>
    <dsp:sp modelId="{806781AA-C492-44FA-B5CE-B312BA2E9308}">
      <dsp:nvSpPr>
        <dsp:cNvPr id="0" name=""/>
        <dsp:cNvSpPr/>
      </dsp:nvSpPr>
      <dsp:spPr>
        <a:xfrm>
          <a:off x="6739370" y="1562928"/>
          <a:ext cx="521583" cy="521583"/>
        </a:xfrm>
        <a:prstGeom prst="downArrow">
          <a:avLst>
            <a:gd name="adj1" fmla="val 55000"/>
            <a:gd name="adj2" fmla="val 45000"/>
          </a:avLst>
        </a:prstGeom>
        <a:solidFill>
          <a:schemeClr val="bg2">
            <a:lumMod val="25000"/>
            <a:alpha val="9000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856726" y="1562928"/>
        <a:ext cx="286871" cy="392491"/>
      </dsp:txXfrm>
    </dsp:sp>
    <dsp:sp modelId="{E9E184B6-792D-4376-B532-2ED41884E5A6}">
      <dsp:nvSpPr>
        <dsp:cNvPr id="0" name=""/>
        <dsp:cNvSpPr/>
      </dsp:nvSpPr>
      <dsp:spPr>
        <a:xfrm>
          <a:off x="7292107" y="2511262"/>
          <a:ext cx="521583" cy="521583"/>
        </a:xfrm>
        <a:prstGeom prst="downArrow">
          <a:avLst>
            <a:gd name="adj1" fmla="val 55000"/>
            <a:gd name="adj2" fmla="val 45000"/>
          </a:avLst>
        </a:prstGeom>
        <a:solidFill>
          <a:schemeClr val="bg2">
            <a:lumMod val="25000"/>
            <a:alpha val="9000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409463" y="2511262"/>
        <a:ext cx="286871" cy="3924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01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78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069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859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107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828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677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213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40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45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03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58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81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56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00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8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99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155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-17649"/>
            <a:ext cx="11633200" cy="552091"/>
          </a:xfrm>
        </p:spPr>
        <p:txBody>
          <a:bodyPr>
            <a:noAutofit/>
          </a:bodyPr>
          <a:lstStyle/>
          <a:p>
            <a:r>
              <a:rPr lang="fr-FR" sz="2200" b="1" dirty="0">
                <a:latin typeface="Arial" panose="020B0604020202020204" pitchFamily="34" charset="0"/>
                <a:cs typeface="Arial" panose="020B0604020202020204" pitchFamily="34" charset="0"/>
              </a:rPr>
              <a:t>Chap. 4 – Préparer et contrôler la paie et les déclarations sociales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00169" y="648628"/>
            <a:ext cx="75653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Mettre en œuvre la paie sur un PGI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B8391BB-4E67-4363-B867-C6C4E2221BDB}"/>
              </a:ext>
            </a:extLst>
          </p:cNvPr>
          <p:cNvSpPr txBox="1"/>
          <p:nvPr/>
        </p:nvSpPr>
        <p:spPr>
          <a:xfrm>
            <a:off x="739775" y="1809255"/>
            <a:ext cx="10153650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Aujourd’hui, quasiment toutes les entreprises utilisent des applications informatiques de paie, que ce soit en interne ou sous-traité auprès de partenaires, notamment les experts-comptables pour les petites entreprises.</a:t>
            </a:r>
          </a:p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Dans ce contexte, les entreprises ont le choix d’informatiser la paie :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-"/>
            </a:pPr>
            <a:r>
              <a:rPr lang="fr-FR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 une application dédiée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</a:t>
            </a:r>
            <a:r>
              <a:rPr lang="fr-FR" sz="2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EBP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Sage, 123 paie, </a:t>
            </a:r>
            <a:r>
              <a:rPr lang="fr-FR" sz="2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Silae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Ma compta.fr…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Calibri" panose="020F0502020204030204" pitchFamily="34" charset="0"/>
              <a:buChar char="-"/>
            </a:pPr>
            <a:r>
              <a:rPr lang="fr-FR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 une application intégrée de type PGI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SAP, YourCegid Business, Odoo, Sage 100, EBP, etc.</a:t>
            </a:r>
          </a:p>
        </p:txBody>
      </p:sp>
    </p:spTree>
    <p:extLst>
      <p:ext uri="{BB962C8B-B14F-4D97-AF65-F5344CB8AC3E}">
        <p14:creationId xmlns:p14="http://schemas.microsoft.com/office/powerpoint/2010/main" val="15064803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-17649"/>
            <a:ext cx="11633200" cy="552091"/>
          </a:xfrm>
        </p:spPr>
        <p:txBody>
          <a:bodyPr>
            <a:noAutofit/>
          </a:bodyPr>
          <a:lstStyle/>
          <a:p>
            <a:r>
              <a:rPr lang="fr-FR" sz="2200" b="1" dirty="0">
                <a:latin typeface="Arial" panose="020B0604020202020204" pitchFamily="34" charset="0"/>
                <a:cs typeface="Arial" panose="020B0604020202020204" pitchFamily="34" charset="0"/>
              </a:rPr>
              <a:t>Chap. 4 – Préparer et contrôler la paie et les déclarations sociales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03200" y="534442"/>
            <a:ext cx="75653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Mettre en œuvre la paie sur un PGI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AE6A429-5BEE-45D8-9CBE-953939252D72}"/>
              </a:ext>
            </a:extLst>
          </p:cNvPr>
          <p:cNvSpPr txBox="1"/>
          <p:nvPr/>
        </p:nvSpPr>
        <p:spPr>
          <a:xfrm>
            <a:off x="277641" y="1822463"/>
            <a:ext cx="6415617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</a:t>
            </a: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application Paie - GRH 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prend en charge la vie du salarié au sein de la société, de son embauche à son départ en plus de la gestion des salaires. </a:t>
            </a:r>
          </a:p>
        </p:txBody>
      </p:sp>
      <p:graphicFrame>
        <p:nvGraphicFramePr>
          <p:cNvPr id="9" name="Diagramme 8">
            <a:extLst>
              <a:ext uri="{FF2B5EF4-FFF2-40B4-BE49-F238E27FC236}">
                <a16:creationId xmlns:a16="http://schemas.microsoft.com/office/drawing/2014/main" id="{D322E2A8-B33B-4072-9E5F-7538F1E6E0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2022223"/>
              </p:ext>
            </p:extLst>
          </p:nvPr>
        </p:nvGraphicFramePr>
        <p:xfrm>
          <a:off x="6159500" y="1353820"/>
          <a:ext cx="5829302" cy="4869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ZoneTexte 10">
            <a:extLst>
              <a:ext uri="{FF2B5EF4-FFF2-40B4-BE49-F238E27FC236}">
                <a16:creationId xmlns:a16="http://schemas.microsoft.com/office/drawing/2014/main" id="{5913543C-7553-4834-8894-8207C2AF33BE}"/>
              </a:ext>
            </a:extLst>
          </p:cNvPr>
          <p:cNvSpPr txBox="1"/>
          <p:nvPr/>
        </p:nvSpPr>
        <p:spPr>
          <a:xfrm>
            <a:off x="406759" y="3695261"/>
            <a:ext cx="56257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  <a:spcAft>
                <a:spcPts val="1800"/>
              </a:spcAft>
            </a:pPr>
            <a:r>
              <a:rPr lang="fr-F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schéma suivant récapitule les modules qui composent en général une application de GRH :</a:t>
            </a:r>
          </a:p>
        </p:txBody>
      </p:sp>
    </p:spTree>
    <p:extLst>
      <p:ext uri="{BB962C8B-B14F-4D97-AF65-F5344CB8AC3E}">
        <p14:creationId xmlns:p14="http://schemas.microsoft.com/office/powerpoint/2010/main" val="420566381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-17649"/>
            <a:ext cx="11633200" cy="552091"/>
          </a:xfrm>
        </p:spPr>
        <p:txBody>
          <a:bodyPr>
            <a:noAutofit/>
          </a:bodyPr>
          <a:lstStyle/>
          <a:p>
            <a:r>
              <a:rPr lang="fr-FR" sz="2200" b="1" dirty="0">
                <a:latin typeface="Arial" panose="020B0604020202020204" pitchFamily="34" charset="0"/>
                <a:cs typeface="Arial" panose="020B0604020202020204" pitchFamily="34" charset="0"/>
              </a:rPr>
              <a:t>Chap. 4 – Préparer et contrôler la paie et les déclarations sociales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03200" y="534442"/>
            <a:ext cx="75653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Mettre en œuvre la paie sur un PGI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8641D7B-8A1F-4918-A203-73D68DFA07E4}"/>
              </a:ext>
            </a:extLst>
          </p:cNvPr>
          <p:cNvSpPr txBox="1"/>
          <p:nvPr/>
        </p:nvSpPr>
        <p:spPr>
          <a:xfrm>
            <a:off x="874277" y="1443457"/>
            <a:ext cx="1008168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est possible de distinguer quatre grandes phases dans la mise en œuvre et l’utilisation d’une application de GRH.</a:t>
            </a:r>
          </a:p>
        </p:txBody>
      </p:sp>
      <p:graphicFrame>
        <p:nvGraphicFramePr>
          <p:cNvPr id="7" name="Diagramme 6">
            <a:extLst>
              <a:ext uri="{FF2B5EF4-FFF2-40B4-BE49-F238E27FC236}">
                <a16:creationId xmlns:a16="http://schemas.microsoft.com/office/drawing/2014/main" id="{BADD446D-DF1C-4AC7-8975-10A0A1AE95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11232"/>
              </p:ext>
            </p:extLst>
          </p:nvPr>
        </p:nvGraphicFramePr>
        <p:xfrm>
          <a:off x="1727718" y="2434107"/>
          <a:ext cx="8374803" cy="3647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37108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-17649"/>
            <a:ext cx="11633200" cy="552091"/>
          </a:xfrm>
        </p:spPr>
        <p:txBody>
          <a:bodyPr>
            <a:noAutofit/>
          </a:bodyPr>
          <a:lstStyle/>
          <a:p>
            <a:r>
              <a:rPr lang="fr-FR" sz="2200" b="1" dirty="0">
                <a:latin typeface="Arial" panose="020B0604020202020204" pitchFamily="34" charset="0"/>
                <a:cs typeface="Arial" panose="020B0604020202020204" pitchFamily="34" charset="0"/>
              </a:rPr>
              <a:t>Chap. 4 – Préparer et contrôler la paie et les déclarations sociales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7291" y="573079"/>
            <a:ext cx="7565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Mettre en œuvre la paie sur un PGI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1E3F60B9-3876-4CC9-9CF0-44A7735A35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831481"/>
              </p:ext>
            </p:extLst>
          </p:nvPr>
        </p:nvGraphicFramePr>
        <p:xfrm>
          <a:off x="600392" y="1910053"/>
          <a:ext cx="10432416" cy="37760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6982">
                  <a:extLst>
                    <a:ext uri="{9D8B030D-6E8A-4147-A177-3AD203B41FA5}">
                      <a16:colId xmlns:a16="http://schemas.microsoft.com/office/drawing/2014/main" val="1242887630"/>
                    </a:ext>
                  </a:extLst>
                </a:gridCol>
                <a:gridCol w="8715434">
                  <a:extLst>
                    <a:ext uri="{9D8B030D-6E8A-4147-A177-3AD203B41FA5}">
                      <a16:colId xmlns:a16="http://schemas.microsoft.com/office/drawing/2014/main" val="46311785"/>
                    </a:ext>
                  </a:extLst>
                </a:gridCol>
              </a:tblGrid>
              <a:tr h="57687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491" marR="36491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Étapes de la paie sur un logiciel de paie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491" marR="36491" marT="0" marB="0" anchor="ctr"/>
                </a:tc>
                <a:extLst>
                  <a:ext uri="{0D108BD9-81ED-4DB2-BD59-A6C34878D82A}">
                    <a16:rowId xmlns:a16="http://schemas.microsoft.com/office/drawing/2014/main" val="3648403105"/>
                  </a:ext>
                </a:extLst>
              </a:tr>
              <a:tr h="1183556">
                <a:tc rowSpan="3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Paramétrage de l’application ou du module de GRH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491" marR="36491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Créer et paramétrer la société </a:t>
                      </a:r>
                    </a:p>
                    <a:p>
                      <a:pPr marL="34290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Raison sociale</a:t>
                      </a:r>
                    </a:p>
                    <a:p>
                      <a:pPr marL="34290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 exercice</a:t>
                      </a:r>
                    </a:p>
                    <a:p>
                      <a:pPr marL="34290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Immatriculation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491" marR="36491" marT="0" marB="0" anchor="ctr"/>
                </a:tc>
                <a:extLst>
                  <a:ext uri="{0D108BD9-81ED-4DB2-BD59-A6C34878D82A}">
                    <a16:rowId xmlns:a16="http://schemas.microsoft.com/office/drawing/2014/main" val="2197904261"/>
                  </a:ext>
                </a:extLst>
              </a:tr>
              <a:tr h="171289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Paramétrer les fonctions mises en œuvre dans le cadre de l’application</a:t>
                      </a:r>
                    </a:p>
                    <a:p>
                      <a:pPr marL="34290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Gestion des salaires </a:t>
                      </a:r>
                    </a:p>
                    <a:p>
                      <a:pPr marL="34290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Gestion des congés et des absences </a:t>
                      </a:r>
                    </a:p>
                    <a:p>
                      <a:pPr marL="34290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Statistiques, recrutement, </a:t>
                      </a:r>
                    </a:p>
                    <a:p>
                      <a:pPr marL="34290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Avancements </a:t>
                      </a:r>
                    </a:p>
                    <a:p>
                      <a:pPr marL="34290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Entretiens périodiques, etc.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491" marR="36491" marT="0" marB="0" anchor="ctr"/>
                </a:tc>
                <a:extLst>
                  <a:ext uri="{0D108BD9-81ED-4DB2-BD59-A6C34878D82A}">
                    <a16:rowId xmlns:a16="http://schemas.microsoft.com/office/drawing/2014/main" val="2751584130"/>
                  </a:ext>
                </a:extLst>
              </a:tr>
              <a:tr h="30268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Paramétrer les droits d’accès aux différentes fonctions</a:t>
                      </a:r>
                      <a:endParaRPr lang="fr-FR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491" marR="36491" marT="0" marB="0" anchor="ctr"/>
                </a:tc>
                <a:extLst>
                  <a:ext uri="{0D108BD9-81ED-4DB2-BD59-A6C34878D82A}">
                    <a16:rowId xmlns:a16="http://schemas.microsoft.com/office/drawing/2014/main" val="42188507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9791623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-17649"/>
            <a:ext cx="11633200" cy="552091"/>
          </a:xfrm>
        </p:spPr>
        <p:txBody>
          <a:bodyPr>
            <a:noAutofit/>
          </a:bodyPr>
          <a:lstStyle/>
          <a:p>
            <a:r>
              <a:rPr lang="fr-FR" sz="2200" b="1" dirty="0">
                <a:latin typeface="Arial" panose="020B0604020202020204" pitchFamily="34" charset="0"/>
                <a:cs typeface="Arial" panose="020B0604020202020204" pitchFamily="34" charset="0"/>
              </a:rPr>
              <a:t>Chap. 4 – Préparer et contrôler la paie et les déclarations sociales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7290" y="534442"/>
            <a:ext cx="75653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Mettre en œuvre la paie sur un PGI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1E3F60B9-3876-4CC9-9CF0-44A7735A35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237902"/>
              </p:ext>
            </p:extLst>
          </p:nvPr>
        </p:nvGraphicFramePr>
        <p:xfrm>
          <a:off x="537332" y="1744682"/>
          <a:ext cx="10914550" cy="45008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6363">
                  <a:extLst>
                    <a:ext uri="{9D8B030D-6E8A-4147-A177-3AD203B41FA5}">
                      <a16:colId xmlns:a16="http://schemas.microsoft.com/office/drawing/2014/main" val="1242887630"/>
                    </a:ext>
                  </a:extLst>
                </a:gridCol>
                <a:gridCol w="9198187">
                  <a:extLst>
                    <a:ext uri="{9D8B030D-6E8A-4147-A177-3AD203B41FA5}">
                      <a16:colId xmlns:a16="http://schemas.microsoft.com/office/drawing/2014/main" val="46311785"/>
                    </a:ext>
                  </a:extLst>
                </a:gridCol>
              </a:tblGrid>
              <a:tr h="36745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491" marR="36491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Étapes de la paie sur un logiciel de paie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491" marR="36491" marT="0" marB="0" anchor="ctr"/>
                </a:tc>
                <a:extLst>
                  <a:ext uri="{0D108BD9-81ED-4DB2-BD59-A6C34878D82A}">
                    <a16:rowId xmlns:a16="http://schemas.microsoft.com/office/drawing/2014/main" val="3648403105"/>
                  </a:ext>
                </a:extLst>
              </a:tr>
              <a:tr h="1271828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Paramétrages module paie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491" marR="3649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Paramétrer les tables et les éléments de base communs à tous les salariés</a:t>
                      </a:r>
                    </a:p>
                    <a:p>
                      <a:pPr marL="34290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Comptes d’enregistrement comptable</a:t>
                      </a:r>
                    </a:p>
                    <a:p>
                      <a:pPr marL="34290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Organismes sociaux (adresse, N° télédéclaration, etc.)</a:t>
                      </a:r>
                    </a:p>
                    <a:p>
                      <a:pPr marL="34290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Cotisations (taux de cotisations, etc.)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491" marR="36491" marT="0" marB="0" anchor="ctr"/>
                </a:tc>
                <a:extLst>
                  <a:ext uri="{0D108BD9-81ED-4DB2-BD59-A6C34878D82A}">
                    <a16:rowId xmlns:a16="http://schemas.microsoft.com/office/drawing/2014/main" val="2658539074"/>
                  </a:ext>
                </a:extLst>
              </a:tr>
              <a:tr h="1907742">
                <a:tc row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Saisie des bases et paramétrages des éléments de calcul de la paie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491" marR="3649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Paramétrer les bulletins de salaire et les éléments spécifiques à certaines catégories de salariés</a:t>
                      </a:r>
                    </a:p>
                    <a:p>
                      <a:pPr marL="34290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Primes ou cotisations spécifiques à la société : prime d’ancienneté, prime de trajet, sur chiffre d’affaires, etc.</a:t>
                      </a:r>
                    </a:p>
                    <a:p>
                      <a:pPr marL="34290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Profils utilisés dans le cadre de l’entreprise : cadre, non-cadre, apprenti, contrat de professionnalisation, etc.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491" marR="36491" marT="0" marB="0" anchor="ctr"/>
                </a:tc>
                <a:extLst>
                  <a:ext uri="{0D108BD9-81ED-4DB2-BD59-A6C34878D82A}">
                    <a16:rowId xmlns:a16="http://schemas.microsoft.com/office/drawing/2014/main" val="2110078139"/>
                  </a:ext>
                </a:extLst>
              </a:tr>
              <a:tr h="9538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Paramétrer les salariés</a:t>
                      </a:r>
                    </a:p>
                    <a:p>
                      <a:pPr marL="34290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Créer les fiches des salariés</a:t>
                      </a:r>
                    </a:p>
                    <a:p>
                      <a:pPr marL="34290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Rattacher chaque salarié à un profil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491" marR="36491" marT="0" marB="0" anchor="ctr"/>
                </a:tc>
                <a:extLst>
                  <a:ext uri="{0D108BD9-81ED-4DB2-BD59-A6C34878D82A}">
                    <a16:rowId xmlns:a16="http://schemas.microsoft.com/office/drawing/2014/main" val="1944233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6486156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-17649"/>
            <a:ext cx="11633200" cy="552091"/>
          </a:xfrm>
        </p:spPr>
        <p:txBody>
          <a:bodyPr>
            <a:noAutofit/>
          </a:bodyPr>
          <a:lstStyle/>
          <a:p>
            <a:r>
              <a:rPr lang="fr-FR" sz="2200" b="1" dirty="0">
                <a:latin typeface="Arial" panose="020B0604020202020204" pitchFamily="34" charset="0"/>
                <a:cs typeface="Arial" panose="020B0604020202020204" pitchFamily="34" charset="0"/>
              </a:rPr>
              <a:t>Chap. 4 – Préparer et contrôler la paie et les déclarations sociales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5775" y="534442"/>
            <a:ext cx="75653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Mettre en œuvre la paie sur un PGI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1E3F60B9-3876-4CC9-9CF0-44A7735A35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553322"/>
              </p:ext>
            </p:extLst>
          </p:nvPr>
        </p:nvGraphicFramePr>
        <p:xfrm>
          <a:off x="485817" y="1622738"/>
          <a:ext cx="10914550" cy="48018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1416">
                  <a:extLst>
                    <a:ext uri="{9D8B030D-6E8A-4147-A177-3AD203B41FA5}">
                      <a16:colId xmlns:a16="http://schemas.microsoft.com/office/drawing/2014/main" val="1242887630"/>
                    </a:ext>
                  </a:extLst>
                </a:gridCol>
                <a:gridCol w="8983134">
                  <a:extLst>
                    <a:ext uri="{9D8B030D-6E8A-4147-A177-3AD203B41FA5}">
                      <a16:colId xmlns:a16="http://schemas.microsoft.com/office/drawing/2014/main" val="46311785"/>
                    </a:ext>
                  </a:extLst>
                </a:gridCol>
              </a:tblGrid>
              <a:tr h="12014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491" marR="36491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Étapes de la paie sur un logiciel de paie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491" marR="36491" marT="0" marB="0"/>
                </a:tc>
                <a:extLst>
                  <a:ext uri="{0D108BD9-81ED-4DB2-BD59-A6C34878D82A}">
                    <a16:rowId xmlns:a16="http://schemas.microsoft.com/office/drawing/2014/main" val="3648403105"/>
                  </a:ext>
                </a:extLst>
              </a:tr>
              <a:tr h="1383709">
                <a:tc row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Utilisation courante 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 </a:t>
                      </a: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travaux mensuels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491" marR="36491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 Gestion quotidienne</a:t>
                      </a:r>
                    </a:p>
                    <a:p>
                      <a:pPr marL="34290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Heures et absences, </a:t>
                      </a:r>
                    </a:p>
                    <a:p>
                      <a:pPr marL="34290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Acomptes</a:t>
                      </a:r>
                    </a:p>
                    <a:p>
                      <a:pPr marL="34290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Mise à jour des informations concernant les salariés 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491" marR="36491" marT="0" marB="0" anchor="ctr"/>
                </a:tc>
                <a:extLst>
                  <a:ext uri="{0D108BD9-81ED-4DB2-BD59-A6C34878D82A}">
                    <a16:rowId xmlns:a16="http://schemas.microsoft.com/office/drawing/2014/main" val="468125219"/>
                  </a:ext>
                </a:extLst>
              </a:tr>
              <a:tr h="138370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 Créer la paie </a:t>
                      </a:r>
                    </a:p>
                    <a:p>
                      <a:pPr marL="34290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Saisie des variables du mois</a:t>
                      </a:r>
                    </a:p>
                    <a:p>
                      <a:pPr marL="34290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Création/impression/édition des bulletins de paie </a:t>
                      </a:r>
                    </a:p>
                    <a:p>
                      <a:pPr marL="342900" lvl="0" indent="-34290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Édition des journaux mensuels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491" marR="36491" marT="0" marB="0" anchor="ctr"/>
                </a:tc>
                <a:extLst>
                  <a:ext uri="{0D108BD9-81ED-4DB2-BD59-A6C34878D82A}">
                    <a16:rowId xmlns:a16="http://schemas.microsoft.com/office/drawing/2014/main" val="3564904001"/>
                  </a:ext>
                </a:extLst>
              </a:tr>
              <a:tr h="345927">
                <a:tc rowSpan="4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Synthèse 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491" marR="36491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 Valider les bulletins, transfert comptable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491" marR="36491" marT="0" marB="0" anchor="ctr"/>
                </a:tc>
                <a:extLst>
                  <a:ext uri="{0D108BD9-81ED-4DB2-BD59-A6C34878D82A}">
                    <a16:rowId xmlns:a16="http://schemas.microsoft.com/office/drawing/2014/main" val="2052451721"/>
                  </a:ext>
                </a:extLst>
              </a:tr>
              <a:tr h="34592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Édition du livre de paie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491" marR="36491" marT="0" marB="0" anchor="ctr"/>
                </a:tc>
                <a:extLst>
                  <a:ext uri="{0D108BD9-81ED-4DB2-BD59-A6C34878D82A}">
                    <a16:rowId xmlns:a16="http://schemas.microsoft.com/office/drawing/2014/main" val="4064708007"/>
                  </a:ext>
                </a:extLst>
              </a:tr>
              <a:tr h="34592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 Lancement des télédéclarations puis des télépaiements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491" marR="36491" marT="0" marB="0" anchor="ctr"/>
                </a:tc>
                <a:extLst>
                  <a:ext uri="{0D108BD9-81ED-4DB2-BD59-A6C34878D82A}">
                    <a16:rowId xmlns:a16="http://schemas.microsoft.com/office/drawing/2014/main" val="4009601390"/>
                  </a:ext>
                </a:extLst>
              </a:tr>
              <a:tr h="69185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 Clôture de la paie du mois </a:t>
                      </a:r>
                    </a:p>
                    <a:p>
                      <a:pPr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 Ouverture de la paie du mois suivant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491" marR="36491" marT="0" marB="0" anchor="ctr"/>
                </a:tc>
                <a:extLst>
                  <a:ext uri="{0D108BD9-81ED-4DB2-BD59-A6C34878D82A}">
                    <a16:rowId xmlns:a16="http://schemas.microsoft.com/office/drawing/2014/main" val="36673947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1336198"/>
      </p:ext>
    </p:extLst>
  </p:cSld>
  <p:clrMapOvr>
    <a:masterClrMapping/>
  </p:clrMapOvr>
  <p:transition spd="slow">
    <p:randomBa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163</TotalTime>
  <Words>626</Words>
  <Application>Microsoft Office PowerPoint</Application>
  <PresentationFormat>Grand écran</PresentationFormat>
  <Paragraphs>78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Symbol</vt:lpstr>
      <vt:lpstr>Wingdings 3</vt:lpstr>
      <vt:lpstr>Ion</vt:lpstr>
      <vt:lpstr>Chap. 4 – Préparer et contrôler la paie et les déclarations sociales</vt:lpstr>
      <vt:lpstr>Chap. 4 – Préparer et contrôler la paie et les déclarations sociales</vt:lpstr>
      <vt:lpstr>Chap. 4 – Préparer et contrôler la paie et les déclarations sociales</vt:lpstr>
      <vt:lpstr>Chap. 4 – Préparer et contrôler la paie et les déclarations sociales</vt:lpstr>
      <vt:lpstr>Chap. 4 – Préparer et contrôler la paie et les déclarations sociales</vt:lpstr>
      <vt:lpstr>Chap. 4 – Préparer et contrôler la paie et les déclarations sociales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32</cp:revision>
  <dcterms:created xsi:type="dcterms:W3CDTF">2014-01-16T23:14:09Z</dcterms:created>
  <dcterms:modified xsi:type="dcterms:W3CDTF">2024-10-17T21:11:16Z</dcterms:modified>
</cp:coreProperties>
</file>