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59" r:id="rId3"/>
    <p:sldId id="269" r:id="rId4"/>
    <p:sldId id="266" r:id="rId5"/>
    <p:sldId id="260" r:id="rId6"/>
    <p:sldId id="265" r:id="rId7"/>
    <p:sldId id="267"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65C46-DD52-4F45-B714-DE8D9903DC1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E1FCD538-9B5C-423E-8824-162E4FF7B0F0}">
      <dgm:prSet phldrT="[Texte]"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rémunération et les déclarations sociales obligatoires</a:t>
          </a:r>
          <a:endParaRPr lang="fr-FR" sz="1800" b="1" dirty="0">
            <a:solidFill>
              <a:schemeClr val="bg1"/>
            </a:solidFill>
          </a:endParaRPr>
        </a:p>
      </dgm:t>
    </dgm:pt>
    <dgm:pt modelId="{6A9DB20C-3BF2-4C8F-BFAE-8238A74BF1C8}" type="parTrans" cxnId="{90AAC461-7144-4A96-B731-369A14391067}">
      <dgm:prSet/>
      <dgm:spPr/>
      <dgm:t>
        <a:bodyPr/>
        <a:lstStyle/>
        <a:p>
          <a:endParaRPr lang="fr-FR" sz="1800" b="1">
            <a:solidFill>
              <a:schemeClr val="bg1"/>
            </a:solidFill>
          </a:endParaRPr>
        </a:p>
      </dgm:t>
    </dgm:pt>
    <dgm:pt modelId="{E9B649DD-8DD8-4398-B4E3-6316D088884A}" type="sibTrans" cxnId="{90AAC461-7144-4A96-B731-369A14391067}">
      <dgm:prSet/>
      <dgm:spPr/>
      <dgm:t>
        <a:bodyPr/>
        <a:lstStyle/>
        <a:p>
          <a:endParaRPr lang="fr-FR" sz="1800" b="1">
            <a:solidFill>
              <a:schemeClr val="bg1"/>
            </a:solidFill>
          </a:endParaRPr>
        </a:p>
      </dgm:t>
    </dgm:pt>
    <dgm:pt modelId="{B68CD084-D41D-439C-B58C-1CCFDC635F1D}">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tenue du registre unique du personnel</a:t>
          </a:r>
          <a:endPar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gm:t>
    </dgm:pt>
    <dgm:pt modelId="{A2781574-FFF5-4802-9CA8-BEE7DFB08FFB}" type="parTrans" cxnId="{F976951F-B9DC-477D-9EE0-67D047B4654E}">
      <dgm:prSet/>
      <dgm:spPr/>
      <dgm:t>
        <a:bodyPr/>
        <a:lstStyle/>
        <a:p>
          <a:endParaRPr lang="fr-FR" sz="1800" b="1">
            <a:solidFill>
              <a:schemeClr val="bg1"/>
            </a:solidFill>
          </a:endParaRPr>
        </a:p>
      </dgm:t>
    </dgm:pt>
    <dgm:pt modelId="{2C32108F-8CEF-4AAD-9699-B5F2E63CB797}" type="sibTrans" cxnId="{F976951F-B9DC-477D-9EE0-67D047B4654E}">
      <dgm:prSet/>
      <dgm:spPr/>
      <dgm:t>
        <a:bodyPr/>
        <a:lstStyle/>
        <a:p>
          <a:endParaRPr lang="fr-FR" sz="1800" b="1">
            <a:solidFill>
              <a:schemeClr val="bg1"/>
            </a:solidFill>
          </a:endParaRPr>
        </a:p>
      </dgm:t>
    </dgm:pt>
    <dgm:pt modelId="{51F4045A-8904-4586-9856-5B398694BA09}">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gestion administrative du personnel (</a:t>
          </a:r>
          <a:r>
            <a:rPr lang="fr-FR" sz="1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permis de conduire détenu ; coordonnées de personnes à prévenir en cas d’urgence, etc.)</a:t>
          </a:r>
          <a:endPar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gm:t>
    </dgm:pt>
    <dgm:pt modelId="{232873BE-A622-429E-9F3F-42538195921A}" type="parTrans" cxnId="{AE0751A1-21A1-46C9-A2D6-3430DDD79C9E}">
      <dgm:prSet/>
      <dgm:spPr/>
      <dgm:t>
        <a:bodyPr/>
        <a:lstStyle/>
        <a:p>
          <a:endParaRPr lang="fr-FR" sz="1800" b="1">
            <a:solidFill>
              <a:schemeClr val="bg1"/>
            </a:solidFill>
          </a:endParaRPr>
        </a:p>
      </dgm:t>
    </dgm:pt>
    <dgm:pt modelId="{CD29A301-E7E4-4784-84EE-358144037897}" type="sibTrans" cxnId="{AE0751A1-21A1-46C9-A2D6-3430DDD79C9E}">
      <dgm:prSet/>
      <dgm:spPr/>
      <dgm:t>
        <a:bodyPr/>
        <a:lstStyle/>
        <a:p>
          <a:endParaRPr lang="fr-FR" sz="1800" b="1">
            <a:solidFill>
              <a:schemeClr val="bg1"/>
            </a:solidFill>
          </a:endParaRPr>
        </a:p>
      </dgm:t>
    </dgm:pt>
    <dgm:pt modelId="{0F8E45DF-A23E-4104-91CB-3F2E4B097044}">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l’organisation du travail </a:t>
          </a:r>
          <a:r>
            <a:rPr lang="fr-FR" sz="1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photographie facultative de l’employé pour les annuaires internes et organigrammes)</a:t>
          </a:r>
          <a:endPar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gm:t>
    </dgm:pt>
    <dgm:pt modelId="{E92C9DD6-9995-4D11-9F5F-740B13105E0B}" type="parTrans" cxnId="{43BFD378-4E5D-4286-8AD0-83E88AA64FF7}">
      <dgm:prSet/>
      <dgm:spPr/>
      <dgm:t>
        <a:bodyPr/>
        <a:lstStyle/>
        <a:p>
          <a:endParaRPr lang="fr-FR" sz="1800" b="1">
            <a:solidFill>
              <a:schemeClr val="bg1"/>
            </a:solidFill>
          </a:endParaRPr>
        </a:p>
      </dgm:t>
    </dgm:pt>
    <dgm:pt modelId="{A5F344F0-88E1-4106-8747-018F6A1FF511}" type="sibTrans" cxnId="{43BFD378-4E5D-4286-8AD0-83E88AA64FF7}">
      <dgm:prSet/>
      <dgm:spPr/>
      <dgm:t>
        <a:bodyPr/>
        <a:lstStyle/>
        <a:p>
          <a:endParaRPr lang="fr-FR" sz="1800" b="1">
            <a:solidFill>
              <a:schemeClr val="bg1"/>
            </a:solidFill>
          </a:endParaRPr>
        </a:p>
      </dgm:t>
    </dgm:pt>
    <dgm:pt modelId="{D78DD59E-FBF7-48D9-B99F-1EE14B893BE5}">
      <dgm:prSet custT="1"/>
      <dgm:spPr/>
      <dgm:t>
        <a:bodyPr/>
        <a:lstStyle/>
        <a:p>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l’action sociale prise en charge par l’employeur </a:t>
          </a:r>
          <a:r>
            <a:rPr lang="fr-FR" sz="1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informations concernant les ayants-droit de l’employé, etc.)</a:t>
          </a:r>
          <a:endPar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gm:t>
    </dgm:pt>
    <dgm:pt modelId="{ED44581E-3C6C-4017-9D41-A60E7C75E828}" type="parTrans" cxnId="{DB6759A6-3DC4-4C8D-81EB-0B81D6F459DB}">
      <dgm:prSet/>
      <dgm:spPr/>
      <dgm:t>
        <a:bodyPr/>
        <a:lstStyle/>
        <a:p>
          <a:endParaRPr lang="fr-FR" sz="1800" b="1">
            <a:solidFill>
              <a:schemeClr val="bg1"/>
            </a:solidFill>
          </a:endParaRPr>
        </a:p>
      </dgm:t>
    </dgm:pt>
    <dgm:pt modelId="{8734D249-90AD-4223-BBB5-528C8B9872EB}" type="sibTrans" cxnId="{DB6759A6-3DC4-4C8D-81EB-0B81D6F459DB}">
      <dgm:prSet/>
      <dgm:spPr/>
      <dgm:t>
        <a:bodyPr/>
        <a:lstStyle/>
        <a:p>
          <a:endParaRPr lang="fr-FR" sz="1800" b="1">
            <a:solidFill>
              <a:schemeClr val="bg1"/>
            </a:solidFill>
          </a:endParaRPr>
        </a:p>
      </dgm:t>
    </dgm:pt>
    <dgm:pt modelId="{45D321A4-0CBA-4A15-8E79-15A10EF7C32B}" type="pres">
      <dgm:prSet presAssocID="{F9F65C46-DD52-4F45-B714-DE8D9903DC1E}" presName="Name0" presStyleCnt="0">
        <dgm:presLayoutVars>
          <dgm:chMax val="7"/>
          <dgm:chPref val="7"/>
          <dgm:dir/>
        </dgm:presLayoutVars>
      </dgm:prSet>
      <dgm:spPr/>
    </dgm:pt>
    <dgm:pt modelId="{0D9EA139-49C3-4074-8D08-C80371C59DF7}" type="pres">
      <dgm:prSet presAssocID="{F9F65C46-DD52-4F45-B714-DE8D9903DC1E}" presName="Name1" presStyleCnt="0"/>
      <dgm:spPr/>
    </dgm:pt>
    <dgm:pt modelId="{72FE7944-FD2D-4432-9935-84C9B1923B93}" type="pres">
      <dgm:prSet presAssocID="{F9F65C46-DD52-4F45-B714-DE8D9903DC1E}" presName="cycle" presStyleCnt="0"/>
      <dgm:spPr/>
    </dgm:pt>
    <dgm:pt modelId="{01174F57-BF84-45F3-BDB1-E138B45FDA85}" type="pres">
      <dgm:prSet presAssocID="{F9F65C46-DD52-4F45-B714-DE8D9903DC1E}" presName="srcNode" presStyleLbl="node1" presStyleIdx="0" presStyleCnt="5"/>
      <dgm:spPr/>
    </dgm:pt>
    <dgm:pt modelId="{30341DF9-EA06-45AC-87E6-421F433E74E7}" type="pres">
      <dgm:prSet presAssocID="{F9F65C46-DD52-4F45-B714-DE8D9903DC1E}" presName="conn" presStyleLbl="parChTrans1D2" presStyleIdx="0" presStyleCnt="1"/>
      <dgm:spPr/>
    </dgm:pt>
    <dgm:pt modelId="{A8521505-93A2-4467-89B9-ECC0D3AA2299}" type="pres">
      <dgm:prSet presAssocID="{F9F65C46-DD52-4F45-B714-DE8D9903DC1E}" presName="extraNode" presStyleLbl="node1" presStyleIdx="0" presStyleCnt="5"/>
      <dgm:spPr/>
    </dgm:pt>
    <dgm:pt modelId="{289862A1-ECFB-4FAB-AA2D-69460D6A4E83}" type="pres">
      <dgm:prSet presAssocID="{F9F65C46-DD52-4F45-B714-DE8D9903DC1E}" presName="dstNode" presStyleLbl="node1" presStyleIdx="0" presStyleCnt="5"/>
      <dgm:spPr/>
    </dgm:pt>
    <dgm:pt modelId="{AFEF0BDB-D324-46DC-8287-A0031BEAE86C}" type="pres">
      <dgm:prSet presAssocID="{E1FCD538-9B5C-423E-8824-162E4FF7B0F0}" presName="text_1" presStyleLbl="node1" presStyleIdx="0" presStyleCnt="5" custScaleY="87560">
        <dgm:presLayoutVars>
          <dgm:bulletEnabled val="1"/>
        </dgm:presLayoutVars>
      </dgm:prSet>
      <dgm:spPr/>
    </dgm:pt>
    <dgm:pt modelId="{323EB9A9-E15E-4F3A-8575-D1ADFD21D409}" type="pres">
      <dgm:prSet presAssocID="{E1FCD538-9B5C-423E-8824-162E4FF7B0F0}" presName="accent_1" presStyleCnt="0"/>
      <dgm:spPr/>
    </dgm:pt>
    <dgm:pt modelId="{4C6D0666-C1C9-43E5-9F06-6651AE9B7C36}" type="pres">
      <dgm:prSet presAssocID="{E1FCD538-9B5C-423E-8824-162E4FF7B0F0}" presName="accentRepeatNode" presStyleLbl="solidFgAcc1" presStyleIdx="0" presStyleCnt="5"/>
      <dgm:spPr/>
    </dgm:pt>
    <dgm:pt modelId="{1E0AF034-2EA9-4DA4-8668-76BC2392A971}" type="pres">
      <dgm:prSet presAssocID="{B68CD084-D41D-439C-B58C-1CCFDC635F1D}" presName="text_2" presStyleLbl="node1" presStyleIdx="1" presStyleCnt="5" custScaleY="87560">
        <dgm:presLayoutVars>
          <dgm:bulletEnabled val="1"/>
        </dgm:presLayoutVars>
      </dgm:prSet>
      <dgm:spPr/>
    </dgm:pt>
    <dgm:pt modelId="{34EDDD87-9624-402B-B182-6BF55ABE6390}" type="pres">
      <dgm:prSet presAssocID="{B68CD084-D41D-439C-B58C-1CCFDC635F1D}" presName="accent_2" presStyleCnt="0"/>
      <dgm:spPr/>
    </dgm:pt>
    <dgm:pt modelId="{DE8EE42A-A80D-45E5-B92A-0926DC7A4398}" type="pres">
      <dgm:prSet presAssocID="{B68CD084-D41D-439C-B58C-1CCFDC635F1D}" presName="accentRepeatNode" presStyleLbl="solidFgAcc1" presStyleIdx="1" presStyleCnt="5"/>
      <dgm:spPr/>
    </dgm:pt>
    <dgm:pt modelId="{3133EDCA-04E5-4480-A2F0-7412F8758B12}" type="pres">
      <dgm:prSet presAssocID="{51F4045A-8904-4586-9856-5B398694BA09}" presName="text_3" presStyleLbl="node1" presStyleIdx="2" presStyleCnt="5" custScaleY="114501">
        <dgm:presLayoutVars>
          <dgm:bulletEnabled val="1"/>
        </dgm:presLayoutVars>
      </dgm:prSet>
      <dgm:spPr/>
    </dgm:pt>
    <dgm:pt modelId="{263623E0-2DE0-44E4-9F1A-FDBB12967971}" type="pres">
      <dgm:prSet presAssocID="{51F4045A-8904-4586-9856-5B398694BA09}" presName="accent_3" presStyleCnt="0"/>
      <dgm:spPr/>
    </dgm:pt>
    <dgm:pt modelId="{76BB5A55-6843-40A1-AEA1-711DD5ED6B06}" type="pres">
      <dgm:prSet presAssocID="{51F4045A-8904-4586-9856-5B398694BA09}" presName="accentRepeatNode" presStyleLbl="solidFgAcc1" presStyleIdx="2" presStyleCnt="5"/>
      <dgm:spPr/>
    </dgm:pt>
    <dgm:pt modelId="{03CD5DF4-ED2D-4AFA-A653-41833A6A20AE}" type="pres">
      <dgm:prSet presAssocID="{0F8E45DF-A23E-4104-91CB-3F2E4B097044}" presName="text_4" presStyleLbl="node1" presStyleIdx="3" presStyleCnt="5" custScaleY="114501">
        <dgm:presLayoutVars>
          <dgm:bulletEnabled val="1"/>
        </dgm:presLayoutVars>
      </dgm:prSet>
      <dgm:spPr/>
    </dgm:pt>
    <dgm:pt modelId="{C9FF8D7C-BD5B-478D-919B-259466D5DB66}" type="pres">
      <dgm:prSet presAssocID="{0F8E45DF-A23E-4104-91CB-3F2E4B097044}" presName="accent_4" presStyleCnt="0"/>
      <dgm:spPr/>
    </dgm:pt>
    <dgm:pt modelId="{0B0F8C43-6ED2-4592-884D-55800455D017}" type="pres">
      <dgm:prSet presAssocID="{0F8E45DF-A23E-4104-91CB-3F2E4B097044}" presName="accentRepeatNode" presStyleLbl="solidFgAcc1" presStyleIdx="3" presStyleCnt="5"/>
      <dgm:spPr/>
    </dgm:pt>
    <dgm:pt modelId="{A8A306F1-80BF-4FF7-9930-62453B29AA87}" type="pres">
      <dgm:prSet presAssocID="{D78DD59E-FBF7-48D9-B99F-1EE14B893BE5}" presName="text_5" presStyleLbl="node1" presStyleIdx="4" presStyleCnt="5" custScaleY="114501">
        <dgm:presLayoutVars>
          <dgm:bulletEnabled val="1"/>
        </dgm:presLayoutVars>
      </dgm:prSet>
      <dgm:spPr/>
    </dgm:pt>
    <dgm:pt modelId="{4F44B814-5C62-44EA-A330-8FA644337169}" type="pres">
      <dgm:prSet presAssocID="{D78DD59E-FBF7-48D9-B99F-1EE14B893BE5}" presName="accent_5" presStyleCnt="0"/>
      <dgm:spPr/>
    </dgm:pt>
    <dgm:pt modelId="{8898C35D-E098-42C4-A99F-E96989C48513}" type="pres">
      <dgm:prSet presAssocID="{D78DD59E-FBF7-48D9-B99F-1EE14B893BE5}" presName="accentRepeatNode" presStyleLbl="solidFgAcc1" presStyleIdx="4" presStyleCnt="5"/>
      <dgm:spPr/>
    </dgm:pt>
  </dgm:ptLst>
  <dgm:cxnLst>
    <dgm:cxn modelId="{02EF2C12-57CB-4DE2-B541-BF18A8FEC202}" type="presOf" srcId="{E1FCD538-9B5C-423E-8824-162E4FF7B0F0}" destId="{AFEF0BDB-D324-46DC-8287-A0031BEAE86C}" srcOrd="0" destOrd="0" presId="urn:microsoft.com/office/officeart/2008/layout/VerticalCurvedList"/>
    <dgm:cxn modelId="{735D0418-E844-42EE-A350-C27D46D8C800}" type="presOf" srcId="{B68CD084-D41D-439C-B58C-1CCFDC635F1D}" destId="{1E0AF034-2EA9-4DA4-8668-76BC2392A971}" srcOrd="0" destOrd="0" presId="urn:microsoft.com/office/officeart/2008/layout/VerticalCurvedList"/>
    <dgm:cxn modelId="{F976951F-B9DC-477D-9EE0-67D047B4654E}" srcId="{F9F65C46-DD52-4F45-B714-DE8D9903DC1E}" destId="{B68CD084-D41D-439C-B58C-1CCFDC635F1D}" srcOrd="1" destOrd="0" parTransId="{A2781574-FFF5-4802-9CA8-BEE7DFB08FFB}" sibTransId="{2C32108F-8CEF-4AAD-9699-B5F2E63CB797}"/>
    <dgm:cxn modelId="{BEB7FD5F-C60E-4D9C-8AAF-BF4C1966D39A}" type="presOf" srcId="{0F8E45DF-A23E-4104-91CB-3F2E4B097044}" destId="{03CD5DF4-ED2D-4AFA-A653-41833A6A20AE}" srcOrd="0" destOrd="0" presId="urn:microsoft.com/office/officeart/2008/layout/VerticalCurvedList"/>
    <dgm:cxn modelId="{90AAC461-7144-4A96-B731-369A14391067}" srcId="{F9F65C46-DD52-4F45-B714-DE8D9903DC1E}" destId="{E1FCD538-9B5C-423E-8824-162E4FF7B0F0}" srcOrd="0" destOrd="0" parTransId="{6A9DB20C-3BF2-4C8F-BFAE-8238A74BF1C8}" sibTransId="{E9B649DD-8DD8-4398-B4E3-6316D088884A}"/>
    <dgm:cxn modelId="{5A729253-2F20-48BA-8A73-90DE2B4EE821}" type="presOf" srcId="{D78DD59E-FBF7-48D9-B99F-1EE14B893BE5}" destId="{A8A306F1-80BF-4FF7-9930-62453B29AA87}" srcOrd="0" destOrd="0" presId="urn:microsoft.com/office/officeart/2008/layout/VerticalCurvedList"/>
    <dgm:cxn modelId="{43BFD378-4E5D-4286-8AD0-83E88AA64FF7}" srcId="{F9F65C46-DD52-4F45-B714-DE8D9903DC1E}" destId="{0F8E45DF-A23E-4104-91CB-3F2E4B097044}" srcOrd="3" destOrd="0" parTransId="{E92C9DD6-9995-4D11-9F5F-740B13105E0B}" sibTransId="{A5F344F0-88E1-4106-8747-018F6A1FF511}"/>
    <dgm:cxn modelId="{AE0751A1-21A1-46C9-A2D6-3430DDD79C9E}" srcId="{F9F65C46-DD52-4F45-B714-DE8D9903DC1E}" destId="{51F4045A-8904-4586-9856-5B398694BA09}" srcOrd="2" destOrd="0" parTransId="{232873BE-A622-429E-9F3F-42538195921A}" sibTransId="{CD29A301-E7E4-4784-84EE-358144037897}"/>
    <dgm:cxn modelId="{CABD10A3-F535-47A8-B3E2-70533A0A7EA1}" type="presOf" srcId="{E9B649DD-8DD8-4398-B4E3-6316D088884A}" destId="{30341DF9-EA06-45AC-87E6-421F433E74E7}" srcOrd="0" destOrd="0" presId="urn:microsoft.com/office/officeart/2008/layout/VerticalCurvedList"/>
    <dgm:cxn modelId="{DB6759A6-3DC4-4C8D-81EB-0B81D6F459DB}" srcId="{F9F65C46-DD52-4F45-B714-DE8D9903DC1E}" destId="{D78DD59E-FBF7-48D9-B99F-1EE14B893BE5}" srcOrd="4" destOrd="0" parTransId="{ED44581E-3C6C-4017-9D41-A60E7C75E828}" sibTransId="{8734D249-90AD-4223-BBB5-528C8B9872EB}"/>
    <dgm:cxn modelId="{6F6AFBB6-8539-4E2D-95ED-96AB60D8BA75}" type="presOf" srcId="{F9F65C46-DD52-4F45-B714-DE8D9903DC1E}" destId="{45D321A4-0CBA-4A15-8E79-15A10EF7C32B}" srcOrd="0" destOrd="0" presId="urn:microsoft.com/office/officeart/2008/layout/VerticalCurvedList"/>
    <dgm:cxn modelId="{9042FDC9-7568-468F-A049-B9AE8E0A029E}" type="presOf" srcId="{51F4045A-8904-4586-9856-5B398694BA09}" destId="{3133EDCA-04E5-4480-A2F0-7412F8758B12}" srcOrd="0" destOrd="0" presId="urn:microsoft.com/office/officeart/2008/layout/VerticalCurvedList"/>
    <dgm:cxn modelId="{8B6DC747-CAF8-4453-8D4D-0AC6BABA6DBF}" type="presParOf" srcId="{45D321A4-0CBA-4A15-8E79-15A10EF7C32B}" destId="{0D9EA139-49C3-4074-8D08-C80371C59DF7}" srcOrd="0" destOrd="0" presId="urn:microsoft.com/office/officeart/2008/layout/VerticalCurvedList"/>
    <dgm:cxn modelId="{C48F8F8D-1802-4110-93C0-E98C9A5C7AFC}" type="presParOf" srcId="{0D9EA139-49C3-4074-8D08-C80371C59DF7}" destId="{72FE7944-FD2D-4432-9935-84C9B1923B93}" srcOrd="0" destOrd="0" presId="urn:microsoft.com/office/officeart/2008/layout/VerticalCurvedList"/>
    <dgm:cxn modelId="{6EA60FDF-7E27-413D-9808-3695715E1780}" type="presParOf" srcId="{72FE7944-FD2D-4432-9935-84C9B1923B93}" destId="{01174F57-BF84-45F3-BDB1-E138B45FDA85}" srcOrd="0" destOrd="0" presId="urn:microsoft.com/office/officeart/2008/layout/VerticalCurvedList"/>
    <dgm:cxn modelId="{4AA8159A-E17E-43CF-8195-33589222D109}" type="presParOf" srcId="{72FE7944-FD2D-4432-9935-84C9B1923B93}" destId="{30341DF9-EA06-45AC-87E6-421F433E74E7}" srcOrd="1" destOrd="0" presId="urn:microsoft.com/office/officeart/2008/layout/VerticalCurvedList"/>
    <dgm:cxn modelId="{4CCAF69A-DA78-4A5E-A6A5-4D0E3B6D18D5}" type="presParOf" srcId="{72FE7944-FD2D-4432-9935-84C9B1923B93}" destId="{A8521505-93A2-4467-89B9-ECC0D3AA2299}" srcOrd="2" destOrd="0" presId="urn:microsoft.com/office/officeart/2008/layout/VerticalCurvedList"/>
    <dgm:cxn modelId="{7DE7EC0F-9435-4D0A-8D36-610C49D63EC3}" type="presParOf" srcId="{72FE7944-FD2D-4432-9935-84C9B1923B93}" destId="{289862A1-ECFB-4FAB-AA2D-69460D6A4E83}" srcOrd="3" destOrd="0" presId="urn:microsoft.com/office/officeart/2008/layout/VerticalCurvedList"/>
    <dgm:cxn modelId="{AF013AAF-CD50-47B9-8303-AA95FDEDA48C}" type="presParOf" srcId="{0D9EA139-49C3-4074-8D08-C80371C59DF7}" destId="{AFEF0BDB-D324-46DC-8287-A0031BEAE86C}" srcOrd="1" destOrd="0" presId="urn:microsoft.com/office/officeart/2008/layout/VerticalCurvedList"/>
    <dgm:cxn modelId="{1466FA42-4436-43A6-8B0E-DEB6302FC5F6}" type="presParOf" srcId="{0D9EA139-49C3-4074-8D08-C80371C59DF7}" destId="{323EB9A9-E15E-4F3A-8575-D1ADFD21D409}" srcOrd="2" destOrd="0" presId="urn:microsoft.com/office/officeart/2008/layout/VerticalCurvedList"/>
    <dgm:cxn modelId="{FF7121B9-DDEF-47C9-9E9E-5BF9CCD9B255}" type="presParOf" srcId="{323EB9A9-E15E-4F3A-8575-D1ADFD21D409}" destId="{4C6D0666-C1C9-43E5-9F06-6651AE9B7C36}" srcOrd="0" destOrd="0" presId="urn:microsoft.com/office/officeart/2008/layout/VerticalCurvedList"/>
    <dgm:cxn modelId="{5E0FB2FF-BF18-42F5-8FEE-92B64500FC5A}" type="presParOf" srcId="{0D9EA139-49C3-4074-8D08-C80371C59DF7}" destId="{1E0AF034-2EA9-4DA4-8668-76BC2392A971}" srcOrd="3" destOrd="0" presId="urn:microsoft.com/office/officeart/2008/layout/VerticalCurvedList"/>
    <dgm:cxn modelId="{4ED6CD35-03F0-4D76-9734-CCE2E69AC188}" type="presParOf" srcId="{0D9EA139-49C3-4074-8D08-C80371C59DF7}" destId="{34EDDD87-9624-402B-B182-6BF55ABE6390}" srcOrd="4" destOrd="0" presId="urn:microsoft.com/office/officeart/2008/layout/VerticalCurvedList"/>
    <dgm:cxn modelId="{225A9B04-E9F8-4846-B6D9-17FA3D398654}" type="presParOf" srcId="{34EDDD87-9624-402B-B182-6BF55ABE6390}" destId="{DE8EE42A-A80D-45E5-B92A-0926DC7A4398}" srcOrd="0" destOrd="0" presId="urn:microsoft.com/office/officeart/2008/layout/VerticalCurvedList"/>
    <dgm:cxn modelId="{F47B8B3B-D64F-46B7-9FE5-D79CCC4E3691}" type="presParOf" srcId="{0D9EA139-49C3-4074-8D08-C80371C59DF7}" destId="{3133EDCA-04E5-4480-A2F0-7412F8758B12}" srcOrd="5" destOrd="0" presId="urn:microsoft.com/office/officeart/2008/layout/VerticalCurvedList"/>
    <dgm:cxn modelId="{C83105EF-F908-400E-888F-CAFE847F0722}" type="presParOf" srcId="{0D9EA139-49C3-4074-8D08-C80371C59DF7}" destId="{263623E0-2DE0-44E4-9F1A-FDBB12967971}" srcOrd="6" destOrd="0" presId="urn:microsoft.com/office/officeart/2008/layout/VerticalCurvedList"/>
    <dgm:cxn modelId="{7B7094CE-F871-440D-9DFC-0504373B4C12}" type="presParOf" srcId="{263623E0-2DE0-44E4-9F1A-FDBB12967971}" destId="{76BB5A55-6843-40A1-AEA1-711DD5ED6B06}" srcOrd="0" destOrd="0" presId="urn:microsoft.com/office/officeart/2008/layout/VerticalCurvedList"/>
    <dgm:cxn modelId="{8AA0CA2C-E6BE-4310-8FFD-3D3FF4FE2B21}" type="presParOf" srcId="{0D9EA139-49C3-4074-8D08-C80371C59DF7}" destId="{03CD5DF4-ED2D-4AFA-A653-41833A6A20AE}" srcOrd="7" destOrd="0" presId="urn:microsoft.com/office/officeart/2008/layout/VerticalCurvedList"/>
    <dgm:cxn modelId="{CBEAD767-51EE-400F-B7DA-88F0E56F0BD0}" type="presParOf" srcId="{0D9EA139-49C3-4074-8D08-C80371C59DF7}" destId="{C9FF8D7C-BD5B-478D-919B-259466D5DB66}" srcOrd="8" destOrd="0" presId="urn:microsoft.com/office/officeart/2008/layout/VerticalCurvedList"/>
    <dgm:cxn modelId="{BB27DE53-8C4A-407D-B7A6-E675030D60A6}" type="presParOf" srcId="{C9FF8D7C-BD5B-478D-919B-259466D5DB66}" destId="{0B0F8C43-6ED2-4592-884D-55800455D017}" srcOrd="0" destOrd="0" presId="urn:microsoft.com/office/officeart/2008/layout/VerticalCurvedList"/>
    <dgm:cxn modelId="{E8D53473-3038-4065-99B5-ED00EAF02689}" type="presParOf" srcId="{0D9EA139-49C3-4074-8D08-C80371C59DF7}" destId="{A8A306F1-80BF-4FF7-9930-62453B29AA87}" srcOrd="9" destOrd="0" presId="urn:microsoft.com/office/officeart/2008/layout/VerticalCurvedList"/>
    <dgm:cxn modelId="{D477A283-7E02-42DB-B2A6-7905B475206A}" type="presParOf" srcId="{0D9EA139-49C3-4074-8D08-C80371C59DF7}" destId="{4F44B814-5C62-44EA-A330-8FA644337169}" srcOrd="10" destOrd="0" presId="urn:microsoft.com/office/officeart/2008/layout/VerticalCurvedList"/>
    <dgm:cxn modelId="{546C96C2-A2C6-4E68-9923-D022AD85169D}" type="presParOf" srcId="{4F44B814-5C62-44EA-A330-8FA644337169}" destId="{8898C35D-E098-42C4-A99F-E96989C485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9D153-7AD8-4852-AEA2-7F7D724AC1B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75ED1DF6-EA0B-494E-90E3-D879F39A0F74}">
      <dgm:prSet phldrT="[Texte]" custT="1"/>
      <dgm:spPr/>
      <dgm:t>
        <a:bodyPr/>
        <a:lstStyle/>
        <a:p>
          <a:r>
            <a:rPr lang="fr-FR" sz="19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a:t>
          </a:r>
          <a:r>
            <a:rPr lang="fr-FR" sz="1900" b="1" spc="-3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dématérialisation</a:t>
          </a:r>
          <a:r>
            <a:rPr lang="fr-FR" sz="19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permet à l'entreprise de gagner du temps, de réduire les impressions et les coûts d'archivage, mais</a:t>
          </a:r>
          <a:r>
            <a:rPr lang="fr-FR" sz="1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elle entraîne également des obligations pour l’employeur </a:t>
          </a:r>
          <a:endParaRPr lang="fr-FR" sz="1900" b="1" dirty="0">
            <a:solidFill>
              <a:schemeClr val="bg1"/>
            </a:solidFill>
          </a:endParaRPr>
        </a:p>
      </dgm:t>
    </dgm:pt>
    <dgm:pt modelId="{4B859208-E6E3-46D8-A27B-16154870D291}" type="parTrans" cxnId="{B1E4B752-D281-44D8-B367-B3E29A28BCB1}">
      <dgm:prSet/>
      <dgm:spPr/>
      <dgm:t>
        <a:bodyPr/>
        <a:lstStyle/>
        <a:p>
          <a:endParaRPr lang="fr-FR" sz="2000"/>
        </a:p>
      </dgm:t>
    </dgm:pt>
    <dgm:pt modelId="{44E016ED-6714-4F63-964D-5201F8CF284E}" type="sibTrans" cxnId="{B1E4B752-D281-44D8-B367-B3E29A28BCB1}">
      <dgm:prSet/>
      <dgm:spPr/>
      <dgm:t>
        <a:bodyPr/>
        <a:lstStyle/>
        <a:p>
          <a:endParaRPr lang="fr-FR" sz="2000"/>
        </a:p>
      </dgm:t>
    </dgm:pt>
    <dgm:pt modelId="{61B8647C-68C7-409D-B75B-5C459633252C}">
      <dgm:prSet custT="1"/>
      <dgm:spPr/>
      <dgm:t>
        <a:bodyPr/>
        <a:lstStyle/>
        <a:p>
          <a:pPr algn="l"/>
          <a:r>
            <a:rPr lang="fr-FR" sz="1900" dirty="0">
              <a:effectLst/>
              <a:latin typeface="Arial" panose="020B0604020202020204" pitchFamily="34" charset="0"/>
              <a:ea typeface="Times New Roman" panose="02020603050405020304" pitchFamily="18" charset="0"/>
              <a:cs typeface="Arial" panose="020B0604020202020204" pitchFamily="34" charset="0"/>
            </a:rPr>
            <a:t>il doit enregistrer les bulletins de paie dématérialisés dans un coffre-fort numérique*. </a:t>
          </a:r>
          <a:endParaRPr lang="fr-FR" sz="19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B69B7FA3-E559-45A0-9FD9-CF94E3798FAD}" type="parTrans" cxnId="{11A784E3-B280-4E31-8BD4-F96B10C7302E}">
      <dgm:prSet/>
      <dgm:spPr/>
      <dgm:t>
        <a:bodyPr/>
        <a:lstStyle/>
        <a:p>
          <a:endParaRPr lang="fr-FR" sz="2000"/>
        </a:p>
      </dgm:t>
    </dgm:pt>
    <dgm:pt modelId="{916CC796-0BAE-4FF2-AF8A-07B615EC1369}" type="sibTrans" cxnId="{11A784E3-B280-4E31-8BD4-F96B10C7302E}">
      <dgm:prSet/>
      <dgm:spPr/>
      <dgm:t>
        <a:bodyPr/>
        <a:lstStyle/>
        <a:p>
          <a:endParaRPr lang="fr-FR" sz="2000"/>
        </a:p>
      </dgm:t>
    </dgm:pt>
    <dgm:pt modelId="{3F982146-3B42-4B7E-B821-E13C5D21F366}">
      <dgm:prSet custT="1"/>
      <dgm:spPr/>
      <dgm:t>
        <a:bodyPr/>
        <a:lstStyle/>
        <a:p>
          <a:pPr algn="l"/>
          <a:r>
            <a:rPr lang="fr-FR" sz="1900" dirty="0">
              <a:effectLst/>
              <a:latin typeface="Arial" panose="020B0604020202020204" pitchFamily="34" charset="0"/>
              <a:ea typeface="Times New Roman" panose="02020603050405020304" pitchFamily="18" charset="0"/>
              <a:cs typeface="Arial" panose="020B0604020202020204" pitchFamily="34" charset="0"/>
            </a:rPr>
            <a:t>il doit garantir la disponibilité des bulletins de paie durant 50 ans ou jusqu’aux 75 ans du salarié. </a:t>
          </a:r>
          <a:endParaRPr lang="fr-FR" sz="19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BA244A49-930C-4847-ABCA-DB1121B82BF5}" type="parTrans" cxnId="{B58C5A4D-20E5-4786-B080-C90828B8D09B}">
      <dgm:prSet/>
      <dgm:spPr/>
      <dgm:t>
        <a:bodyPr/>
        <a:lstStyle/>
        <a:p>
          <a:endParaRPr lang="fr-FR" sz="2000"/>
        </a:p>
      </dgm:t>
    </dgm:pt>
    <dgm:pt modelId="{66577CC6-1A6B-4472-A74F-4F04DE704D31}" type="sibTrans" cxnId="{B58C5A4D-20E5-4786-B080-C90828B8D09B}">
      <dgm:prSet/>
      <dgm:spPr/>
      <dgm:t>
        <a:bodyPr/>
        <a:lstStyle/>
        <a:p>
          <a:endParaRPr lang="fr-FR" sz="2000"/>
        </a:p>
      </dgm:t>
    </dgm:pt>
    <dgm:pt modelId="{C2F482FD-5941-476C-9E30-B481FF629B47}">
      <dgm:prSet custT="1"/>
      <dgm:spPr/>
      <dgm:t>
        <a:bodyPr/>
        <a:lstStyle/>
        <a:p>
          <a:pPr algn="l"/>
          <a:r>
            <a:rPr lang="fr-FR" sz="1900" dirty="0">
              <a:effectLst/>
              <a:latin typeface="Arial" panose="020B0604020202020204" pitchFamily="34" charset="0"/>
              <a:ea typeface="Times New Roman" panose="02020603050405020304" pitchFamily="18" charset="0"/>
              <a:cs typeface="Arial" panose="020B0604020202020204" pitchFamily="34" charset="0"/>
            </a:rPr>
            <a:t>il doit conserver un double des bulletins de salaire (papier ou électronique) pendant au moins 5 ans. </a:t>
          </a:r>
          <a:endParaRPr lang="fr-FR" sz="19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4B02C590-4F7F-4BD0-B107-BDAA3B937A72}" type="parTrans" cxnId="{C593B6B1-4CBE-4CD4-A304-F0DC4491D44F}">
      <dgm:prSet/>
      <dgm:spPr/>
      <dgm:t>
        <a:bodyPr/>
        <a:lstStyle/>
        <a:p>
          <a:endParaRPr lang="fr-FR" sz="2000"/>
        </a:p>
      </dgm:t>
    </dgm:pt>
    <dgm:pt modelId="{462E4BCE-F9DF-4216-A09E-501390DBC909}" type="sibTrans" cxnId="{C593B6B1-4CBE-4CD4-A304-F0DC4491D44F}">
      <dgm:prSet/>
      <dgm:spPr/>
      <dgm:t>
        <a:bodyPr/>
        <a:lstStyle/>
        <a:p>
          <a:endParaRPr lang="fr-FR" sz="2000"/>
        </a:p>
      </dgm:t>
    </dgm:pt>
    <dgm:pt modelId="{759FF0A7-EAE8-4BC1-949C-F8347F6555B9}">
      <dgm:prSet custT="1"/>
      <dgm:spPr/>
      <dgm:t>
        <a:bodyPr/>
        <a:lstStyle/>
        <a:p>
          <a:pPr algn="l"/>
          <a:r>
            <a:rPr lang="fr-FR" sz="1900" spc="-30" dirty="0">
              <a:effectLst/>
              <a:latin typeface="Arial" panose="020B0604020202020204" pitchFamily="34" charset="0"/>
              <a:ea typeface="Times New Roman" panose="02020603050405020304" pitchFamily="18" charset="0"/>
              <a:cs typeface="Times New Roman" panose="02020603050405020304" pitchFamily="18" charset="0"/>
            </a:rPr>
            <a:t>chaque bulletin est certifié par un c</a:t>
          </a:r>
          <a:r>
            <a:rPr lang="fr-FR" sz="1900" spc="-35" dirty="0">
              <a:effectLst/>
              <a:latin typeface="Arial" panose="020B0604020202020204" pitchFamily="34" charset="0"/>
              <a:ea typeface="Times New Roman" panose="02020603050405020304" pitchFamily="18" charset="0"/>
              <a:cs typeface="Times New Roman" panose="02020603050405020304" pitchFamily="18" charset="0"/>
            </a:rPr>
            <a:t>achet électronique pour empêcher toute violation de l'intégrité du bulletin original. </a:t>
          </a:r>
          <a:endParaRPr lang="fr-FR" sz="19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7F770863-671E-4978-8A39-0E1D428495A6}" type="parTrans" cxnId="{80FE0E69-A51D-4991-9431-7EDD18D60D38}">
      <dgm:prSet/>
      <dgm:spPr/>
      <dgm:t>
        <a:bodyPr/>
        <a:lstStyle/>
        <a:p>
          <a:endParaRPr lang="fr-FR" sz="2000"/>
        </a:p>
      </dgm:t>
    </dgm:pt>
    <dgm:pt modelId="{F873F0C8-9A3A-4299-BE85-B9F2DA896716}" type="sibTrans" cxnId="{80FE0E69-A51D-4991-9431-7EDD18D60D38}">
      <dgm:prSet/>
      <dgm:spPr/>
      <dgm:t>
        <a:bodyPr/>
        <a:lstStyle/>
        <a:p>
          <a:endParaRPr lang="fr-FR" sz="2000"/>
        </a:p>
      </dgm:t>
    </dgm:pt>
    <dgm:pt modelId="{F19AD2D8-9288-4282-BBAF-9B33F9657BD9}">
      <dgm:prSet custT="1"/>
      <dgm:spPr/>
      <dgm:t>
        <a:bodyPr/>
        <a:lstStyle/>
        <a:p>
          <a:pPr algn="l"/>
          <a:r>
            <a:rPr lang="fr-FR" sz="1900" dirty="0">
              <a:effectLst/>
              <a:latin typeface="Arial" panose="020B0604020202020204" pitchFamily="34" charset="0"/>
              <a:ea typeface="Times New Roman" panose="02020603050405020304" pitchFamily="18" charset="0"/>
              <a:cs typeface="Arial" panose="020B0604020202020204" pitchFamily="34" charset="0"/>
            </a:rPr>
            <a:t>dans le cas où l’employeur cesse son activité, le salarié doit être informé de la mise à disposition de ses bulletins de salaire au moins 3 mois avant la fermeture de l’entreprise afin de pouvoir les récupérer.</a:t>
          </a:r>
          <a:endParaRPr lang="fr-FR" sz="19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CAC8235C-CF91-40AA-B9A2-3388139018A6}" type="parTrans" cxnId="{6BC24B41-87CA-49D6-AE66-BC9BED2BDF16}">
      <dgm:prSet/>
      <dgm:spPr/>
      <dgm:t>
        <a:bodyPr/>
        <a:lstStyle/>
        <a:p>
          <a:endParaRPr lang="fr-FR" sz="2000"/>
        </a:p>
      </dgm:t>
    </dgm:pt>
    <dgm:pt modelId="{AE020C61-3A8C-435D-85E6-CF35B6F7F268}" type="sibTrans" cxnId="{6BC24B41-87CA-49D6-AE66-BC9BED2BDF16}">
      <dgm:prSet/>
      <dgm:spPr/>
      <dgm:t>
        <a:bodyPr/>
        <a:lstStyle/>
        <a:p>
          <a:endParaRPr lang="fr-FR" sz="2000"/>
        </a:p>
      </dgm:t>
    </dgm:pt>
    <dgm:pt modelId="{565E88C1-607D-4553-BA22-6F398C712772}" type="pres">
      <dgm:prSet presAssocID="{B469D153-7AD8-4852-AEA2-7F7D724AC1B4}" presName="diagram" presStyleCnt="0">
        <dgm:presLayoutVars>
          <dgm:chPref val="1"/>
          <dgm:dir/>
          <dgm:animOne val="branch"/>
          <dgm:animLvl val="lvl"/>
          <dgm:resizeHandles/>
        </dgm:presLayoutVars>
      </dgm:prSet>
      <dgm:spPr/>
    </dgm:pt>
    <dgm:pt modelId="{25DB8D3E-0D61-4E4F-A3B4-3C09B083B5C9}" type="pres">
      <dgm:prSet presAssocID="{75ED1DF6-EA0B-494E-90E3-D879F39A0F74}" presName="root" presStyleCnt="0"/>
      <dgm:spPr/>
    </dgm:pt>
    <dgm:pt modelId="{2125CFA3-0148-448D-A3BD-84C2C47AF1F0}" type="pres">
      <dgm:prSet presAssocID="{75ED1DF6-EA0B-494E-90E3-D879F39A0F74}" presName="rootComposite" presStyleCnt="0"/>
      <dgm:spPr/>
    </dgm:pt>
    <dgm:pt modelId="{90FB94FB-9AF2-4321-B872-02137812F1CC}" type="pres">
      <dgm:prSet presAssocID="{75ED1DF6-EA0B-494E-90E3-D879F39A0F74}" presName="rootText" presStyleLbl="node1" presStyleIdx="0" presStyleCnt="1" custScaleX="961053" custScaleY="182089"/>
      <dgm:spPr/>
    </dgm:pt>
    <dgm:pt modelId="{95CA988F-7190-4477-8E4C-1CED06D114A3}" type="pres">
      <dgm:prSet presAssocID="{75ED1DF6-EA0B-494E-90E3-D879F39A0F74}" presName="rootConnector" presStyleLbl="node1" presStyleIdx="0" presStyleCnt="1"/>
      <dgm:spPr/>
    </dgm:pt>
    <dgm:pt modelId="{41BF6AC0-1E5E-4147-9289-598E8EB281A4}" type="pres">
      <dgm:prSet presAssocID="{75ED1DF6-EA0B-494E-90E3-D879F39A0F74}" presName="childShape" presStyleCnt="0"/>
      <dgm:spPr/>
    </dgm:pt>
    <dgm:pt modelId="{4E34A500-F9FA-46A0-B1D1-B592EFFDB9F3}" type="pres">
      <dgm:prSet presAssocID="{B69B7FA3-E559-45A0-9FD9-CF94E3798FAD}" presName="Name13" presStyleLbl="parChTrans1D2" presStyleIdx="0" presStyleCnt="5"/>
      <dgm:spPr/>
    </dgm:pt>
    <dgm:pt modelId="{C5436841-9E01-4DEE-B442-078A12902846}" type="pres">
      <dgm:prSet presAssocID="{61B8647C-68C7-409D-B75B-5C459633252C}" presName="childText" presStyleLbl="bgAcc1" presStyleIdx="0" presStyleCnt="5" custScaleX="1236072" custScaleY="84811" custLinFactNeighborX="-43411" custLinFactNeighborY="1274">
        <dgm:presLayoutVars>
          <dgm:bulletEnabled val="1"/>
        </dgm:presLayoutVars>
      </dgm:prSet>
      <dgm:spPr/>
    </dgm:pt>
    <dgm:pt modelId="{F7281EB6-2049-443F-BF94-7BC09F810C6E}" type="pres">
      <dgm:prSet presAssocID="{BA244A49-930C-4847-ABCA-DB1121B82BF5}" presName="Name13" presStyleLbl="parChTrans1D2" presStyleIdx="1" presStyleCnt="5"/>
      <dgm:spPr/>
    </dgm:pt>
    <dgm:pt modelId="{CE9C0857-2AC9-4DEB-8EB6-56B940489D99}" type="pres">
      <dgm:prSet presAssocID="{3F982146-3B42-4B7E-B821-E13C5D21F366}" presName="childText" presStyleLbl="bgAcc1" presStyleIdx="1" presStyleCnt="5" custScaleX="1236072" custScaleY="116951" custLinFactNeighborX="-43411" custLinFactNeighborY="1274">
        <dgm:presLayoutVars>
          <dgm:bulletEnabled val="1"/>
        </dgm:presLayoutVars>
      </dgm:prSet>
      <dgm:spPr/>
    </dgm:pt>
    <dgm:pt modelId="{014552EB-8538-4938-8382-F598EAED0E7F}" type="pres">
      <dgm:prSet presAssocID="{4B02C590-4F7F-4BD0-B107-BDAA3B937A72}" presName="Name13" presStyleLbl="parChTrans1D2" presStyleIdx="2" presStyleCnt="5"/>
      <dgm:spPr/>
    </dgm:pt>
    <dgm:pt modelId="{3008086E-9712-485B-BE0F-698598670669}" type="pres">
      <dgm:prSet presAssocID="{C2F482FD-5941-476C-9E30-B481FF629B47}" presName="childText" presStyleLbl="bgAcc1" presStyleIdx="2" presStyleCnt="5" custScaleX="1236072" custScaleY="116951" custLinFactNeighborX="-43411" custLinFactNeighborY="1274">
        <dgm:presLayoutVars>
          <dgm:bulletEnabled val="1"/>
        </dgm:presLayoutVars>
      </dgm:prSet>
      <dgm:spPr/>
    </dgm:pt>
    <dgm:pt modelId="{B56F00D0-7418-4A20-B761-EA73A45D89A0}" type="pres">
      <dgm:prSet presAssocID="{7F770863-671E-4978-8A39-0E1D428495A6}" presName="Name13" presStyleLbl="parChTrans1D2" presStyleIdx="3" presStyleCnt="5"/>
      <dgm:spPr/>
    </dgm:pt>
    <dgm:pt modelId="{E78557C9-CD84-4C52-9298-13E666FB9E86}" type="pres">
      <dgm:prSet presAssocID="{759FF0A7-EAE8-4BC1-949C-F8347F6555B9}" presName="childText" presStyleLbl="bgAcc1" presStyleIdx="3" presStyleCnt="5" custScaleX="1236072" custScaleY="149048" custLinFactNeighborX="-43411" custLinFactNeighborY="1274">
        <dgm:presLayoutVars>
          <dgm:bulletEnabled val="1"/>
        </dgm:presLayoutVars>
      </dgm:prSet>
      <dgm:spPr/>
    </dgm:pt>
    <dgm:pt modelId="{D9A407AD-B173-495A-95F8-B62281A12BE1}" type="pres">
      <dgm:prSet presAssocID="{CAC8235C-CF91-40AA-B9A2-3388139018A6}" presName="Name13" presStyleLbl="parChTrans1D2" presStyleIdx="4" presStyleCnt="5"/>
      <dgm:spPr/>
    </dgm:pt>
    <dgm:pt modelId="{B7DFC095-1956-47A6-A47D-545BAF913CEC}" type="pres">
      <dgm:prSet presAssocID="{F19AD2D8-9288-4282-BBAF-9B33F9657BD9}" presName="childText" presStyleLbl="bgAcc1" presStyleIdx="4" presStyleCnt="5" custScaleX="1236072" custScaleY="190544" custLinFactNeighborX="-43411" custLinFactNeighborY="1274">
        <dgm:presLayoutVars>
          <dgm:bulletEnabled val="1"/>
        </dgm:presLayoutVars>
      </dgm:prSet>
      <dgm:spPr/>
    </dgm:pt>
  </dgm:ptLst>
  <dgm:cxnLst>
    <dgm:cxn modelId="{7E1FBE0E-C481-42B9-8DFA-C68D7E8AAEA9}" type="presOf" srcId="{CAC8235C-CF91-40AA-B9A2-3388139018A6}" destId="{D9A407AD-B173-495A-95F8-B62281A12BE1}" srcOrd="0" destOrd="0" presId="urn:microsoft.com/office/officeart/2005/8/layout/hierarchy3"/>
    <dgm:cxn modelId="{CC5A6B5F-6A5D-4587-BE07-D3C35D07ECAE}" type="presOf" srcId="{4B02C590-4F7F-4BD0-B107-BDAA3B937A72}" destId="{014552EB-8538-4938-8382-F598EAED0E7F}" srcOrd="0" destOrd="0" presId="urn:microsoft.com/office/officeart/2005/8/layout/hierarchy3"/>
    <dgm:cxn modelId="{6BC24B41-87CA-49D6-AE66-BC9BED2BDF16}" srcId="{75ED1DF6-EA0B-494E-90E3-D879F39A0F74}" destId="{F19AD2D8-9288-4282-BBAF-9B33F9657BD9}" srcOrd="4" destOrd="0" parTransId="{CAC8235C-CF91-40AA-B9A2-3388139018A6}" sibTransId="{AE020C61-3A8C-435D-85E6-CF35B6F7F268}"/>
    <dgm:cxn modelId="{A9751B64-85DC-4F7B-8BBA-AC09FB344568}" type="presOf" srcId="{BA244A49-930C-4847-ABCA-DB1121B82BF5}" destId="{F7281EB6-2049-443F-BF94-7BC09F810C6E}" srcOrd="0" destOrd="0" presId="urn:microsoft.com/office/officeart/2005/8/layout/hierarchy3"/>
    <dgm:cxn modelId="{38EF2466-47F4-4D05-88FD-B7E50067ADAB}" type="presOf" srcId="{F19AD2D8-9288-4282-BBAF-9B33F9657BD9}" destId="{B7DFC095-1956-47A6-A47D-545BAF913CEC}" srcOrd="0" destOrd="0" presId="urn:microsoft.com/office/officeart/2005/8/layout/hierarchy3"/>
    <dgm:cxn modelId="{80FE0E69-A51D-4991-9431-7EDD18D60D38}" srcId="{75ED1DF6-EA0B-494E-90E3-D879F39A0F74}" destId="{759FF0A7-EAE8-4BC1-949C-F8347F6555B9}" srcOrd="3" destOrd="0" parTransId="{7F770863-671E-4978-8A39-0E1D428495A6}" sibTransId="{F873F0C8-9A3A-4299-BE85-B9F2DA896716}"/>
    <dgm:cxn modelId="{B58C5A4D-20E5-4786-B080-C90828B8D09B}" srcId="{75ED1DF6-EA0B-494E-90E3-D879F39A0F74}" destId="{3F982146-3B42-4B7E-B821-E13C5D21F366}" srcOrd="1" destOrd="0" parTransId="{BA244A49-930C-4847-ABCA-DB1121B82BF5}" sibTransId="{66577CC6-1A6B-4472-A74F-4F04DE704D31}"/>
    <dgm:cxn modelId="{674C7650-DC5D-4D19-B488-14719450295E}" type="presOf" srcId="{61B8647C-68C7-409D-B75B-5C459633252C}" destId="{C5436841-9E01-4DEE-B442-078A12902846}" srcOrd="0" destOrd="0" presId="urn:microsoft.com/office/officeart/2005/8/layout/hierarchy3"/>
    <dgm:cxn modelId="{B1E4B752-D281-44D8-B367-B3E29A28BCB1}" srcId="{B469D153-7AD8-4852-AEA2-7F7D724AC1B4}" destId="{75ED1DF6-EA0B-494E-90E3-D879F39A0F74}" srcOrd="0" destOrd="0" parTransId="{4B859208-E6E3-46D8-A27B-16154870D291}" sibTransId="{44E016ED-6714-4F63-964D-5201F8CF284E}"/>
    <dgm:cxn modelId="{18BEAF75-223A-44D6-91AB-C82A1F80898D}" type="presOf" srcId="{B69B7FA3-E559-45A0-9FD9-CF94E3798FAD}" destId="{4E34A500-F9FA-46A0-B1D1-B592EFFDB9F3}" srcOrd="0" destOrd="0" presId="urn:microsoft.com/office/officeart/2005/8/layout/hierarchy3"/>
    <dgm:cxn modelId="{77F55F85-772F-40EC-A18D-2CADF8B47180}" type="presOf" srcId="{75ED1DF6-EA0B-494E-90E3-D879F39A0F74}" destId="{95CA988F-7190-4477-8E4C-1CED06D114A3}" srcOrd="1" destOrd="0" presId="urn:microsoft.com/office/officeart/2005/8/layout/hierarchy3"/>
    <dgm:cxn modelId="{C593B6B1-4CBE-4CD4-A304-F0DC4491D44F}" srcId="{75ED1DF6-EA0B-494E-90E3-D879F39A0F74}" destId="{C2F482FD-5941-476C-9E30-B481FF629B47}" srcOrd="2" destOrd="0" parTransId="{4B02C590-4F7F-4BD0-B107-BDAA3B937A72}" sibTransId="{462E4BCE-F9DF-4216-A09E-501390DBC909}"/>
    <dgm:cxn modelId="{713C2CBF-2FE6-4A36-BA7F-237220FBEBC6}" type="presOf" srcId="{B469D153-7AD8-4852-AEA2-7F7D724AC1B4}" destId="{565E88C1-607D-4553-BA22-6F398C712772}" srcOrd="0" destOrd="0" presId="urn:microsoft.com/office/officeart/2005/8/layout/hierarchy3"/>
    <dgm:cxn modelId="{69FD70C3-6420-4041-AD72-AC8481D440E0}" type="presOf" srcId="{7F770863-671E-4978-8A39-0E1D428495A6}" destId="{B56F00D0-7418-4A20-B761-EA73A45D89A0}" srcOrd="0" destOrd="0" presId="urn:microsoft.com/office/officeart/2005/8/layout/hierarchy3"/>
    <dgm:cxn modelId="{056468C5-71ED-48EB-8283-774FCCF94D25}" type="presOf" srcId="{3F982146-3B42-4B7E-B821-E13C5D21F366}" destId="{CE9C0857-2AC9-4DEB-8EB6-56B940489D99}" srcOrd="0" destOrd="0" presId="urn:microsoft.com/office/officeart/2005/8/layout/hierarchy3"/>
    <dgm:cxn modelId="{819D31C7-36A5-4778-BBFB-C0AB4135E68C}" type="presOf" srcId="{759FF0A7-EAE8-4BC1-949C-F8347F6555B9}" destId="{E78557C9-CD84-4C52-9298-13E666FB9E86}" srcOrd="0" destOrd="0" presId="urn:microsoft.com/office/officeart/2005/8/layout/hierarchy3"/>
    <dgm:cxn modelId="{11A784E3-B280-4E31-8BD4-F96B10C7302E}" srcId="{75ED1DF6-EA0B-494E-90E3-D879F39A0F74}" destId="{61B8647C-68C7-409D-B75B-5C459633252C}" srcOrd="0" destOrd="0" parTransId="{B69B7FA3-E559-45A0-9FD9-CF94E3798FAD}" sibTransId="{916CC796-0BAE-4FF2-AF8A-07B615EC1369}"/>
    <dgm:cxn modelId="{E7B70AED-47F6-4F83-A82A-5727D4E71733}" type="presOf" srcId="{C2F482FD-5941-476C-9E30-B481FF629B47}" destId="{3008086E-9712-485B-BE0F-698598670669}" srcOrd="0" destOrd="0" presId="urn:microsoft.com/office/officeart/2005/8/layout/hierarchy3"/>
    <dgm:cxn modelId="{7371DFFD-44A0-4DA5-A43E-7F823B3C9159}" type="presOf" srcId="{75ED1DF6-EA0B-494E-90E3-D879F39A0F74}" destId="{90FB94FB-9AF2-4321-B872-02137812F1CC}" srcOrd="0" destOrd="0" presId="urn:microsoft.com/office/officeart/2005/8/layout/hierarchy3"/>
    <dgm:cxn modelId="{C307DD2E-E2E2-49A6-BD64-FCC9EDEE8CC2}" type="presParOf" srcId="{565E88C1-607D-4553-BA22-6F398C712772}" destId="{25DB8D3E-0D61-4E4F-A3B4-3C09B083B5C9}" srcOrd="0" destOrd="0" presId="urn:microsoft.com/office/officeart/2005/8/layout/hierarchy3"/>
    <dgm:cxn modelId="{FDD3D31A-0141-4794-A925-92432C4DEBDF}" type="presParOf" srcId="{25DB8D3E-0D61-4E4F-A3B4-3C09B083B5C9}" destId="{2125CFA3-0148-448D-A3BD-84C2C47AF1F0}" srcOrd="0" destOrd="0" presId="urn:microsoft.com/office/officeart/2005/8/layout/hierarchy3"/>
    <dgm:cxn modelId="{B4AC11DE-CC2A-4740-8355-9F30CA1EC685}" type="presParOf" srcId="{2125CFA3-0148-448D-A3BD-84C2C47AF1F0}" destId="{90FB94FB-9AF2-4321-B872-02137812F1CC}" srcOrd="0" destOrd="0" presId="urn:microsoft.com/office/officeart/2005/8/layout/hierarchy3"/>
    <dgm:cxn modelId="{8FDCEA21-C833-45E4-8B98-CF25E3BB95CF}" type="presParOf" srcId="{2125CFA3-0148-448D-A3BD-84C2C47AF1F0}" destId="{95CA988F-7190-4477-8E4C-1CED06D114A3}" srcOrd="1" destOrd="0" presId="urn:microsoft.com/office/officeart/2005/8/layout/hierarchy3"/>
    <dgm:cxn modelId="{CA6D1307-C83B-424C-BA19-8D9B4E8EB515}" type="presParOf" srcId="{25DB8D3E-0D61-4E4F-A3B4-3C09B083B5C9}" destId="{41BF6AC0-1E5E-4147-9289-598E8EB281A4}" srcOrd="1" destOrd="0" presId="urn:microsoft.com/office/officeart/2005/8/layout/hierarchy3"/>
    <dgm:cxn modelId="{8905BDC6-568E-45BC-9A63-02511C99A4D9}" type="presParOf" srcId="{41BF6AC0-1E5E-4147-9289-598E8EB281A4}" destId="{4E34A500-F9FA-46A0-B1D1-B592EFFDB9F3}" srcOrd="0" destOrd="0" presId="urn:microsoft.com/office/officeart/2005/8/layout/hierarchy3"/>
    <dgm:cxn modelId="{C4A63FF6-4724-4880-8412-A0DBEB72E2BA}" type="presParOf" srcId="{41BF6AC0-1E5E-4147-9289-598E8EB281A4}" destId="{C5436841-9E01-4DEE-B442-078A12902846}" srcOrd="1" destOrd="0" presId="urn:microsoft.com/office/officeart/2005/8/layout/hierarchy3"/>
    <dgm:cxn modelId="{FB46E86E-BC81-4A36-8C0E-85A3D6E75F58}" type="presParOf" srcId="{41BF6AC0-1E5E-4147-9289-598E8EB281A4}" destId="{F7281EB6-2049-443F-BF94-7BC09F810C6E}" srcOrd="2" destOrd="0" presId="urn:microsoft.com/office/officeart/2005/8/layout/hierarchy3"/>
    <dgm:cxn modelId="{58ACE51B-F486-4861-8BF3-A84CB9BD34CE}" type="presParOf" srcId="{41BF6AC0-1E5E-4147-9289-598E8EB281A4}" destId="{CE9C0857-2AC9-4DEB-8EB6-56B940489D99}" srcOrd="3" destOrd="0" presId="urn:microsoft.com/office/officeart/2005/8/layout/hierarchy3"/>
    <dgm:cxn modelId="{B75B683A-E5F0-4983-BE25-09D9002264E0}" type="presParOf" srcId="{41BF6AC0-1E5E-4147-9289-598E8EB281A4}" destId="{014552EB-8538-4938-8382-F598EAED0E7F}" srcOrd="4" destOrd="0" presId="urn:microsoft.com/office/officeart/2005/8/layout/hierarchy3"/>
    <dgm:cxn modelId="{B533DE47-2EDF-463B-8E63-911483029769}" type="presParOf" srcId="{41BF6AC0-1E5E-4147-9289-598E8EB281A4}" destId="{3008086E-9712-485B-BE0F-698598670669}" srcOrd="5" destOrd="0" presId="urn:microsoft.com/office/officeart/2005/8/layout/hierarchy3"/>
    <dgm:cxn modelId="{14D2A2B4-B818-463A-9983-E045326D7B0B}" type="presParOf" srcId="{41BF6AC0-1E5E-4147-9289-598E8EB281A4}" destId="{B56F00D0-7418-4A20-B761-EA73A45D89A0}" srcOrd="6" destOrd="0" presId="urn:microsoft.com/office/officeart/2005/8/layout/hierarchy3"/>
    <dgm:cxn modelId="{6452EBA0-BDC8-409A-B086-AF84E6B27CE8}" type="presParOf" srcId="{41BF6AC0-1E5E-4147-9289-598E8EB281A4}" destId="{E78557C9-CD84-4C52-9298-13E666FB9E86}" srcOrd="7" destOrd="0" presId="urn:microsoft.com/office/officeart/2005/8/layout/hierarchy3"/>
    <dgm:cxn modelId="{C4C12F28-77A3-40D6-A5F2-5A543A1C4CED}" type="presParOf" srcId="{41BF6AC0-1E5E-4147-9289-598E8EB281A4}" destId="{D9A407AD-B173-495A-95F8-B62281A12BE1}" srcOrd="8" destOrd="0" presId="urn:microsoft.com/office/officeart/2005/8/layout/hierarchy3"/>
    <dgm:cxn modelId="{936B0303-0755-4052-8E15-27BF51FB5E58}" type="presParOf" srcId="{41BF6AC0-1E5E-4147-9289-598E8EB281A4}" destId="{B7DFC095-1956-47A6-A47D-545BAF913CE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41DF9-EA06-45AC-87E6-421F433E74E7}">
      <dsp:nvSpPr>
        <dsp:cNvPr id="0" name=""/>
        <dsp:cNvSpPr/>
      </dsp:nvSpPr>
      <dsp:spPr>
        <a:xfrm>
          <a:off x="-4832574" y="-740626"/>
          <a:ext cx="5755826" cy="5755826"/>
        </a:xfrm>
        <a:prstGeom prst="blockArc">
          <a:avLst>
            <a:gd name="adj1" fmla="val 18900000"/>
            <a:gd name="adj2" fmla="val 2700000"/>
            <a:gd name="adj3" fmla="val 37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F0BDB-D324-46DC-8287-A0031BEAE86C}">
      <dsp:nvSpPr>
        <dsp:cNvPr id="0" name=""/>
        <dsp:cNvSpPr/>
      </dsp:nvSpPr>
      <dsp:spPr>
        <a:xfrm>
          <a:off x="403996" y="300320"/>
          <a:ext cx="10063823" cy="4680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rémunération et les déclarations sociales obligatoires</a:t>
          </a:r>
          <a:endParaRPr lang="fr-FR" sz="1800" b="1" kern="1200" dirty="0">
            <a:solidFill>
              <a:schemeClr val="bg1"/>
            </a:solidFill>
          </a:endParaRPr>
        </a:p>
      </dsp:txBody>
      <dsp:txXfrm>
        <a:off x="403996" y="300320"/>
        <a:ext cx="10063823" cy="468001"/>
      </dsp:txXfrm>
    </dsp:sp>
    <dsp:sp modelId="{4C6D0666-C1C9-43E5-9F06-6651AE9B7C36}">
      <dsp:nvSpPr>
        <dsp:cNvPr id="0" name=""/>
        <dsp:cNvSpPr/>
      </dsp:nvSpPr>
      <dsp:spPr>
        <a:xfrm>
          <a:off x="69938" y="200263"/>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AF034-2EA9-4DA4-8668-76BC2392A971}">
      <dsp:nvSpPr>
        <dsp:cNvPr id="0" name=""/>
        <dsp:cNvSpPr/>
      </dsp:nvSpPr>
      <dsp:spPr>
        <a:xfrm>
          <a:off x="786998" y="1101803"/>
          <a:ext cx="9680821" cy="4680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tenue du registre unique du personnel</a:t>
          </a:r>
          <a:endParaRPr lang="fr-FR" sz="1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786998" y="1101803"/>
        <a:ext cx="9680821" cy="468001"/>
      </dsp:txXfrm>
    </dsp:sp>
    <dsp:sp modelId="{DE8EE42A-A80D-45E5-B92A-0926DC7A4398}">
      <dsp:nvSpPr>
        <dsp:cNvPr id="0" name=""/>
        <dsp:cNvSpPr/>
      </dsp:nvSpPr>
      <dsp:spPr>
        <a:xfrm>
          <a:off x="452940" y="1001746"/>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3EDCA-04E5-4480-A2F0-7412F8758B12}">
      <dsp:nvSpPr>
        <dsp:cNvPr id="0" name=""/>
        <dsp:cNvSpPr/>
      </dsp:nvSpPr>
      <dsp:spPr>
        <a:xfrm>
          <a:off x="904548" y="1831286"/>
          <a:ext cx="9563270"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gestion administrative du personnel (</a:t>
          </a:r>
          <a:r>
            <a:rPr lang="fr-FR" sz="1800" b="1" i="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permis de conduire détenu ; coordonnées de personnes à prévenir en cas d’urgence, etc.)</a:t>
          </a:r>
          <a:endParaRPr lang="fr-FR" sz="1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904548" y="1831286"/>
        <a:ext cx="9563270" cy="611999"/>
      </dsp:txXfrm>
    </dsp:sp>
    <dsp:sp modelId="{76BB5A55-6843-40A1-AEA1-711DD5ED6B06}">
      <dsp:nvSpPr>
        <dsp:cNvPr id="0" name=""/>
        <dsp:cNvSpPr/>
      </dsp:nvSpPr>
      <dsp:spPr>
        <a:xfrm>
          <a:off x="570491" y="1803228"/>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D5DF4-ED2D-4AFA-A653-41833A6A20AE}">
      <dsp:nvSpPr>
        <dsp:cNvPr id="0" name=""/>
        <dsp:cNvSpPr/>
      </dsp:nvSpPr>
      <dsp:spPr>
        <a:xfrm>
          <a:off x="786998" y="2632769"/>
          <a:ext cx="9680821"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l’organisation du travail </a:t>
          </a:r>
          <a:r>
            <a:rPr lang="fr-FR" sz="1800" b="1" i="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photographie facultative de l’employé pour les annuaires internes et organigrammes)</a:t>
          </a:r>
          <a:endParaRPr lang="fr-FR" sz="1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786998" y="2632769"/>
        <a:ext cx="9680821" cy="611999"/>
      </dsp:txXfrm>
    </dsp:sp>
    <dsp:sp modelId="{0B0F8C43-6ED2-4592-884D-55800455D017}">
      <dsp:nvSpPr>
        <dsp:cNvPr id="0" name=""/>
        <dsp:cNvSpPr/>
      </dsp:nvSpPr>
      <dsp:spPr>
        <a:xfrm>
          <a:off x="452940" y="2604711"/>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A306F1-80BF-4FF7-9930-62453B29AA87}">
      <dsp:nvSpPr>
        <dsp:cNvPr id="0" name=""/>
        <dsp:cNvSpPr/>
      </dsp:nvSpPr>
      <dsp:spPr>
        <a:xfrm>
          <a:off x="403996" y="3434251"/>
          <a:ext cx="10063823"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l’action sociale prise en charge par l’employeur </a:t>
          </a:r>
          <a:r>
            <a:rPr lang="fr-FR" sz="1800" b="1" i="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(exemple : informations concernant les ayants-droit de l’employé, etc.)</a:t>
          </a:r>
          <a:endParaRPr lang="fr-FR" sz="1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403996" y="3434251"/>
        <a:ext cx="10063823" cy="611999"/>
      </dsp:txXfrm>
    </dsp:sp>
    <dsp:sp modelId="{8898C35D-E098-42C4-A99F-E96989C48513}">
      <dsp:nvSpPr>
        <dsp:cNvPr id="0" name=""/>
        <dsp:cNvSpPr/>
      </dsp:nvSpPr>
      <dsp:spPr>
        <a:xfrm>
          <a:off x="69938" y="3406193"/>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B94FB-9AF2-4321-B872-02137812F1CC}">
      <dsp:nvSpPr>
        <dsp:cNvPr id="0" name=""/>
        <dsp:cNvSpPr/>
      </dsp:nvSpPr>
      <dsp:spPr>
        <a:xfrm>
          <a:off x="5081" y="244156"/>
          <a:ext cx="9405028" cy="8909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b="1" kern="1200"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a:t>
          </a:r>
          <a:r>
            <a:rPr lang="fr-FR" sz="1900" b="1" kern="1200" spc="-3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dématérialisation</a:t>
          </a:r>
          <a:r>
            <a:rPr lang="fr-FR" sz="1900" b="1" kern="1200"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permet à l'entreprise de gagner du temps, de réduire les impressions et les coûts d'archivage, mais</a:t>
          </a:r>
          <a:r>
            <a:rPr lang="fr-FR" sz="19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elle entraîne également des obligations pour l’employeur </a:t>
          </a:r>
          <a:endParaRPr lang="fr-FR" sz="1900" b="1" kern="1200" dirty="0">
            <a:solidFill>
              <a:schemeClr val="bg1"/>
            </a:solidFill>
          </a:endParaRPr>
        </a:p>
      </dsp:txBody>
      <dsp:txXfrm>
        <a:off x="31177" y="270252"/>
        <a:ext cx="9352836" cy="838785"/>
      </dsp:txXfrm>
    </dsp:sp>
    <dsp:sp modelId="{4E34A500-F9FA-46A0-B1D1-B592EFFDB9F3}">
      <dsp:nvSpPr>
        <dsp:cNvPr id="0" name=""/>
        <dsp:cNvSpPr/>
      </dsp:nvSpPr>
      <dsp:spPr>
        <a:xfrm>
          <a:off x="945584" y="1135133"/>
          <a:ext cx="600640" cy="336054"/>
        </a:xfrm>
        <a:custGeom>
          <a:avLst/>
          <a:gdLst/>
          <a:ahLst/>
          <a:cxnLst/>
          <a:rect l="0" t="0" r="0" b="0"/>
          <a:pathLst>
            <a:path>
              <a:moveTo>
                <a:pt x="0" y="0"/>
              </a:moveTo>
              <a:lnTo>
                <a:pt x="0" y="336054"/>
              </a:lnTo>
              <a:lnTo>
                <a:pt x="600640" y="3360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36841-9E01-4DEE-B442-078A12902846}">
      <dsp:nvSpPr>
        <dsp:cNvPr id="0" name=""/>
        <dsp:cNvSpPr/>
      </dsp:nvSpPr>
      <dsp:spPr>
        <a:xfrm>
          <a:off x="1546225" y="1263694"/>
          <a:ext cx="9677129" cy="41498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fr-FR" sz="1900" kern="1200" dirty="0">
              <a:effectLst/>
              <a:latin typeface="Arial" panose="020B0604020202020204" pitchFamily="34" charset="0"/>
              <a:ea typeface="Times New Roman" panose="02020603050405020304" pitchFamily="18" charset="0"/>
              <a:cs typeface="Arial" panose="020B0604020202020204" pitchFamily="34" charset="0"/>
            </a:rPr>
            <a:t>il doit enregistrer les bulletins de paie dématérialisés dans un coffre-fort numérique*. </a:t>
          </a:r>
          <a:endParaRPr lang="fr-FR" sz="19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58380" y="1275849"/>
        <a:ext cx="9652819" cy="390677"/>
      </dsp:txXfrm>
    </dsp:sp>
    <dsp:sp modelId="{F7281EB6-2049-443F-BF94-7BC09F810C6E}">
      <dsp:nvSpPr>
        <dsp:cNvPr id="0" name=""/>
        <dsp:cNvSpPr/>
      </dsp:nvSpPr>
      <dsp:spPr>
        <a:xfrm>
          <a:off x="945584" y="1135133"/>
          <a:ext cx="600640" cy="952001"/>
        </a:xfrm>
        <a:custGeom>
          <a:avLst/>
          <a:gdLst/>
          <a:ahLst/>
          <a:cxnLst/>
          <a:rect l="0" t="0" r="0" b="0"/>
          <a:pathLst>
            <a:path>
              <a:moveTo>
                <a:pt x="0" y="0"/>
              </a:moveTo>
              <a:lnTo>
                <a:pt x="0" y="952001"/>
              </a:lnTo>
              <a:lnTo>
                <a:pt x="600640" y="9520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0857-2AC9-4DEB-8EB6-56B940489D99}">
      <dsp:nvSpPr>
        <dsp:cNvPr id="0" name=""/>
        <dsp:cNvSpPr/>
      </dsp:nvSpPr>
      <dsp:spPr>
        <a:xfrm>
          <a:off x="1546225" y="1801009"/>
          <a:ext cx="9677129" cy="5722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fr-FR" sz="1900" kern="1200" dirty="0">
              <a:effectLst/>
              <a:latin typeface="Arial" panose="020B0604020202020204" pitchFamily="34" charset="0"/>
              <a:ea typeface="Times New Roman" panose="02020603050405020304" pitchFamily="18" charset="0"/>
              <a:cs typeface="Arial" panose="020B0604020202020204" pitchFamily="34" charset="0"/>
            </a:rPr>
            <a:t>il doit garantir la disponibilité des bulletins de paie durant 50 ans ou jusqu’aux 75 ans du salarié. </a:t>
          </a:r>
          <a:endParaRPr lang="fr-FR" sz="19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62986" y="1817770"/>
        <a:ext cx="9643607" cy="538729"/>
      </dsp:txXfrm>
    </dsp:sp>
    <dsp:sp modelId="{014552EB-8538-4938-8382-F598EAED0E7F}">
      <dsp:nvSpPr>
        <dsp:cNvPr id="0" name=""/>
        <dsp:cNvSpPr/>
      </dsp:nvSpPr>
      <dsp:spPr>
        <a:xfrm>
          <a:off x="945584" y="1135133"/>
          <a:ext cx="600640" cy="1646579"/>
        </a:xfrm>
        <a:custGeom>
          <a:avLst/>
          <a:gdLst/>
          <a:ahLst/>
          <a:cxnLst/>
          <a:rect l="0" t="0" r="0" b="0"/>
          <a:pathLst>
            <a:path>
              <a:moveTo>
                <a:pt x="0" y="0"/>
              </a:moveTo>
              <a:lnTo>
                <a:pt x="0" y="1646579"/>
              </a:lnTo>
              <a:lnTo>
                <a:pt x="600640" y="16465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8086E-9712-485B-BE0F-698598670669}">
      <dsp:nvSpPr>
        <dsp:cNvPr id="0" name=""/>
        <dsp:cNvSpPr/>
      </dsp:nvSpPr>
      <dsp:spPr>
        <a:xfrm>
          <a:off x="1546225" y="2495587"/>
          <a:ext cx="9677129" cy="57225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fr-FR" sz="1900" kern="1200" dirty="0">
              <a:effectLst/>
              <a:latin typeface="Arial" panose="020B0604020202020204" pitchFamily="34" charset="0"/>
              <a:ea typeface="Times New Roman" panose="02020603050405020304" pitchFamily="18" charset="0"/>
              <a:cs typeface="Arial" panose="020B0604020202020204" pitchFamily="34" charset="0"/>
            </a:rPr>
            <a:t>il doit conserver un double des bulletins de salaire (papier ou électronique) pendant au moins 5 ans. </a:t>
          </a:r>
          <a:endParaRPr lang="fr-FR" sz="19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62986" y="2512348"/>
        <a:ext cx="9643607" cy="538729"/>
      </dsp:txXfrm>
    </dsp:sp>
    <dsp:sp modelId="{B56F00D0-7418-4A20-B761-EA73A45D89A0}">
      <dsp:nvSpPr>
        <dsp:cNvPr id="0" name=""/>
        <dsp:cNvSpPr/>
      </dsp:nvSpPr>
      <dsp:spPr>
        <a:xfrm>
          <a:off x="945584" y="1135133"/>
          <a:ext cx="600640" cy="2419684"/>
        </a:xfrm>
        <a:custGeom>
          <a:avLst/>
          <a:gdLst/>
          <a:ahLst/>
          <a:cxnLst/>
          <a:rect l="0" t="0" r="0" b="0"/>
          <a:pathLst>
            <a:path>
              <a:moveTo>
                <a:pt x="0" y="0"/>
              </a:moveTo>
              <a:lnTo>
                <a:pt x="0" y="2419684"/>
              </a:lnTo>
              <a:lnTo>
                <a:pt x="600640" y="24196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57C9-CD84-4C52-9298-13E666FB9E86}">
      <dsp:nvSpPr>
        <dsp:cNvPr id="0" name=""/>
        <dsp:cNvSpPr/>
      </dsp:nvSpPr>
      <dsp:spPr>
        <a:xfrm>
          <a:off x="1546225" y="3190166"/>
          <a:ext cx="9677129" cy="7293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fr-FR" sz="1900" kern="1200" spc="-30" dirty="0">
              <a:effectLst/>
              <a:latin typeface="Arial" panose="020B0604020202020204" pitchFamily="34" charset="0"/>
              <a:ea typeface="Times New Roman" panose="02020603050405020304" pitchFamily="18" charset="0"/>
              <a:cs typeface="Times New Roman" panose="02020603050405020304" pitchFamily="18" charset="0"/>
            </a:rPr>
            <a:t>chaque bulletin est certifié par un c</a:t>
          </a:r>
          <a:r>
            <a:rPr lang="fr-FR" sz="1900" kern="1200" spc="-35" dirty="0">
              <a:effectLst/>
              <a:latin typeface="Arial" panose="020B0604020202020204" pitchFamily="34" charset="0"/>
              <a:ea typeface="Times New Roman" panose="02020603050405020304" pitchFamily="18" charset="0"/>
              <a:cs typeface="Times New Roman" panose="02020603050405020304" pitchFamily="18" charset="0"/>
            </a:rPr>
            <a:t>achet électronique pour empêcher toute violation de l'intégrité du bulletin original. </a:t>
          </a:r>
          <a:endParaRPr lang="fr-FR" sz="19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67586" y="3211527"/>
        <a:ext cx="9634407" cy="686582"/>
      </dsp:txXfrm>
    </dsp:sp>
    <dsp:sp modelId="{D9A407AD-B173-495A-95F8-B62281A12BE1}">
      <dsp:nvSpPr>
        <dsp:cNvPr id="0" name=""/>
        <dsp:cNvSpPr/>
      </dsp:nvSpPr>
      <dsp:spPr>
        <a:xfrm>
          <a:off x="945584" y="1135133"/>
          <a:ext cx="600640" cy="3372838"/>
        </a:xfrm>
        <a:custGeom>
          <a:avLst/>
          <a:gdLst/>
          <a:ahLst/>
          <a:cxnLst/>
          <a:rect l="0" t="0" r="0" b="0"/>
          <a:pathLst>
            <a:path>
              <a:moveTo>
                <a:pt x="0" y="0"/>
              </a:moveTo>
              <a:lnTo>
                <a:pt x="0" y="3372838"/>
              </a:lnTo>
              <a:lnTo>
                <a:pt x="600640" y="33728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FC095-1956-47A6-A47D-545BAF913CEC}">
      <dsp:nvSpPr>
        <dsp:cNvPr id="0" name=""/>
        <dsp:cNvSpPr/>
      </dsp:nvSpPr>
      <dsp:spPr>
        <a:xfrm>
          <a:off x="1546225" y="4041797"/>
          <a:ext cx="9677129" cy="9323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fr-FR" sz="1900" kern="1200" dirty="0">
              <a:effectLst/>
              <a:latin typeface="Arial" panose="020B0604020202020204" pitchFamily="34" charset="0"/>
              <a:ea typeface="Times New Roman" panose="02020603050405020304" pitchFamily="18" charset="0"/>
              <a:cs typeface="Arial" panose="020B0604020202020204" pitchFamily="34" charset="0"/>
            </a:rPr>
            <a:t>dans le cas où l’employeur cesse son activité, le salarié doit être informé de la mise à disposition de ses bulletins de salaire au moins 3 mois avant la fermeture de l’entreprise afin de pouvoir les récupérer.</a:t>
          </a:r>
          <a:endParaRPr lang="fr-FR" sz="19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73533" y="4069105"/>
        <a:ext cx="9622513" cy="8777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17/10/2024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17/10/2024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17/10/2024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560864"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6" name="ZoneTexte 5">
            <a:extLst>
              <a:ext uri="{FF2B5EF4-FFF2-40B4-BE49-F238E27FC236}">
                <a16:creationId xmlns:a16="http://schemas.microsoft.com/office/drawing/2014/main" id="{1DEFF907-A679-4879-A0DB-11F75C439E12}"/>
              </a:ext>
            </a:extLst>
          </p:cNvPr>
          <p:cNvSpPr txBox="1"/>
          <p:nvPr/>
        </p:nvSpPr>
        <p:spPr>
          <a:xfrm>
            <a:off x="304800" y="1690074"/>
            <a:ext cx="11328400" cy="400110"/>
          </a:xfrm>
          <a:prstGeom prst="rect">
            <a:avLst/>
          </a:prstGeom>
          <a:noFill/>
        </p:spPr>
        <p:txBody>
          <a:bodyPr wrap="square">
            <a:spAutoFit/>
          </a:bodyPr>
          <a:lstStyle/>
          <a:p>
            <a:pPr algn="just"/>
            <a:r>
              <a:rPr lang="fr-FR" sz="2000" dirty="0">
                <a:effectLst/>
                <a:latin typeface="Arial" panose="020B0604020202020204" pitchFamily="34" charset="0"/>
                <a:ea typeface="Times New Roman" panose="02020603050405020304" pitchFamily="18" charset="0"/>
                <a:cs typeface="Arial" panose="020B0604020202020204" pitchFamily="34" charset="0"/>
              </a:rPr>
              <a:t>De nombreuses données personnelles sont nécessaires pour la gestion des carrières et de la paie.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Diagramme 6">
            <a:extLst>
              <a:ext uri="{FF2B5EF4-FFF2-40B4-BE49-F238E27FC236}">
                <a16:creationId xmlns:a16="http://schemas.microsoft.com/office/drawing/2014/main" id="{E90B3E8B-1903-4FE3-A386-D3909AFA67C7}"/>
              </a:ext>
            </a:extLst>
          </p:cNvPr>
          <p:cNvGraphicFramePr/>
          <p:nvPr>
            <p:extLst>
              <p:ext uri="{D42A27DB-BD31-4B8C-83A1-F6EECF244321}">
                <p14:modId xmlns:p14="http://schemas.microsoft.com/office/powerpoint/2010/main" val="1606951002"/>
              </p:ext>
            </p:extLst>
          </p:nvPr>
        </p:nvGraphicFramePr>
        <p:xfrm>
          <a:off x="832834" y="2232060"/>
          <a:ext cx="10526332" cy="4274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6638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730782"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7" name="ZoneTexte 6">
            <a:extLst>
              <a:ext uri="{FF2B5EF4-FFF2-40B4-BE49-F238E27FC236}">
                <a16:creationId xmlns:a16="http://schemas.microsoft.com/office/drawing/2014/main" id="{79790A28-20E9-4650-8DBF-1A6B0350D659}"/>
              </a:ext>
            </a:extLst>
          </p:cNvPr>
          <p:cNvSpPr txBox="1"/>
          <p:nvPr/>
        </p:nvSpPr>
        <p:spPr>
          <a:xfrm>
            <a:off x="647700" y="1970426"/>
            <a:ext cx="10896600" cy="3801041"/>
          </a:xfrm>
          <a:prstGeom prst="rect">
            <a:avLst/>
          </a:prstGeom>
          <a:noFill/>
        </p:spPr>
        <p:txBody>
          <a:bodyPr wrap="square">
            <a:spAutoFit/>
          </a:bodyPr>
          <a:lstStyle/>
          <a:p>
            <a:pPr algn="ctr">
              <a:spcBef>
                <a:spcPts val="1800"/>
              </a:spcBef>
              <a:spcAft>
                <a:spcPts val="1800"/>
              </a:spcAft>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L’entreprise ne doit enregistrer que les informations utiles à l’accomplissement des missions du salarié</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spcBef>
                <a:spcPts val="1200"/>
              </a:spcBef>
              <a:spcAft>
                <a:spcPts val="1200"/>
              </a:spcAft>
              <a:buFont typeface="Wingdings" panose="05000000000000000000" pitchFamily="2" charset="2"/>
              <a:buChar char="v"/>
            </a:pPr>
            <a:r>
              <a:rPr lang="fr-FR" sz="2200" dirty="0">
                <a:effectLst/>
                <a:latin typeface="Arial" panose="020B0604020202020204" pitchFamily="34" charset="0"/>
                <a:ea typeface="Times New Roman" panose="02020603050405020304" pitchFamily="18" charset="0"/>
                <a:cs typeface="Arial" panose="020B0604020202020204" pitchFamily="34" charset="0"/>
              </a:rPr>
              <a:t>Il est</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r>
              <a:rPr lang="fr-FR" sz="2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interdit de stocker des données concernant l’activité syndicale, les opinions politiques, la religion, l’origine ethnique, la santé</a:t>
            </a:r>
            <a:r>
              <a:rPr lang="fr-FR" sz="2200" dirty="0">
                <a:effectLst/>
                <a:latin typeface="Arial" panose="020B0604020202020204" pitchFamily="34" charset="0"/>
                <a:ea typeface="Times New Roman" panose="02020603050405020304" pitchFamily="18" charset="0"/>
                <a:cs typeface="Arial" panose="020B0604020202020204" pitchFamily="34" charset="0"/>
              </a:rPr>
              <a:t>.</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spcBef>
                <a:spcPts val="1200"/>
              </a:spcBef>
              <a:spcAft>
                <a:spcPts val="1200"/>
              </a:spcAft>
              <a:buFont typeface="Wingdings" panose="05000000000000000000" pitchFamily="2" charset="2"/>
              <a:buChar char="v"/>
            </a:pPr>
            <a:r>
              <a:rPr lang="fr-FR" sz="2200" dirty="0">
                <a:effectLst/>
                <a:latin typeface="Arial" panose="020B0604020202020204" pitchFamily="34" charset="0"/>
                <a:ea typeface="Times New Roman" panose="02020603050405020304" pitchFamily="18" charset="0"/>
                <a:cs typeface="Arial" panose="020B0604020202020204" pitchFamily="34" charset="0"/>
              </a:rPr>
              <a:t>L’entreprise doit</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r>
              <a:rPr lang="fr-FR" sz="2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garantir la confidentialité et la sécurité des informations à risque</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r>
              <a:rPr lang="fr-FR" sz="2200" i="1" dirty="0">
                <a:effectLst/>
                <a:latin typeface="Arial" panose="020B0604020202020204" pitchFamily="34" charset="0"/>
                <a:ea typeface="Times New Roman" panose="02020603050405020304" pitchFamily="18" charset="0"/>
                <a:cs typeface="Arial" panose="020B0604020202020204" pitchFamily="34" charset="0"/>
              </a:rPr>
              <a:t>(exemple </a:t>
            </a:r>
            <a:r>
              <a:rPr lang="fr-FR" sz="2200" b="1" i="1" dirty="0">
                <a:effectLst/>
                <a:latin typeface="Arial" panose="020B0604020202020204" pitchFamily="34" charset="0"/>
                <a:ea typeface="Times New Roman" panose="02020603050405020304" pitchFamily="18" charset="0"/>
                <a:cs typeface="Arial" panose="020B0604020202020204" pitchFamily="34" charset="0"/>
              </a:rPr>
              <a:t>: </a:t>
            </a:r>
            <a:r>
              <a:rPr lang="fr-FR" sz="2200" i="1" dirty="0">
                <a:effectLst/>
                <a:latin typeface="Arial" panose="020B0604020202020204" pitchFamily="34" charset="0"/>
                <a:ea typeface="Times New Roman" panose="02020603050405020304" pitchFamily="18" charset="0"/>
                <a:cs typeface="Arial" panose="020B0604020202020204" pitchFamily="34" charset="0"/>
              </a:rPr>
              <a:t>coordonnées bancaires, numéro de sécurité sociale, etc.). </a:t>
            </a:r>
          </a:p>
          <a:p>
            <a:pPr marL="342900" indent="-342900">
              <a:spcBef>
                <a:spcPts val="1200"/>
              </a:spcBef>
              <a:spcAft>
                <a:spcPts val="1200"/>
              </a:spcAft>
              <a:buFont typeface="Wingdings" panose="05000000000000000000" pitchFamily="2" charset="2"/>
              <a:buChar char="v"/>
            </a:pPr>
            <a:r>
              <a:rPr lang="fr-FR" sz="2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Seules les personnes habilitées peuvent en prendre connaissance</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r>
              <a:rPr lang="fr-FR" sz="2200" dirty="0">
                <a:effectLst/>
                <a:latin typeface="Arial" panose="020B0604020202020204" pitchFamily="34" charset="0"/>
                <a:ea typeface="Times New Roman" panose="02020603050405020304" pitchFamily="18" charset="0"/>
                <a:cs typeface="Arial" panose="020B0604020202020204" pitchFamily="34" charset="0"/>
              </a:rPr>
              <a:t>et les opérations qu’elles effectuent doivent être enregistrées (qui fait quoi et quand).</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7481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560864"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7" name="ZoneTexte 6">
            <a:extLst>
              <a:ext uri="{FF2B5EF4-FFF2-40B4-BE49-F238E27FC236}">
                <a16:creationId xmlns:a16="http://schemas.microsoft.com/office/drawing/2014/main" id="{79790A28-20E9-4650-8DBF-1A6B0350D659}"/>
              </a:ext>
            </a:extLst>
          </p:cNvPr>
          <p:cNvSpPr txBox="1"/>
          <p:nvPr/>
        </p:nvSpPr>
        <p:spPr>
          <a:xfrm>
            <a:off x="497983" y="2620258"/>
            <a:ext cx="11269013" cy="3277820"/>
          </a:xfrm>
          <a:prstGeom prst="rect">
            <a:avLst/>
          </a:prstGeom>
          <a:noFill/>
        </p:spPr>
        <p:txBody>
          <a:bodyPr wrap="square">
            <a:spAutoFit/>
          </a:bodyPr>
          <a:lstStyle/>
          <a:p>
            <a:pPr algn="ctr">
              <a:spcAft>
                <a:spcPts val="1800"/>
              </a:spcAft>
            </a:pPr>
            <a:r>
              <a:rPr lang="fr-FR" sz="2400" b="1" dirty="0">
                <a:effectLst/>
                <a:latin typeface="Arial" panose="020B0604020202020204" pitchFamily="34" charset="0"/>
                <a:ea typeface="Times New Roman" panose="02020603050405020304" pitchFamily="18" charset="0"/>
                <a:cs typeface="Arial" panose="020B0604020202020204" pitchFamily="34" charset="0"/>
              </a:rPr>
              <a:t>Les salariés peuvent demander une copie de toutes les données enregistrées les concernant  </a:t>
            </a:r>
          </a:p>
          <a:p>
            <a:pPr marL="342900" indent="-342900">
              <a:buFont typeface="Wingdings" panose="05000000000000000000" pitchFamily="2" charset="2"/>
              <a:buChar char="Ø"/>
            </a:pPr>
            <a:r>
              <a:rPr lang="fr-FR" sz="2400" dirty="0">
                <a:effectLst/>
                <a:latin typeface="Arial" panose="020B0604020202020204" pitchFamily="34" charset="0"/>
                <a:ea typeface="Times New Roman" panose="02020603050405020304" pitchFamily="18" charset="0"/>
                <a:cs typeface="Arial" panose="020B0604020202020204" pitchFamily="34" charset="0"/>
              </a:rPr>
              <a:t>copie des bulletins de paie ; </a:t>
            </a:r>
          </a:p>
          <a:p>
            <a:pPr marL="342900" indent="-342900">
              <a:buFont typeface="Wingdings" panose="05000000000000000000" pitchFamily="2" charset="2"/>
              <a:buChar char="Ø"/>
            </a:pPr>
            <a:r>
              <a:rPr lang="fr-FR" sz="2400" dirty="0">
                <a:effectLst/>
                <a:latin typeface="Arial" panose="020B0604020202020204" pitchFamily="34" charset="0"/>
                <a:ea typeface="Times New Roman" panose="02020603050405020304" pitchFamily="18" charset="0"/>
                <a:cs typeface="Arial" panose="020B0604020202020204" pitchFamily="34" charset="0"/>
              </a:rPr>
              <a:t>état d’un compte épargne-temps ; </a:t>
            </a:r>
          </a:p>
          <a:p>
            <a:pPr marL="342900" indent="-342900">
              <a:buFont typeface="Wingdings" panose="05000000000000000000" pitchFamily="2" charset="2"/>
              <a:buChar char="Ø"/>
            </a:pPr>
            <a:r>
              <a:rPr lang="fr-FR" sz="2400" dirty="0">
                <a:effectLst/>
                <a:latin typeface="Arial" panose="020B0604020202020204" pitchFamily="34" charset="0"/>
                <a:ea typeface="Times New Roman" panose="02020603050405020304" pitchFamily="18" charset="0"/>
                <a:cs typeface="Arial" panose="020B0604020202020204" pitchFamily="34" charset="0"/>
              </a:rPr>
              <a:t>enregistrements téléphoniques</a:t>
            </a:r>
            <a:r>
              <a:rPr lang="fr-FR" sz="2400" dirty="0">
                <a:latin typeface="Arial" panose="020B0604020202020204" pitchFamily="34" charset="0"/>
                <a:ea typeface="Times New Roman" panose="02020603050405020304" pitchFamily="18" charset="0"/>
                <a:cs typeface="Arial" panose="020B0604020202020204" pitchFamily="34" charset="0"/>
              </a:rPr>
              <a:t> ;</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Ø"/>
            </a:pPr>
            <a:r>
              <a:rPr lang="fr-FR" sz="2400" dirty="0">
                <a:effectLst/>
                <a:latin typeface="Arial" panose="020B0604020202020204" pitchFamily="34" charset="0"/>
                <a:ea typeface="Times New Roman" panose="02020603050405020304" pitchFamily="18" charset="0"/>
                <a:cs typeface="Arial" panose="020B0604020202020204" pitchFamily="34" charset="0"/>
              </a:rPr>
              <a:t>relevés des badgeuses, </a:t>
            </a:r>
          </a:p>
          <a:p>
            <a:pPr marL="342900" indent="-342900">
              <a:buFont typeface="Wingdings" panose="05000000000000000000" pitchFamily="2" charset="2"/>
              <a:buChar char="Ø"/>
            </a:pPr>
            <a:r>
              <a:rPr lang="fr-FR" sz="2400" dirty="0">
                <a:effectLst/>
                <a:latin typeface="Arial" panose="020B0604020202020204" pitchFamily="34" charset="0"/>
                <a:ea typeface="Times New Roman" panose="02020603050405020304" pitchFamily="18" charset="0"/>
                <a:cs typeface="Arial" panose="020B0604020202020204" pitchFamily="34" charset="0"/>
              </a:rPr>
              <a:t>messages envoyés par mél professionnel </a:t>
            </a:r>
          </a:p>
          <a:p>
            <a:pPr algn="ctr"/>
            <a:r>
              <a:rPr lang="fr-FR" sz="2400" dirty="0">
                <a:latin typeface="Arial" panose="020B0604020202020204" pitchFamily="34" charset="0"/>
                <a:ea typeface="Times New Roman" panose="02020603050405020304" pitchFamily="18" charset="0"/>
                <a:cs typeface="Arial" panose="020B0604020202020204" pitchFamily="34" charset="0"/>
              </a:rPr>
              <a:t>Y</a:t>
            </a:r>
            <a:r>
              <a:rPr lang="fr-FR" sz="2400" dirty="0">
                <a:effectLst/>
                <a:latin typeface="Arial" panose="020B0604020202020204" pitchFamily="34" charset="0"/>
                <a:ea typeface="Times New Roman" panose="02020603050405020304" pitchFamily="18" charset="0"/>
                <a:cs typeface="Arial" panose="020B0604020202020204" pitchFamily="34" charset="0"/>
              </a:rPr>
              <a:t> compris lorsqu’un employé n’est plus en poste ou est en litige avec l’entreprise.</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 5" descr="Une image contenant dessin humoristique, clipart, conception&#10;&#10;Description générée automatiquement">
            <a:extLst>
              <a:ext uri="{FF2B5EF4-FFF2-40B4-BE49-F238E27FC236}">
                <a16:creationId xmlns:a16="http://schemas.microsoft.com/office/drawing/2014/main" id="{DDFDFF35-0BF3-B955-7B99-4C0A798DA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238" y="685721"/>
            <a:ext cx="2609180" cy="1688293"/>
          </a:xfrm>
          <a:prstGeom prst="rect">
            <a:avLst/>
          </a:prstGeom>
        </p:spPr>
      </p:pic>
    </p:spTree>
    <p:extLst>
      <p:ext uri="{BB962C8B-B14F-4D97-AF65-F5344CB8AC3E}">
        <p14:creationId xmlns:p14="http://schemas.microsoft.com/office/powerpoint/2010/main" val="18806143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081567"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bulletins de salaire</a:t>
            </a:r>
          </a:p>
        </p:txBody>
      </p:sp>
      <p:sp>
        <p:nvSpPr>
          <p:cNvPr id="6" name="ZoneTexte 5">
            <a:extLst>
              <a:ext uri="{FF2B5EF4-FFF2-40B4-BE49-F238E27FC236}">
                <a16:creationId xmlns:a16="http://schemas.microsoft.com/office/drawing/2014/main" id="{2BBDE69D-ED12-4E54-8588-9A938BCDB2B8}"/>
              </a:ext>
            </a:extLst>
          </p:cNvPr>
          <p:cNvSpPr txBox="1"/>
          <p:nvPr/>
        </p:nvSpPr>
        <p:spPr>
          <a:xfrm>
            <a:off x="342900" y="2004294"/>
            <a:ext cx="9157415" cy="3677930"/>
          </a:xfrm>
          <a:prstGeom prst="rect">
            <a:avLst/>
          </a:prstGeom>
          <a:noFill/>
        </p:spPr>
        <p:txBody>
          <a:bodyPr wrap="square">
            <a:spAutoFit/>
          </a:bodyPr>
          <a:lstStyle/>
          <a:p>
            <a:pPr algn="ctr">
              <a:spcBef>
                <a:spcPts val="1200"/>
              </a:spcBef>
              <a:spcAft>
                <a:spcPts val="2400"/>
              </a:spcAft>
            </a:pPr>
            <a:r>
              <a:rPr lang="fr-FR" sz="2200" b="1" spc="-30" dirty="0">
                <a:effectLst/>
                <a:latin typeface="Arial" panose="020B0604020202020204" pitchFamily="34" charset="0"/>
                <a:ea typeface="Times New Roman" panose="02020603050405020304" pitchFamily="18" charset="0"/>
                <a:cs typeface="Times New Roman" panose="02020603050405020304" pitchFamily="18" charset="0"/>
              </a:rPr>
              <a:t>Le bulletin de paie papier doit être imprimé et adressé à chaque salarié dans une enveloppe fermée. </a:t>
            </a:r>
          </a:p>
          <a:p>
            <a:pPr marL="342900" indent="-342900">
              <a:spcBef>
                <a:spcPts val="600"/>
              </a:spcBef>
              <a:spcAft>
                <a:spcPts val="600"/>
              </a:spcAft>
              <a:buFont typeface="Wingdings" panose="05000000000000000000" pitchFamily="2" charset="2"/>
              <a:buChar char="q"/>
            </a:pP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Le salarié </a:t>
            </a:r>
            <a:r>
              <a:rPr lang="fr-FR" sz="2200" b="1" spc="-30" dirty="0">
                <a:effectLst/>
                <a:latin typeface="Arial" panose="020B0604020202020204" pitchFamily="34" charset="0"/>
                <a:ea typeface="Times New Roman" panose="02020603050405020304" pitchFamily="18" charset="0"/>
                <a:cs typeface="Times New Roman" panose="02020603050405020304" pitchFamily="18" charset="0"/>
              </a:rPr>
              <a:t>doit les conserver, jusqu’à sa retraite</a:t>
            </a: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 car la caisse de retraite doit reconstituer sa carrière professionnelle pour calculer le montant de sa pension de retraite. </a:t>
            </a:r>
          </a:p>
          <a:p>
            <a:pPr marL="342900" indent="-342900">
              <a:spcBef>
                <a:spcPts val="600"/>
              </a:spcBef>
              <a:spcAft>
                <a:spcPts val="600"/>
              </a:spcAft>
              <a:buFont typeface="Wingdings" panose="05000000000000000000" pitchFamily="2" charset="2"/>
              <a:buChar char="q"/>
            </a:pP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Si des périodes sont manquantes dans la reconstitution le salarié pourra ainsi prouver que les périodes ont bien été travaillées, sinon les mois manquants ne seront pas pris en compte dans le calcul de la pension de retraite.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 6" descr="Une image contenant texte, Parallèle, document, nombre&#10;&#10;Description générée automatiquement">
            <a:extLst>
              <a:ext uri="{FF2B5EF4-FFF2-40B4-BE49-F238E27FC236}">
                <a16:creationId xmlns:a16="http://schemas.microsoft.com/office/drawing/2014/main" id="{23E793C0-AD19-57A5-31A0-37432C6B7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5922" y="1935808"/>
            <a:ext cx="2648410" cy="3524834"/>
          </a:xfrm>
          <a:prstGeom prst="rect">
            <a:avLst/>
          </a:prstGeom>
        </p:spPr>
      </p:pic>
    </p:spTree>
    <p:extLst>
      <p:ext uri="{BB962C8B-B14F-4D97-AF65-F5344CB8AC3E}">
        <p14:creationId xmlns:p14="http://schemas.microsoft.com/office/powerpoint/2010/main" val="2946352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081567"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bulletins de salaire</a:t>
            </a:r>
          </a:p>
        </p:txBody>
      </p:sp>
      <p:sp>
        <p:nvSpPr>
          <p:cNvPr id="6" name="ZoneTexte 5">
            <a:extLst>
              <a:ext uri="{FF2B5EF4-FFF2-40B4-BE49-F238E27FC236}">
                <a16:creationId xmlns:a16="http://schemas.microsoft.com/office/drawing/2014/main" id="{FA824D30-BAB5-44A2-8E54-9537783A9722}"/>
              </a:ext>
            </a:extLst>
          </p:cNvPr>
          <p:cNvSpPr txBox="1"/>
          <p:nvPr/>
        </p:nvSpPr>
        <p:spPr>
          <a:xfrm>
            <a:off x="3524518" y="2188633"/>
            <a:ext cx="7600682" cy="2923877"/>
          </a:xfrm>
          <a:prstGeom prst="rect">
            <a:avLst/>
          </a:prstGeom>
          <a:noFill/>
        </p:spPr>
        <p:txBody>
          <a:bodyPr wrap="square">
            <a:spAutoFit/>
          </a:bodyPr>
          <a:lstStyle/>
          <a:p>
            <a:pPr algn="ctr">
              <a:spcBef>
                <a:spcPts val="1200"/>
              </a:spcBef>
              <a:spcAft>
                <a:spcPts val="1200"/>
              </a:spcAft>
            </a:pPr>
            <a:r>
              <a:rPr lang="fr-FR" sz="2400" b="1" spc="-30" dirty="0">
                <a:effectLst/>
                <a:latin typeface="Arial" panose="020B0604020202020204" pitchFamily="34" charset="0"/>
                <a:ea typeface="Times New Roman" panose="02020603050405020304" pitchFamily="18" charset="0"/>
                <a:cs typeface="Times New Roman" panose="02020603050405020304" pitchFamily="18" charset="0"/>
              </a:rPr>
              <a:t>Depuis 2017, l’employeur peut remettre un bulletin de </a:t>
            </a:r>
            <a:r>
              <a:rPr lang="fr-FR" sz="2400" b="1" spc="-30" dirty="0">
                <a:effectLst/>
                <a:latin typeface="Arial" panose="020B0604020202020204" pitchFamily="34" charset="0"/>
                <a:ea typeface="Calibri" panose="020F0502020204030204" pitchFamily="34" charset="0"/>
                <a:cs typeface="Times New Roman" panose="02020603050405020304" pitchFamily="18" charset="0"/>
              </a:rPr>
              <a:t>paie</a:t>
            </a:r>
            <a:r>
              <a:rPr lang="fr-FR" sz="2400" b="1" spc="-30" dirty="0">
                <a:effectLst/>
                <a:latin typeface="Arial" panose="020B0604020202020204" pitchFamily="34" charset="0"/>
                <a:ea typeface="Times New Roman" panose="02020603050405020304" pitchFamily="18" charset="0"/>
                <a:cs typeface="Times New Roman" panose="02020603050405020304" pitchFamily="18" charset="0"/>
              </a:rPr>
              <a:t> dématérialisé ou électronique. </a:t>
            </a:r>
          </a:p>
          <a:p>
            <a:pPr marL="342900" indent="-342900" algn="just">
              <a:spcBef>
                <a:spcPts val="1200"/>
              </a:spcBef>
              <a:spcAft>
                <a:spcPts val="1200"/>
              </a:spcAft>
              <a:buFont typeface="Wingdings" panose="05000000000000000000" pitchFamily="2" charset="2"/>
              <a:buChar char="Ø"/>
            </a:pP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Ce n’est pas obligatoire et le salarié peut s'y opposer pour conserver la version papier classique. </a:t>
            </a:r>
          </a:p>
          <a:p>
            <a:pPr marL="342900" indent="-342900" algn="just">
              <a:spcBef>
                <a:spcPts val="1200"/>
              </a:spcBef>
              <a:spcAft>
                <a:spcPts val="1200"/>
              </a:spcAft>
              <a:buFont typeface="Wingdings" panose="05000000000000000000" pitchFamily="2" charset="2"/>
              <a:buChar char="Ø"/>
            </a:pP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Ce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bulletin comprend les mêmes informations et a la même valeur qu'une version papier. </a:t>
            </a:r>
          </a:p>
        </p:txBody>
      </p:sp>
      <p:pic>
        <p:nvPicPr>
          <p:cNvPr id="7" name="Image 6" descr="Une image contenant ordinateur portable, texte, Périphérique de sortie, ordinateur&#10;&#10;Description générée automatiquement">
            <a:extLst>
              <a:ext uri="{FF2B5EF4-FFF2-40B4-BE49-F238E27FC236}">
                <a16:creationId xmlns:a16="http://schemas.microsoft.com/office/drawing/2014/main" id="{F2D350F8-332B-549D-8B56-063C74BC6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15" y="2278785"/>
            <a:ext cx="2444863" cy="2723192"/>
          </a:xfrm>
          <a:prstGeom prst="rect">
            <a:avLst/>
          </a:prstGeom>
        </p:spPr>
      </p:pic>
    </p:spTree>
    <p:extLst>
      <p:ext uri="{BB962C8B-B14F-4D97-AF65-F5344CB8AC3E}">
        <p14:creationId xmlns:p14="http://schemas.microsoft.com/office/powerpoint/2010/main" val="988499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0169" y="81476"/>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100169" y="604177"/>
            <a:ext cx="4081567"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bulletins de salaire</a:t>
            </a:r>
          </a:p>
        </p:txBody>
      </p:sp>
      <p:graphicFrame>
        <p:nvGraphicFramePr>
          <p:cNvPr id="7" name="Diagramme 6">
            <a:extLst>
              <a:ext uri="{FF2B5EF4-FFF2-40B4-BE49-F238E27FC236}">
                <a16:creationId xmlns:a16="http://schemas.microsoft.com/office/drawing/2014/main" id="{EB64DA74-96E3-4DC7-872C-F9CFF9DD9E55}"/>
              </a:ext>
            </a:extLst>
          </p:cNvPr>
          <p:cNvGraphicFramePr/>
          <p:nvPr>
            <p:extLst>
              <p:ext uri="{D42A27DB-BD31-4B8C-83A1-F6EECF244321}">
                <p14:modId xmlns:p14="http://schemas.microsoft.com/office/powerpoint/2010/main" val="4059310196"/>
              </p:ext>
            </p:extLst>
          </p:nvPr>
        </p:nvGraphicFramePr>
        <p:xfrm>
          <a:off x="482032" y="1184856"/>
          <a:ext cx="11568299" cy="5212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19576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la paie et les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6" name="ZoneTexte 5">
            <a:extLst>
              <a:ext uri="{FF2B5EF4-FFF2-40B4-BE49-F238E27FC236}">
                <a16:creationId xmlns:a16="http://schemas.microsoft.com/office/drawing/2014/main" id="{87458B62-B058-4521-B473-354BE0E4F407}"/>
              </a:ext>
            </a:extLst>
          </p:cNvPr>
          <p:cNvSpPr txBox="1"/>
          <p:nvPr/>
        </p:nvSpPr>
        <p:spPr>
          <a:xfrm>
            <a:off x="535517" y="1953301"/>
            <a:ext cx="7792820" cy="1107996"/>
          </a:xfrm>
          <a:prstGeom prst="rect">
            <a:avLst/>
          </a:prstGeom>
          <a:noFill/>
        </p:spPr>
        <p:txBody>
          <a:bodyPr wrap="square">
            <a:spAutoFit/>
          </a:bodyPr>
          <a:lstStyle/>
          <a:p>
            <a:pPr algn="ctr">
              <a:spcBef>
                <a:spcPts val="1200"/>
              </a:spcBef>
              <a:spcAft>
                <a:spcPts val="12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coffre-fort électronique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peut être géré par l’entreprise mais le plus souvent elles </a:t>
            </a: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font appel à des opérateurs extérieurs.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 6" descr="Une image contenant équipement électronique, circuit&#10;&#10;Description générée automatiquement">
            <a:extLst>
              <a:ext uri="{FF2B5EF4-FFF2-40B4-BE49-F238E27FC236}">
                <a16:creationId xmlns:a16="http://schemas.microsoft.com/office/drawing/2014/main" id="{02AB32E8-A7DE-415E-A6B4-715CCD27DE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6329" y="1666177"/>
            <a:ext cx="3333654" cy="1858634"/>
          </a:xfrm>
          <a:prstGeom prst="rect">
            <a:avLst/>
          </a:prstGeom>
        </p:spPr>
      </p:pic>
      <p:sp>
        <p:nvSpPr>
          <p:cNvPr id="9" name="ZoneTexte 8">
            <a:extLst>
              <a:ext uri="{FF2B5EF4-FFF2-40B4-BE49-F238E27FC236}">
                <a16:creationId xmlns:a16="http://schemas.microsoft.com/office/drawing/2014/main" id="{366BB7FE-93A0-4EAC-8542-DAAC94400919}"/>
              </a:ext>
            </a:extLst>
          </p:cNvPr>
          <p:cNvSpPr txBox="1"/>
          <p:nvPr/>
        </p:nvSpPr>
        <p:spPr>
          <a:xfrm>
            <a:off x="535517" y="3961684"/>
            <a:ext cx="10915650" cy="2092881"/>
          </a:xfrm>
          <a:prstGeom prst="rect">
            <a:avLst/>
          </a:prstGeom>
          <a:noFill/>
        </p:spPr>
        <p:txBody>
          <a:bodyPr wrap="square">
            <a:spAutoFit/>
          </a:bodyPr>
          <a:lstStyle/>
          <a:p>
            <a:pPr>
              <a:spcBef>
                <a:spcPts val="1200"/>
              </a:spcBef>
              <a:spcAft>
                <a:spcPts val="1200"/>
              </a:spcAft>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Le gestionnaire du coffre-fort électronique peut être accrédité par le ministère du Travail pour enregistrer les bulletins de salaire dans le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compte personnel d'activité (CPA)</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du salarié sur le site </a:t>
            </a:r>
            <a:r>
              <a:rPr lang="fr-FR" sz="2200" u="sng" spc="-3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moncompteactivite.gouv.fr</a:t>
            </a:r>
            <a:r>
              <a:rPr lang="fr-FR" sz="2200" u="sng" spc="-30" dirty="0">
                <a:solidFill>
                  <a:schemeClr val="accent4">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p>
          <a:p>
            <a:pPr algn="ctr">
              <a:spcBef>
                <a:spcPts val="1200"/>
              </a:spcBef>
              <a:spcAft>
                <a:spcPts val="1200"/>
              </a:spcAft>
            </a:pP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=&gt; Le CPA permet au salarié d’accéder à tous ses bulletins de salaires dématérialisés émis au cours de sa carrière, y compris en cas de changement d'employeur.</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219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176</TotalTime>
  <Words>726</Words>
  <Application>Microsoft Office PowerPoint</Application>
  <PresentationFormat>Grand écran</PresentationFormat>
  <Paragraphs>51</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Century Gothic</vt:lpstr>
      <vt:lpstr>Wingdings</vt:lpstr>
      <vt:lpstr>Wingdings 3</vt:lpstr>
      <vt:lpstr>Ion</vt:lpstr>
      <vt:lpstr>Chap. 4 – Préparer et contrôler la paie et les déclarations sociales</vt:lpstr>
      <vt:lpstr>Chap. 4 – Préparer et contrôler la paie et les déclarations sociales</vt:lpstr>
      <vt:lpstr>Chap. 4 – Préparer et contrôler la paie et les déclarations sociales</vt:lpstr>
      <vt:lpstr>Chap. 4 – Préparer et contrôler la paie et les déclarations sociales</vt:lpstr>
      <vt:lpstr>Chap. 4 – Préparer et contrôler la paie et les déclarations sociales</vt:lpstr>
      <vt:lpstr>Présentation PowerPoint</vt:lpstr>
      <vt:lpstr>Chap. 4 – Préparer et contrôler la paie et les déclarations sociales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32</cp:revision>
  <dcterms:created xsi:type="dcterms:W3CDTF">2014-01-16T23:14:09Z</dcterms:created>
  <dcterms:modified xsi:type="dcterms:W3CDTF">2024-10-17T20:19:39Z</dcterms:modified>
</cp:coreProperties>
</file>