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3" r:id="rId3"/>
    <p:sldId id="264" r:id="rId4"/>
    <p:sldId id="265" r:id="rId5"/>
    <p:sldId id="266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01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78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069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859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107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828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677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213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40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45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03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58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81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56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00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86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99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6367CA6-DE09-4763-9ADC-881E8981A047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1556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13738"/>
            <a:ext cx="12145433" cy="651932"/>
          </a:xfrm>
        </p:spPr>
        <p:txBody>
          <a:bodyPr>
            <a:noAutofit/>
          </a:bodyPr>
          <a:lstStyle/>
          <a:p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Chap. 4 – Préparer et contrôler la paie et les déclarations sociales</a:t>
            </a: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0769" y="747520"/>
            <a:ext cx="8316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Identifier la structure d’un bulletin de paie</a:t>
            </a:r>
          </a:p>
        </p:txBody>
      </p:sp>
      <p:sp>
        <p:nvSpPr>
          <p:cNvPr id="3" name="Rectangle 2"/>
          <p:cNvSpPr/>
          <p:nvPr/>
        </p:nvSpPr>
        <p:spPr>
          <a:xfrm>
            <a:off x="699753" y="1903286"/>
            <a:ext cx="10444766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 ne faut pas confondre le montant du salaire versé au salarié (salaire net) </a:t>
            </a:r>
          </a:p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le coût du salarié pour l’entreprise. </a:t>
            </a:r>
          </a:p>
          <a:p>
            <a:pPr algn="ctr">
              <a:spcBef>
                <a:spcPts val="1800"/>
              </a:spcBef>
              <a:spcAft>
                <a:spcPts val="0"/>
              </a:spcAft>
            </a:pPr>
            <a:endParaRPr lang="fr-FR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différence réside dans les charges sociales et les retenues fiscales. </a:t>
            </a:r>
            <a:endParaRPr lang="fr-FR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906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-1" y="728134"/>
            <a:ext cx="9330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Identifier la structure du bulletin de paie</a:t>
            </a:r>
          </a:p>
        </p:txBody>
      </p:sp>
      <p:sp>
        <p:nvSpPr>
          <p:cNvPr id="3" name="Rectangle 2"/>
          <p:cNvSpPr/>
          <p:nvPr/>
        </p:nvSpPr>
        <p:spPr>
          <a:xfrm>
            <a:off x="347370" y="1431154"/>
            <a:ext cx="11047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coût d’un salarié peut être représenté de la façon suivante (2024)</a:t>
            </a:r>
            <a:endParaRPr lang="fr-FR" sz="24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650158"/>
              </p:ext>
            </p:extLst>
          </p:nvPr>
        </p:nvGraphicFramePr>
        <p:xfrm>
          <a:off x="275152" y="2123709"/>
          <a:ext cx="11268199" cy="409302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666875">
                  <a:extLst>
                    <a:ext uri="{9D8B030D-6E8A-4147-A177-3AD203B41FA5}">
                      <a16:colId xmlns:a16="http://schemas.microsoft.com/office/drawing/2014/main" val="2809084939"/>
                    </a:ext>
                  </a:extLst>
                </a:gridCol>
                <a:gridCol w="2072849">
                  <a:extLst>
                    <a:ext uri="{9D8B030D-6E8A-4147-A177-3AD203B41FA5}">
                      <a16:colId xmlns:a16="http://schemas.microsoft.com/office/drawing/2014/main" val="1216712609"/>
                    </a:ext>
                  </a:extLst>
                </a:gridCol>
                <a:gridCol w="4618262">
                  <a:extLst>
                    <a:ext uri="{9D8B030D-6E8A-4147-A177-3AD203B41FA5}">
                      <a16:colId xmlns:a16="http://schemas.microsoft.com/office/drawing/2014/main" val="1215067102"/>
                    </a:ext>
                  </a:extLst>
                </a:gridCol>
                <a:gridCol w="1210614">
                  <a:extLst>
                    <a:ext uri="{9D8B030D-6E8A-4147-A177-3AD203B41FA5}">
                      <a16:colId xmlns:a16="http://schemas.microsoft.com/office/drawing/2014/main" val="880554849"/>
                    </a:ext>
                  </a:extLst>
                </a:gridCol>
                <a:gridCol w="1699599">
                  <a:extLst>
                    <a:ext uri="{9D8B030D-6E8A-4147-A177-3AD203B41FA5}">
                      <a16:colId xmlns:a16="http://schemas.microsoft.com/office/drawing/2014/main" val="1554601308"/>
                    </a:ext>
                  </a:extLst>
                </a:gridCol>
              </a:tblGrid>
              <a:tr h="1834458">
                <a:tc row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Sommes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payées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l’entreprise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Salaire brut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2 554 €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spcAft>
                          <a:spcPts val="300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Salaire net versé au salarié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2 000 €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fr-FR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Salariés</a:t>
                      </a:r>
                      <a:endParaRPr lang="fr-FR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53142013"/>
                  </a:ext>
                </a:extLst>
              </a:tr>
              <a:tr h="77046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Cotisations salariales (15 à 22 %) et impôts à la source (taux variable)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554 €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Organismes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Sociaux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État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7732760"/>
                  </a:ext>
                </a:extLst>
              </a:tr>
              <a:tr h="94697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Cotisations patronales et charges fiscales (45 à 55 %)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818 €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883742"/>
                  </a:ext>
                </a:extLst>
              </a:tr>
              <a:tr h="541128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Coût Total pour l’employeur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3 372 €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31594999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4850AEAC-5297-4485-A277-9E393AD461E7}"/>
              </a:ext>
            </a:extLst>
          </p:cNvPr>
          <p:cNvSpPr txBox="1">
            <a:spLocks/>
          </p:cNvSpPr>
          <p:nvPr/>
        </p:nvSpPr>
        <p:spPr>
          <a:xfrm>
            <a:off x="0" y="-13738"/>
            <a:ext cx="12145433" cy="6519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Chap. 4 – Préparer et contrôler la paie et les déclarations sociales</a:t>
            </a: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441812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13738"/>
            <a:ext cx="12145433" cy="651932"/>
          </a:xfrm>
        </p:spPr>
        <p:txBody>
          <a:bodyPr>
            <a:noAutofit/>
          </a:bodyPr>
          <a:lstStyle/>
          <a:p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Chap. 4 – Préparer et contrôler la paie et les déclarations sociales</a:t>
            </a: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0769" y="747520"/>
            <a:ext cx="8316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Identifier la structure d’un bulletin de paie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FE85295-D8B2-4A7E-BD9A-215196ACBBAC}"/>
              </a:ext>
            </a:extLst>
          </p:cNvPr>
          <p:cNvSpPr txBox="1"/>
          <p:nvPr/>
        </p:nvSpPr>
        <p:spPr>
          <a:xfrm>
            <a:off x="472225" y="1914773"/>
            <a:ext cx="11055141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fr-FR" sz="2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coût du salarié peut être diminué 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FR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l’entreprise bénéficie d’aides à l’embauche, de réductions de charges 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FR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le salaire concerne un apprenti ou une nouvelle embauche 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FR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l’entreprise vient d’être créée </a:t>
            </a:r>
            <a:endParaRPr lang="fr-FR" sz="2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FR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l’entreprise se trouve dans une zone géographique bénéficiant de réduction de charges (zone franche urbaine) ou d’aides au développement. </a:t>
            </a:r>
          </a:p>
        </p:txBody>
      </p:sp>
    </p:spTree>
    <p:extLst>
      <p:ext uri="{BB962C8B-B14F-4D97-AF65-F5344CB8AC3E}">
        <p14:creationId xmlns:p14="http://schemas.microsoft.com/office/powerpoint/2010/main" val="8534207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10922" y="176557"/>
            <a:ext cx="8316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Identifier la structure d’un bulletin de paie</a:t>
            </a:r>
          </a:p>
        </p:txBody>
      </p:sp>
      <p:pic>
        <p:nvPicPr>
          <p:cNvPr id="8" name="Image 7" descr="Une image contenant texte, capture d’écran, logiciel, nombre&#10;&#10;Description générée automatiquement">
            <a:extLst>
              <a:ext uri="{FF2B5EF4-FFF2-40B4-BE49-F238E27FC236}">
                <a16:creationId xmlns:a16="http://schemas.microsoft.com/office/drawing/2014/main" id="{52482CC7-6862-6DD4-1CEE-BBC35B60D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87" y="1219223"/>
            <a:ext cx="10500425" cy="538322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D6BDB63-5107-17D2-3AC3-F9FE2D396F3C}"/>
              </a:ext>
            </a:extLst>
          </p:cNvPr>
          <p:cNvSpPr txBox="1"/>
          <p:nvPr/>
        </p:nvSpPr>
        <p:spPr>
          <a:xfrm>
            <a:off x="3099512" y="3677922"/>
            <a:ext cx="1880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Charges 4,35 %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A5EFF87-6217-C68F-2ED0-A4F8DCBF8B79}"/>
              </a:ext>
            </a:extLst>
          </p:cNvPr>
          <p:cNvSpPr txBox="1"/>
          <p:nvPr/>
        </p:nvSpPr>
        <p:spPr>
          <a:xfrm>
            <a:off x="3086635" y="4648131"/>
            <a:ext cx="1880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Charges 22,07 %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FC4FCFE-3948-E852-A1E1-725C2044A63B}"/>
              </a:ext>
            </a:extLst>
          </p:cNvPr>
          <p:cNvSpPr txBox="1"/>
          <p:nvPr/>
        </p:nvSpPr>
        <p:spPr>
          <a:xfrm>
            <a:off x="8045003" y="3677922"/>
            <a:ext cx="1880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Charges 25,67 %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8121404-4C53-EA0E-6A35-68F68CA223DF}"/>
              </a:ext>
            </a:extLst>
          </p:cNvPr>
          <p:cNvSpPr txBox="1"/>
          <p:nvPr/>
        </p:nvSpPr>
        <p:spPr>
          <a:xfrm>
            <a:off x="8107249" y="4581590"/>
            <a:ext cx="1880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Charges 21,42 %</a:t>
            </a:r>
          </a:p>
        </p:txBody>
      </p:sp>
    </p:spTree>
    <p:extLst>
      <p:ext uri="{BB962C8B-B14F-4D97-AF65-F5344CB8AC3E}">
        <p14:creationId xmlns:p14="http://schemas.microsoft.com/office/powerpoint/2010/main" val="716626148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59406" y="125042"/>
            <a:ext cx="8316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Identifier la structure d’un bulletin de paie</a:t>
            </a:r>
          </a:p>
        </p:txBody>
      </p:sp>
      <p:pic>
        <p:nvPicPr>
          <p:cNvPr id="6" name="Image 5" descr="Une image contenant texte, capture d’écran, logiciel, nombre&#10;&#10;Description générée automatiquement">
            <a:extLst>
              <a:ext uri="{FF2B5EF4-FFF2-40B4-BE49-F238E27FC236}">
                <a16:creationId xmlns:a16="http://schemas.microsoft.com/office/drawing/2014/main" id="{BBA4597E-8BBE-5709-A946-A924FA6BA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27" y="1189150"/>
            <a:ext cx="10788624" cy="539431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C25FB53-7D74-B6D5-5797-01C6D30FE688}"/>
              </a:ext>
            </a:extLst>
          </p:cNvPr>
          <p:cNvSpPr txBox="1"/>
          <p:nvPr/>
        </p:nvSpPr>
        <p:spPr>
          <a:xfrm>
            <a:off x="3099512" y="3587770"/>
            <a:ext cx="1880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Charges 5,10 %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4EBD8E6-C090-C74D-249F-B4C64884A750}"/>
              </a:ext>
            </a:extLst>
          </p:cNvPr>
          <p:cNvSpPr txBox="1"/>
          <p:nvPr/>
        </p:nvSpPr>
        <p:spPr>
          <a:xfrm>
            <a:off x="3099511" y="4613172"/>
            <a:ext cx="1880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Charges 22,91 %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4FF0CC4-AC1F-283A-D066-49EF241A7685}"/>
              </a:ext>
            </a:extLst>
          </p:cNvPr>
          <p:cNvSpPr txBox="1"/>
          <p:nvPr/>
        </p:nvSpPr>
        <p:spPr>
          <a:xfrm>
            <a:off x="8148028" y="4565950"/>
            <a:ext cx="1931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Charges 20,68 %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9D49B5A-0D50-5EE6-942C-AF48AB25A19E}"/>
              </a:ext>
            </a:extLst>
          </p:cNvPr>
          <p:cNvSpPr txBox="1"/>
          <p:nvPr/>
        </p:nvSpPr>
        <p:spPr>
          <a:xfrm>
            <a:off x="8070755" y="3668721"/>
            <a:ext cx="1880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Charges 43,38 %</a:t>
            </a:r>
          </a:p>
        </p:txBody>
      </p:sp>
    </p:spTree>
    <p:extLst>
      <p:ext uri="{BB962C8B-B14F-4D97-AF65-F5344CB8AC3E}">
        <p14:creationId xmlns:p14="http://schemas.microsoft.com/office/powerpoint/2010/main" val="3108709806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197</TotalTime>
  <Words>274</Words>
  <Application>Microsoft Office PowerPoint</Application>
  <PresentationFormat>Grand écran</PresentationFormat>
  <Paragraphs>45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Wingdings</vt:lpstr>
      <vt:lpstr>Wingdings 3</vt:lpstr>
      <vt:lpstr>Ion</vt:lpstr>
      <vt:lpstr>Chap. 4 – Préparer et contrôler la paie et les déclarations sociales</vt:lpstr>
      <vt:lpstr>Présentation PowerPoint</vt:lpstr>
      <vt:lpstr>Chap. 4 – Préparer et contrôler la paie et les déclarations sociales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   412.  La collecte d'information </dc:title>
  <dc:creator>Claude Terrier</dc:creator>
  <cp:lastModifiedBy>Claude Terrier</cp:lastModifiedBy>
  <cp:revision>24</cp:revision>
  <dcterms:created xsi:type="dcterms:W3CDTF">2014-01-16T23:14:09Z</dcterms:created>
  <dcterms:modified xsi:type="dcterms:W3CDTF">2024-10-16T20:53:26Z</dcterms:modified>
</cp:coreProperties>
</file>