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56" r:id="rId2"/>
    <p:sldId id="266" r:id="rId3"/>
    <p:sldId id="269" r:id="rId4"/>
    <p:sldId id="262" r:id="rId5"/>
    <p:sldId id="270" r:id="rId6"/>
    <p:sldId id="267" r:id="rId7"/>
    <p:sldId id="258" r:id="rId8"/>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Aucun style, grille du tablea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Style clair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1" d="100"/>
          <a:sy n="111" d="100"/>
        </p:scale>
        <p:origin x="456" y="51"/>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49032F8-B898-4E8B-ACB6-222C61A082D7}" type="doc">
      <dgm:prSet loTypeId="urn:microsoft.com/office/officeart/2005/8/layout/hierarchy3" loCatId="hierarchy" qsTypeId="urn:microsoft.com/office/officeart/2005/8/quickstyle/simple1" qsCatId="simple" csTypeId="urn:microsoft.com/office/officeart/2005/8/colors/accent1_2" csCatId="accent1" phldr="1"/>
      <dgm:spPr/>
      <dgm:t>
        <a:bodyPr/>
        <a:lstStyle/>
        <a:p>
          <a:endParaRPr lang="fr-FR"/>
        </a:p>
      </dgm:t>
    </dgm:pt>
    <dgm:pt modelId="{9A96BBD8-4EE1-46E6-9CC6-B1AF5B2686EC}">
      <dgm:prSet phldrT="[Texte]" custT="1"/>
      <dgm:spPr/>
      <dgm:t>
        <a:bodyPr/>
        <a:lstStyle/>
        <a:p>
          <a:r>
            <a:rPr lang="fr-FR" sz="2200" b="1" dirty="0">
              <a:latin typeface="Arial" panose="020B0604020202020204" pitchFamily="34" charset="0"/>
              <a:ea typeface="Times New Roman" panose="02020603050405020304" pitchFamily="18" charset="0"/>
              <a:cs typeface="Times New Roman" panose="02020603050405020304" pitchFamily="18" charset="0"/>
            </a:rPr>
            <a:t>Ces informations varient selon </a:t>
          </a:r>
          <a:endParaRPr lang="fr-FR" sz="2200" b="1" dirty="0"/>
        </a:p>
      </dgm:t>
    </dgm:pt>
    <dgm:pt modelId="{6D92960A-29AB-4ECE-823C-58AB2FF2C020}" type="parTrans" cxnId="{81449B84-F40D-420B-9182-8418C2354358}">
      <dgm:prSet/>
      <dgm:spPr/>
      <dgm:t>
        <a:bodyPr/>
        <a:lstStyle/>
        <a:p>
          <a:endParaRPr lang="fr-FR" sz="2200"/>
        </a:p>
      </dgm:t>
    </dgm:pt>
    <dgm:pt modelId="{3692067C-842A-4C76-A68A-21FC2BF91BEE}" type="sibTrans" cxnId="{81449B84-F40D-420B-9182-8418C2354358}">
      <dgm:prSet/>
      <dgm:spPr/>
      <dgm:t>
        <a:bodyPr/>
        <a:lstStyle/>
        <a:p>
          <a:endParaRPr lang="fr-FR" sz="2200"/>
        </a:p>
      </dgm:t>
    </dgm:pt>
    <dgm:pt modelId="{D7EF930E-49BC-4E40-9B7A-B40583318175}">
      <dgm:prSet custT="1"/>
      <dgm:spPr/>
      <dgm:t>
        <a:bodyPr/>
        <a:lstStyle/>
        <a:p>
          <a:r>
            <a:rPr lang="fr-FR" sz="2200" dirty="0">
              <a:latin typeface="Arial" panose="020B0604020202020204" pitchFamily="34" charset="0"/>
              <a:ea typeface="Times New Roman" panose="02020603050405020304" pitchFamily="18" charset="0"/>
              <a:cs typeface="Times New Roman" panose="02020603050405020304" pitchFamily="18" charset="0"/>
            </a:rPr>
            <a:t>le statut du salarié (cadre, non-cadre) </a:t>
          </a:r>
        </a:p>
      </dgm:t>
    </dgm:pt>
    <dgm:pt modelId="{3E5ADA05-76BE-400E-BDCB-A5F313DE346C}" type="parTrans" cxnId="{09BDE37E-F29E-42F7-9D3F-09F4FE5AF4EA}">
      <dgm:prSet/>
      <dgm:spPr/>
      <dgm:t>
        <a:bodyPr/>
        <a:lstStyle/>
        <a:p>
          <a:endParaRPr lang="fr-FR" sz="2200"/>
        </a:p>
      </dgm:t>
    </dgm:pt>
    <dgm:pt modelId="{D26FF885-2935-4E86-B2FA-637A5058723E}" type="sibTrans" cxnId="{09BDE37E-F29E-42F7-9D3F-09F4FE5AF4EA}">
      <dgm:prSet/>
      <dgm:spPr/>
      <dgm:t>
        <a:bodyPr/>
        <a:lstStyle/>
        <a:p>
          <a:endParaRPr lang="fr-FR" sz="2200"/>
        </a:p>
      </dgm:t>
    </dgm:pt>
    <dgm:pt modelId="{BBA5B5CE-513E-4D9D-BA77-93C8AD3B8C5C}">
      <dgm:prSet custT="1"/>
      <dgm:spPr/>
      <dgm:t>
        <a:bodyPr/>
        <a:lstStyle/>
        <a:p>
          <a:r>
            <a:rPr lang="fr-FR" sz="2200" dirty="0">
              <a:latin typeface="Arial" panose="020B0604020202020204" pitchFamily="34" charset="0"/>
              <a:ea typeface="Times New Roman" panose="02020603050405020304" pitchFamily="18" charset="0"/>
              <a:cs typeface="Times New Roman" panose="02020603050405020304" pitchFamily="18" charset="0"/>
            </a:rPr>
            <a:t>l’emploi (commercial, ouvrier…), </a:t>
          </a:r>
        </a:p>
      </dgm:t>
    </dgm:pt>
    <dgm:pt modelId="{534D19ED-D7FE-4814-9E7C-4A2B260EB0BA}" type="parTrans" cxnId="{F7ADF312-D76F-49F4-8B9B-A29E23474EF1}">
      <dgm:prSet/>
      <dgm:spPr/>
      <dgm:t>
        <a:bodyPr/>
        <a:lstStyle/>
        <a:p>
          <a:endParaRPr lang="fr-FR" sz="2200"/>
        </a:p>
      </dgm:t>
    </dgm:pt>
    <dgm:pt modelId="{E1273905-AB4C-46DE-8F37-C529CD32A912}" type="sibTrans" cxnId="{F7ADF312-D76F-49F4-8B9B-A29E23474EF1}">
      <dgm:prSet/>
      <dgm:spPr/>
      <dgm:t>
        <a:bodyPr/>
        <a:lstStyle/>
        <a:p>
          <a:endParaRPr lang="fr-FR" sz="2200"/>
        </a:p>
      </dgm:t>
    </dgm:pt>
    <dgm:pt modelId="{493F69B3-8A24-4C3A-A6AA-E14D723E1B4B}">
      <dgm:prSet custT="1"/>
      <dgm:spPr/>
      <dgm:t>
        <a:bodyPr/>
        <a:lstStyle/>
        <a:p>
          <a:r>
            <a:rPr lang="fr-FR" sz="2200" dirty="0">
              <a:latin typeface="Arial" panose="020B0604020202020204" pitchFamily="34" charset="0"/>
              <a:ea typeface="Times New Roman" panose="02020603050405020304" pitchFamily="18" charset="0"/>
              <a:cs typeface="Times New Roman" panose="02020603050405020304" pitchFamily="18" charset="0"/>
            </a:rPr>
            <a:t>le type de rémunération (horaire, forfait, à l’intéressement, au chiffre d’affaires).</a:t>
          </a:r>
        </a:p>
      </dgm:t>
    </dgm:pt>
    <dgm:pt modelId="{096375F5-AC24-4AFB-A603-72741C556A4A}" type="parTrans" cxnId="{DB0DDBE1-0339-4C17-AE27-4BD737EFF0B1}">
      <dgm:prSet/>
      <dgm:spPr/>
      <dgm:t>
        <a:bodyPr/>
        <a:lstStyle/>
        <a:p>
          <a:endParaRPr lang="fr-FR" sz="2200"/>
        </a:p>
      </dgm:t>
    </dgm:pt>
    <dgm:pt modelId="{13320157-1118-4BAF-BAC5-EB6CF90D2197}" type="sibTrans" cxnId="{DB0DDBE1-0339-4C17-AE27-4BD737EFF0B1}">
      <dgm:prSet/>
      <dgm:spPr/>
      <dgm:t>
        <a:bodyPr/>
        <a:lstStyle/>
        <a:p>
          <a:endParaRPr lang="fr-FR" sz="2200"/>
        </a:p>
      </dgm:t>
    </dgm:pt>
    <dgm:pt modelId="{12C046A8-FDB2-4588-85B4-3D5CFC2C8B56}" type="pres">
      <dgm:prSet presAssocID="{149032F8-B898-4E8B-ACB6-222C61A082D7}" presName="diagram" presStyleCnt="0">
        <dgm:presLayoutVars>
          <dgm:chPref val="1"/>
          <dgm:dir/>
          <dgm:animOne val="branch"/>
          <dgm:animLvl val="lvl"/>
          <dgm:resizeHandles/>
        </dgm:presLayoutVars>
      </dgm:prSet>
      <dgm:spPr/>
    </dgm:pt>
    <dgm:pt modelId="{5A99FF15-3FF7-4E49-8AB1-5BFC269866C7}" type="pres">
      <dgm:prSet presAssocID="{9A96BBD8-4EE1-46E6-9CC6-B1AF5B2686EC}" presName="root" presStyleCnt="0"/>
      <dgm:spPr/>
    </dgm:pt>
    <dgm:pt modelId="{2828558F-3713-4109-AC85-45DFE23A8E47}" type="pres">
      <dgm:prSet presAssocID="{9A96BBD8-4EE1-46E6-9CC6-B1AF5B2686EC}" presName="rootComposite" presStyleCnt="0"/>
      <dgm:spPr/>
    </dgm:pt>
    <dgm:pt modelId="{38B00476-E010-41DB-979D-C9909A3D4AD8}" type="pres">
      <dgm:prSet presAssocID="{9A96BBD8-4EE1-46E6-9CC6-B1AF5B2686EC}" presName="rootText" presStyleLbl="node1" presStyleIdx="0" presStyleCnt="1" custScaleX="337867" custScaleY="77760"/>
      <dgm:spPr/>
    </dgm:pt>
    <dgm:pt modelId="{85612CE2-CCEF-4F5C-87C2-B27BDB98C61A}" type="pres">
      <dgm:prSet presAssocID="{9A96BBD8-4EE1-46E6-9CC6-B1AF5B2686EC}" presName="rootConnector" presStyleLbl="node1" presStyleIdx="0" presStyleCnt="1"/>
      <dgm:spPr/>
    </dgm:pt>
    <dgm:pt modelId="{3A7E9591-949D-43BB-A64B-7525CD77FB32}" type="pres">
      <dgm:prSet presAssocID="{9A96BBD8-4EE1-46E6-9CC6-B1AF5B2686EC}" presName="childShape" presStyleCnt="0"/>
      <dgm:spPr/>
    </dgm:pt>
    <dgm:pt modelId="{96282667-D93A-424D-A813-A5CC382E9DE1}" type="pres">
      <dgm:prSet presAssocID="{3E5ADA05-76BE-400E-BDCB-A5F313DE346C}" presName="Name13" presStyleLbl="parChTrans1D2" presStyleIdx="0" presStyleCnt="3"/>
      <dgm:spPr/>
    </dgm:pt>
    <dgm:pt modelId="{7ED042C8-9C4D-4C0D-BA65-22B9705F0527}" type="pres">
      <dgm:prSet presAssocID="{D7EF930E-49BC-4E40-9B7A-B40583318175}" presName="childText" presStyleLbl="bgAcc1" presStyleIdx="0" presStyleCnt="3" custScaleX="730930" custScaleY="70815">
        <dgm:presLayoutVars>
          <dgm:bulletEnabled val="1"/>
        </dgm:presLayoutVars>
      </dgm:prSet>
      <dgm:spPr/>
    </dgm:pt>
    <dgm:pt modelId="{97B77F3E-0B3E-4B8B-A1AC-A2BBE6D13FDC}" type="pres">
      <dgm:prSet presAssocID="{534D19ED-D7FE-4814-9E7C-4A2B260EB0BA}" presName="Name13" presStyleLbl="parChTrans1D2" presStyleIdx="1" presStyleCnt="3"/>
      <dgm:spPr/>
    </dgm:pt>
    <dgm:pt modelId="{B8AFD34A-6554-4894-868A-41A6BBA610DF}" type="pres">
      <dgm:prSet presAssocID="{BBA5B5CE-513E-4D9D-BA77-93C8AD3B8C5C}" presName="childText" presStyleLbl="bgAcc1" presStyleIdx="1" presStyleCnt="3" custScaleX="730930" custScaleY="70815">
        <dgm:presLayoutVars>
          <dgm:bulletEnabled val="1"/>
        </dgm:presLayoutVars>
      </dgm:prSet>
      <dgm:spPr/>
    </dgm:pt>
    <dgm:pt modelId="{736A5F6C-0DE9-4C0D-82D6-F8637BC91D50}" type="pres">
      <dgm:prSet presAssocID="{096375F5-AC24-4AFB-A603-72741C556A4A}" presName="Name13" presStyleLbl="parChTrans1D2" presStyleIdx="2" presStyleCnt="3"/>
      <dgm:spPr/>
    </dgm:pt>
    <dgm:pt modelId="{2037D6CD-22F3-4635-84B2-7AFD12F8C305}" type="pres">
      <dgm:prSet presAssocID="{493F69B3-8A24-4C3A-A6AA-E14D723E1B4B}" presName="childText" presStyleLbl="bgAcc1" presStyleIdx="2" presStyleCnt="3" custScaleX="730930">
        <dgm:presLayoutVars>
          <dgm:bulletEnabled val="1"/>
        </dgm:presLayoutVars>
      </dgm:prSet>
      <dgm:spPr/>
    </dgm:pt>
  </dgm:ptLst>
  <dgm:cxnLst>
    <dgm:cxn modelId="{D34C1408-A499-4485-B5A9-C808E7CA436E}" type="presOf" srcId="{BBA5B5CE-513E-4D9D-BA77-93C8AD3B8C5C}" destId="{B8AFD34A-6554-4894-868A-41A6BBA610DF}" srcOrd="0" destOrd="0" presId="urn:microsoft.com/office/officeart/2005/8/layout/hierarchy3"/>
    <dgm:cxn modelId="{F7ADF312-D76F-49F4-8B9B-A29E23474EF1}" srcId="{9A96BBD8-4EE1-46E6-9CC6-B1AF5B2686EC}" destId="{BBA5B5CE-513E-4D9D-BA77-93C8AD3B8C5C}" srcOrd="1" destOrd="0" parTransId="{534D19ED-D7FE-4814-9E7C-4A2B260EB0BA}" sibTransId="{E1273905-AB4C-46DE-8F37-C529CD32A912}"/>
    <dgm:cxn modelId="{9B5E771E-EBE2-4FA3-B6F9-02CFEBE508CB}" type="presOf" srcId="{096375F5-AC24-4AFB-A603-72741C556A4A}" destId="{736A5F6C-0DE9-4C0D-82D6-F8637BC91D50}" srcOrd="0" destOrd="0" presId="urn:microsoft.com/office/officeart/2005/8/layout/hierarchy3"/>
    <dgm:cxn modelId="{2EF3E620-98FF-47E8-A528-94C370E437A4}" type="presOf" srcId="{493F69B3-8A24-4C3A-A6AA-E14D723E1B4B}" destId="{2037D6CD-22F3-4635-84B2-7AFD12F8C305}" srcOrd="0" destOrd="0" presId="urn:microsoft.com/office/officeart/2005/8/layout/hierarchy3"/>
    <dgm:cxn modelId="{09BDE37E-F29E-42F7-9D3F-09F4FE5AF4EA}" srcId="{9A96BBD8-4EE1-46E6-9CC6-B1AF5B2686EC}" destId="{D7EF930E-49BC-4E40-9B7A-B40583318175}" srcOrd="0" destOrd="0" parTransId="{3E5ADA05-76BE-400E-BDCB-A5F313DE346C}" sibTransId="{D26FF885-2935-4E86-B2FA-637A5058723E}"/>
    <dgm:cxn modelId="{F01EF780-3E3A-412B-B514-D85D3E266515}" type="presOf" srcId="{9A96BBD8-4EE1-46E6-9CC6-B1AF5B2686EC}" destId="{85612CE2-CCEF-4F5C-87C2-B27BDB98C61A}" srcOrd="1" destOrd="0" presId="urn:microsoft.com/office/officeart/2005/8/layout/hierarchy3"/>
    <dgm:cxn modelId="{81449B84-F40D-420B-9182-8418C2354358}" srcId="{149032F8-B898-4E8B-ACB6-222C61A082D7}" destId="{9A96BBD8-4EE1-46E6-9CC6-B1AF5B2686EC}" srcOrd="0" destOrd="0" parTransId="{6D92960A-29AB-4ECE-823C-58AB2FF2C020}" sibTransId="{3692067C-842A-4C76-A68A-21FC2BF91BEE}"/>
    <dgm:cxn modelId="{7260BCA7-A98B-4FAD-AC77-C7931CB05E95}" type="presOf" srcId="{D7EF930E-49BC-4E40-9B7A-B40583318175}" destId="{7ED042C8-9C4D-4C0D-BA65-22B9705F0527}" srcOrd="0" destOrd="0" presId="urn:microsoft.com/office/officeart/2005/8/layout/hierarchy3"/>
    <dgm:cxn modelId="{6168E7D7-E29D-4DDA-BFEE-7C65A3A9114E}" type="presOf" srcId="{3E5ADA05-76BE-400E-BDCB-A5F313DE346C}" destId="{96282667-D93A-424D-A813-A5CC382E9DE1}" srcOrd="0" destOrd="0" presId="urn:microsoft.com/office/officeart/2005/8/layout/hierarchy3"/>
    <dgm:cxn modelId="{9614B9DD-207C-408D-AE08-27022127F135}" type="presOf" srcId="{149032F8-B898-4E8B-ACB6-222C61A082D7}" destId="{12C046A8-FDB2-4588-85B4-3D5CFC2C8B56}" srcOrd="0" destOrd="0" presId="urn:microsoft.com/office/officeart/2005/8/layout/hierarchy3"/>
    <dgm:cxn modelId="{DB0DDBE1-0339-4C17-AE27-4BD737EFF0B1}" srcId="{9A96BBD8-4EE1-46E6-9CC6-B1AF5B2686EC}" destId="{493F69B3-8A24-4C3A-A6AA-E14D723E1B4B}" srcOrd="2" destOrd="0" parTransId="{096375F5-AC24-4AFB-A603-72741C556A4A}" sibTransId="{13320157-1118-4BAF-BAC5-EB6CF90D2197}"/>
    <dgm:cxn modelId="{861CD5F3-4506-40DE-9C4D-C8D78E0B19E2}" type="presOf" srcId="{9A96BBD8-4EE1-46E6-9CC6-B1AF5B2686EC}" destId="{38B00476-E010-41DB-979D-C9909A3D4AD8}" srcOrd="0" destOrd="0" presId="urn:microsoft.com/office/officeart/2005/8/layout/hierarchy3"/>
    <dgm:cxn modelId="{7386E1FD-5F4A-4986-A23B-5DD9095D934D}" type="presOf" srcId="{534D19ED-D7FE-4814-9E7C-4A2B260EB0BA}" destId="{97B77F3E-0B3E-4B8B-A1AC-A2BBE6D13FDC}" srcOrd="0" destOrd="0" presId="urn:microsoft.com/office/officeart/2005/8/layout/hierarchy3"/>
    <dgm:cxn modelId="{4D5538E9-1A26-40C8-9FA6-09934DC96734}" type="presParOf" srcId="{12C046A8-FDB2-4588-85B4-3D5CFC2C8B56}" destId="{5A99FF15-3FF7-4E49-8AB1-5BFC269866C7}" srcOrd="0" destOrd="0" presId="urn:microsoft.com/office/officeart/2005/8/layout/hierarchy3"/>
    <dgm:cxn modelId="{729C6962-CD07-4ADD-BCED-6E432A7EC344}" type="presParOf" srcId="{5A99FF15-3FF7-4E49-8AB1-5BFC269866C7}" destId="{2828558F-3713-4109-AC85-45DFE23A8E47}" srcOrd="0" destOrd="0" presId="urn:microsoft.com/office/officeart/2005/8/layout/hierarchy3"/>
    <dgm:cxn modelId="{E3DECC19-3DF6-46AB-822C-FA9A4C14F029}" type="presParOf" srcId="{2828558F-3713-4109-AC85-45DFE23A8E47}" destId="{38B00476-E010-41DB-979D-C9909A3D4AD8}" srcOrd="0" destOrd="0" presId="urn:microsoft.com/office/officeart/2005/8/layout/hierarchy3"/>
    <dgm:cxn modelId="{A7685BE1-3DC9-4170-A74F-D7A2B4662FF2}" type="presParOf" srcId="{2828558F-3713-4109-AC85-45DFE23A8E47}" destId="{85612CE2-CCEF-4F5C-87C2-B27BDB98C61A}" srcOrd="1" destOrd="0" presId="urn:microsoft.com/office/officeart/2005/8/layout/hierarchy3"/>
    <dgm:cxn modelId="{DB5AB6A5-8A8E-45B4-AB78-1E3BD5FCA7B2}" type="presParOf" srcId="{5A99FF15-3FF7-4E49-8AB1-5BFC269866C7}" destId="{3A7E9591-949D-43BB-A64B-7525CD77FB32}" srcOrd="1" destOrd="0" presId="urn:microsoft.com/office/officeart/2005/8/layout/hierarchy3"/>
    <dgm:cxn modelId="{36E79B97-C7F2-412E-9665-E80D036FED51}" type="presParOf" srcId="{3A7E9591-949D-43BB-A64B-7525CD77FB32}" destId="{96282667-D93A-424D-A813-A5CC382E9DE1}" srcOrd="0" destOrd="0" presId="urn:microsoft.com/office/officeart/2005/8/layout/hierarchy3"/>
    <dgm:cxn modelId="{B4355137-1B5C-4237-B8A5-0AFAA11A2982}" type="presParOf" srcId="{3A7E9591-949D-43BB-A64B-7525CD77FB32}" destId="{7ED042C8-9C4D-4C0D-BA65-22B9705F0527}" srcOrd="1" destOrd="0" presId="urn:microsoft.com/office/officeart/2005/8/layout/hierarchy3"/>
    <dgm:cxn modelId="{18BF3F6D-8E2B-413F-8692-14479FEFDF2A}" type="presParOf" srcId="{3A7E9591-949D-43BB-A64B-7525CD77FB32}" destId="{97B77F3E-0B3E-4B8B-A1AC-A2BBE6D13FDC}" srcOrd="2" destOrd="0" presId="urn:microsoft.com/office/officeart/2005/8/layout/hierarchy3"/>
    <dgm:cxn modelId="{0CD9B6B9-E13C-4606-97F5-0349193B534A}" type="presParOf" srcId="{3A7E9591-949D-43BB-A64B-7525CD77FB32}" destId="{B8AFD34A-6554-4894-868A-41A6BBA610DF}" srcOrd="3" destOrd="0" presId="urn:microsoft.com/office/officeart/2005/8/layout/hierarchy3"/>
    <dgm:cxn modelId="{3AAC2941-C80D-439B-B03B-EAA2E1C824F8}" type="presParOf" srcId="{3A7E9591-949D-43BB-A64B-7525CD77FB32}" destId="{736A5F6C-0DE9-4C0D-82D6-F8637BC91D50}" srcOrd="4" destOrd="0" presId="urn:microsoft.com/office/officeart/2005/8/layout/hierarchy3"/>
    <dgm:cxn modelId="{D63C25EC-737F-491F-8D3F-330B6098442D}" type="presParOf" srcId="{3A7E9591-949D-43BB-A64B-7525CD77FB32}" destId="{2037D6CD-22F3-4635-84B2-7AFD12F8C305}" srcOrd="5"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913DCBF-603F-4987-A5D2-38E2909F6787}"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fr-FR"/>
        </a:p>
      </dgm:t>
    </dgm:pt>
    <dgm:pt modelId="{4F199F09-9C5C-4AB3-B395-24B91ADD2245}">
      <dgm:prSet phldrT="[Texte]" custT="1"/>
      <dgm:spPr/>
      <dgm:t>
        <a:bodyPr/>
        <a:lstStyle/>
        <a:p>
          <a:pPr algn="ctr"/>
          <a:r>
            <a:rPr lang="fr-FR" sz="2200" b="1" i="0" u="none" dirty="0">
              <a:solidFill>
                <a:schemeClr val="tx1"/>
              </a:solidFill>
              <a:latin typeface="Arial" panose="020B0604020202020204" pitchFamily="34" charset="0"/>
              <a:cs typeface="Arial" panose="020B0604020202020204" pitchFamily="34" charset="0"/>
            </a:rPr>
            <a:t>Cadre</a:t>
          </a:r>
        </a:p>
        <a:p>
          <a:pPr algn="ctr"/>
          <a:r>
            <a:rPr lang="fr-FR" sz="2200" b="0" i="0" u="none" dirty="0">
              <a:solidFill>
                <a:schemeClr val="bg1"/>
              </a:solidFill>
              <a:latin typeface="Arial" panose="020B0604020202020204" pitchFamily="34" charset="0"/>
              <a:cs typeface="Arial" panose="020B0604020202020204" pitchFamily="34" charset="0"/>
            </a:rPr>
            <a:t>Les salariés cadres allient souvent une formation supérieure et/ou une expérience qui les conduisent à assurer des responsabilités importantes. Ce statut se concrétise par un titre, un coefficient hiérarchique, un salaire plus important et l'affiliation au régime de retraite des cadres (AGIRC).</a:t>
          </a:r>
          <a:endParaRPr lang="fr-FR" sz="2200" dirty="0">
            <a:solidFill>
              <a:schemeClr val="bg1"/>
            </a:solidFill>
            <a:latin typeface="Arial" panose="020B0604020202020204" pitchFamily="34" charset="0"/>
            <a:cs typeface="Arial" panose="020B0604020202020204" pitchFamily="34" charset="0"/>
          </a:endParaRPr>
        </a:p>
      </dgm:t>
    </dgm:pt>
    <dgm:pt modelId="{49965C17-4029-43D0-8848-293672D373A9}" type="parTrans" cxnId="{D0E7B0A1-A5F3-49AD-86DF-B2A66F9D5B13}">
      <dgm:prSet/>
      <dgm:spPr/>
      <dgm:t>
        <a:bodyPr/>
        <a:lstStyle/>
        <a:p>
          <a:endParaRPr lang="fr-FR" sz="2200">
            <a:latin typeface="Arial" panose="020B0604020202020204" pitchFamily="34" charset="0"/>
            <a:cs typeface="Arial" panose="020B0604020202020204" pitchFamily="34" charset="0"/>
          </a:endParaRPr>
        </a:p>
      </dgm:t>
    </dgm:pt>
    <dgm:pt modelId="{AE01B97E-3FCF-439E-9EE7-81761DF93136}" type="sibTrans" cxnId="{D0E7B0A1-A5F3-49AD-86DF-B2A66F9D5B13}">
      <dgm:prSet/>
      <dgm:spPr/>
      <dgm:t>
        <a:bodyPr/>
        <a:lstStyle/>
        <a:p>
          <a:endParaRPr lang="fr-FR" sz="2200">
            <a:latin typeface="Arial" panose="020B0604020202020204" pitchFamily="34" charset="0"/>
            <a:cs typeface="Arial" panose="020B0604020202020204" pitchFamily="34" charset="0"/>
          </a:endParaRPr>
        </a:p>
      </dgm:t>
    </dgm:pt>
    <dgm:pt modelId="{1F9F84C3-4F13-49F2-BA25-16BE063266C5}">
      <dgm:prSet custT="1"/>
      <dgm:spPr/>
      <dgm:t>
        <a:bodyPr/>
        <a:lstStyle/>
        <a:p>
          <a:pPr algn="ctr"/>
          <a:r>
            <a:rPr lang="fr-FR" sz="2200" b="1" i="0" u="none" dirty="0">
              <a:latin typeface="Arial" panose="020B0604020202020204" pitchFamily="34" charset="0"/>
              <a:cs typeface="Arial" panose="020B0604020202020204" pitchFamily="34" charset="0"/>
            </a:rPr>
            <a:t>Non-cadre</a:t>
          </a:r>
          <a:endParaRPr lang="fr-FR" sz="2200" dirty="0">
            <a:latin typeface="Arial" panose="020B0604020202020204" pitchFamily="34" charset="0"/>
            <a:cs typeface="Arial" panose="020B0604020202020204" pitchFamily="34" charset="0"/>
          </a:endParaRPr>
        </a:p>
      </dgm:t>
    </dgm:pt>
    <dgm:pt modelId="{95150BFD-0BEB-4FA7-9090-BDB4B134332C}" type="parTrans" cxnId="{25F26A46-4E0D-44D6-9B63-AE4CC7CD33CF}">
      <dgm:prSet/>
      <dgm:spPr/>
      <dgm:t>
        <a:bodyPr/>
        <a:lstStyle/>
        <a:p>
          <a:endParaRPr lang="fr-FR" sz="2200">
            <a:latin typeface="Arial" panose="020B0604020202020204" pitchFamily="34" charset="0"/>
            <a:cs typeface="Arial" panose="020B0604020202020204" pitchFamily="34" charset="0"/>
          </a:endParaRPr>
        </a:p>
      </dgm:t>
    </dgm:pt>
    <dgm:pt modelId="{F95EE788-6A53-468C-BFC6-9A27EE9FC7B4}" type="sibTrans" cxnId="{25F26A46-4E0D-44D6-9B63-AE4CC7CD33CF}">
      <dgm:prSet/>
      <dgm:spPr/>
      <dgm:t>
        <a:bodyPr/>
        <a:lstStyle/>
        <a:p>
          <a:endParaRPr lang="fr-FR" sz="2200">
            <a:latin typeface="Arial" panose="020B0604020202020204" pitchFamily="34" charset="0"/>
            <a:cs typeface="Arial" panose="020B0604020202020204" pitchFamily="34" charset="0"/>
          </a:endParaRPr>
        </a:p>
      </dgm:t>
    </dgm:pt>
    <dgm:pt modelId="{BCCEBA2F-CD55-4472-AA9F-E24DA0BD26AC}">
      <dgm:prSet custT="1"/>
      <dgm:spPr/>
      <dgm:t>
        <a:bodyPr/>
        <a:lstStyle/>
        <a:p>
          <a:pPr algn="l"/>
          <a:r>
            <a:rPr lang="fr-FR" sz="2200" b="0" i="0" u="none" dirty="0">
              <a:solidFill>
                <a:schemeClr val="bg1"/>
              </a:solidFill>
              <a:latin typeface="Arial" panose="020B0604020202020204" pitchFamily="34" charset="0"/>
              <a:cs typeface="Arial" panose="020B0604020202020204" pitchFamily="34" charset="0"/>
            </a:rPr>
            <a:t>Les salariés non cadres, également appelés ETAM (Employés, Techniciens, Agents de Maîtrise), ont des postes d’exécution ou de moindre responsabilité. </a:t>
          </a:r>
        </a:p>
      </dgm:t>
    </dgm:pt>
    <dgm:pt modelId="{F2F6FADE-B705-4A81-90F3-DA9340BB6E1D}" type="parTrans" cxnId="{58983CBF-C577-4D55-B4C8-43DEA2F4EC17}">
      <dgm:prSet/>
      <dgm:spPr/>
      <dgm:t>
        <a:bodyPr/>
        <a:lstStyle/>
        <a:p>
          <a:endParaRPr lang="fr-FR" sz="2200">
            <a:latin typeface="Arial" panose="020B0604020202020204" pitchFamily="34" charset="0"/>
            <a:cs typeface="Arial" panose="020B0604020202020204" pitchFamily="34" charset="0"/>
          </a:endParaRPr>
        </a:p>
      </dgm:t>
    </dgm:pt>
    <dgm:pt modelId="{D2425FDE-7F29-4515-BA1F-1939E94A01CC}" type="sibTrans" cxnId="{58983CBF-C577-4D55-B4C8-43DEA2F4EC17}">
      <dgm:prSet/>
      <dgm:spPr/>
      <dgm:t>
        <a:bodyPr/>
        <a:lstStyle/>
        <a:p>
          <a:endParaRPr lang="fr-FR" sz="2200">
            <a:latin typeface="Arial" panose="020B0604020202020204" pitchFamily="34" charset="0"/>
            <a:cs typeface="Arial" panose="020B0604020202020204" pitchFamily="34" charset="0"/>
          </a:endParaRPr>
        </a:p>
      </dgm:t>
    </dgm:pt>
    <dgm:pt modelId="{2D780C40-D8BC-491D-9E9E-605A2BCCC90D}">
      <dgm:prSet custT="1"/>
      <dgm:spPr/>
      <dgm:t>
        <a:bodyPr/>
        <a:lstStyle/>
        <a:p>
          <a:pPr algn="l"/>
          <a:r>
            <a:rPr lang="fr-FR" sz="2200" b="0" i="0" u="none" dirty="0">
              <a:solidFill>
                <a:schemeClr val="bg1"/>
              </a:solidFill>
              <a:latin typeface="Arial" panose="020B0604020202020204" pitchFamily="34" charset="0"/>
              <a:cs typeface="Arial" panose="020B0604020202020204" pitchFamily="34" charset="0"/>
            </a:rPr>
            <a:t>Ils sont mensualisés afin d’éviter les variations de salaire liées au nombre de jours travaillés dans le mois ou rémunérés à l’heure</a:t>
          </a:r>
        </a:p>
      </dgm:t>
    </dgm:pt>
    <dgm:pt modelId="{DB4689BF-0A28-4BC5-80D1-77BFE61E2977}" type="parTrans" cxnId="{7A0AE2E5-8F96-465D-B1F9-CC7889819FB4}">
      <dgm:prSet/>
      <dgm:spPr/>
      <dgm:t>
        <a:bodyPr/>
        <a:lstStyle/>
        <a:p>
          <a:endParaRPr lang="fr-FR" sz="2200">
            <a:latin typeface="Arial" panose="020B0604020202020204" pitchFamily="34" charset="0"/>
            <a:cs typeface="Arial" panose="020B0604020202020204" pitchFamily="34" charset="0"/>
          </a:endParaRPr>
        </a:p>
      </dgm:t>
    </dgm:pt>
    <dgm:pt modelId="{99D562DE-02CA-4CED-BBFF-05F5AE7ED9FB}" type="sibTrans" cxnId="{7A0AE2E5-8F96-465D-B1F9-CC7889819FB4}">
      <dgm:prSet/>
      <dgm:spPr/>
      <dgm:t>
        <a:bodyPr/>
        <a:lstStyle/>
        <a:p>
          <a:endParaRPr lang="fr-FR" sz="2200">
            <a:latin typeface="Arial" panose="020B0604020202020204" pitchFamily="34" charset="0"/>
            <a:cs typeface="Arial" panose="020B0604020202020204" pitchFamily="34" charset="0"/>
          </a:endParaRPr>
        </a:p>
      </dgm:t>
    </dgm:pt>
    <dgm:pt modelId="{97687549-5C0D-4A03-A2F8-E149C9C62E5D}" type="pres">
      <dgm:prSet presAssocID="{1913DCBF-603F-4987-A5D2-38E2909F6787}" presName="diagram" presStyleCnt="0">
        <dgm:presLayoutVars>
          <dgm:dir/>
          <dgm:resizeHandles val="exact"/>
        </dgm:presLayoutVars>
      </dgm:prSet>
      <dgm:spPr/>
    </dgm:pt>
    <dgm:pt modelId="{446A21F1-7CB9-471F-874B-F86D500FD3CA}" type="pres">
      <dgm:prSet presAssocID="{4F199F09-9C5C-4AB3-B395-24B91ADD2245}" presName="node" presStyleLbl="node1" presStyleIdx="0" presStyleCnt="2" custScaleY="101797">
        <dgm:presLayoutVars>
          <dgm:bulletEnabled val="1"/>
        </dgm:presLayoutVars>
      </dgm:prSet>
      <dgm:spPr/>
    </dgm:pt>
    <dgm:pt modelId="{B741C2A3-CE5F-4140-9C6A-479053226904}" type="pres">
      <dgm:prSet presAssocID="{AE01B97E-3FCF-439E-9EE7-81761DF93136}" presName="sibTrans" presStyleCnt="0"/>
      <dgm:spPr/>
    </dgm:pt>
    <dgm:pt modelId="{78D8109B-5384-477D-BA11-980203E80FE7}" type="pres">
      <dgm:prSet presAssocID="{1F9F84C3-4F13-49F2-BA25-16BE063266C5}" presName="node" presStyleLbl="node1" presStyleIdx="1" presStyleCnt="2" custScaleY="101797">
        <dgm:presLayoutVars>
          <dgm:bulletEnabled val="1"/>
        </dgm:presLayoutVars>
      </dgm:prSet>
      <dgm:spPr/>
    </dgm:pt>
  </dgm:ptLst>
  <dgm:cxnLst>
    <dgm:cxn modelId="{379EDC5D-F798-445B-865A-844C81908F1A}" type="presOf" srcId="{BCCEBA2F-CD55-4472-AA9F-E24DA0BD26AC}" destId="{78D8109B-5384-477D-BA11-980203E80FE7}" srcOrd="0" destOrd="1" presId="urn:microsoft.com/office/officeart/2005/8/layout/default"/>
    <dgm:cxn modelId="{42460F46-E512-419E-92DB-63A7FB2DD250}" type="presOf" srcId="{4F199F09-9C5C-4AB3-B395-24B91ADD2245}" destId="{446A21F1-7CB9-471F-874B-F86D500FD3CA}" srcOrd="0" destOrd="0" presId="urn:microsoft.com/office/officeart/2005/8/layout/default"/>
    <dgm:cxn modelId="{25F26A46-4E0D-44D6-9B63-AE4CC7CD33CF}" srcId="{1913DCBF-603F-4987-A5D2-38E2909F6787}" destId="{1F9F84C3-4F13-49F2-BA25-16BE063266C5}" srcOrd="1" destOrd="0" parTransId="{95150BFD-0BEB-4FA7-9090-BDB4B134332C}" sibTransId="{F95EE788-6A53-468C-BFC6-9A27EE9FC7B4}"/>
    <dgm:cxn modelId="{45685946-ECAF-4D21-85C0-F925085E9BE4}" type="presOf" srcId="{1913DCBF-603F-4987-A5D2-38E2909F6787}" destId="{97687549-5C0D-4A03-A2F8-E149C9C62E5D}" srcOrd="0" destOrd="0" presId="urn:microsoft.com/office/officeart/2005/8/layout/default"/>
    <dgm:cxn modelId="{47BBAC4D-E9E2-446B-BAEB-0E8B66BAA7B6}" type="presOf" srcId="{1F9F84C3-4F13-49F2-BA25-16BE063266C5}" destId="{78D8109B-5384-477D-BA11-980203E80FE7}" srcOrd="0" destOrd="0" presId="urn:microsoft.com/office/officeart/2005/8/layout/default"/>
    <dgm:cxn modelId="{D0E7B0A1-A5F3-49AD-86DF-B2A66F9D5B13}" srcId="{1913DCBF-603F-4987-A5D2-38E2909F6787}" destId="{4F199F09-9C5C-4AB3-B395-24B91ADD2245}" srcOrd="0" destOrd="0" parTransId="{49965C17-4029-43D0-8848-293672D373A9}" sibTransId="{AE01B97E-3FCF-439E-9EE7-81761DF93136}"/>
    <dgm:cxn modelId="{58983CBF-C577-4D55-B4C8-43DEA2F4EC17}" srcId="{1F9F84C3-4F13-49F2-BA25-16BE063266C5}" destId="{BCCEBA2F-CD55-4472-AA9F-E24DA0BD26AC}" srcOrd="0" destOrd="0" parTransId="{F2F6FADE-B705-4A81-90F3-DA9340BB6E1D}" sibTransId="{D2425FDE-7F29-4515-BA1F-1939E94A01CC}"/>
    <dgm:cxn modelId="{1BEB86E3-C166-4782-B7D8-4D2445BFCDA2}" type="presOf" srcId="{2D780C40-D8BC-491D-9E9E-605A2BCCC90D}" destId="{78D8109B-5384-477D-BA11-980203E80FE7}" srcOrd="0" destOrd="2" presId="urn:microsoft.com/office/officeart/2005/8/layout/default"/>
    <dgm:cxn modelId="{7A0AE2E5-8F96-465D-B1F9-CC7889819FB4}" srcId="{1F9F84C3-4F13-49F2-BA25-16BE063266C5}" destId="{2D780C40-D8BC-491D-9E9E-605A2BCCC90D}" srcOrd="1" destOrd="0" parTransId="{DB4689BF-0A28-4BC5-80D1-77BFE61E2977}" sibTransId="{99D562DE-02CA-4CED-BBFF-05F5AE7ED9FB}"/>
    <dgm:cxn modelId="{2459576C-58F8-4FC0-9360-87B8D393EE36}" type="presParOf" srcId="{97687549-5C0D-4A03-A2F8-E149C9C62E5D}" destId="{446A21F1-7CB9-471F-874B-F86D500FD3CA}" srcOrd="0" destOrd="0" presId="urn:microsoft.com/office/officeart/2005/8/layout/default"/>
    <dgm:cxn modelId="{15D2A504-54EF-468C-A277-6541E6F351F2}" type="presParOf" srcId="{97687549-5C0D-4A03-A2F8-E149C9C62E5D}" destId="{B741C2A3-CE5F-4140-9C6A-479053226904}" srcOrd="1" destOrd="0" presId="urn:microsoft.com/office/officeart/2005/8/layout/default"/>
    <dgm:cxn modelId="{CC4E29F3-09FB-4CA2-94EA-A4B4B55FE7C0}" type="presParOf" srcId="{97687549-5C0D-4A03-A2F8-E149C9C62E5D}" destId="{78D8109B-5384-477D-BA11-980203E80FE7}" srcOrd="2"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8B33E940-634A-4A1A-B777-7A7B6960F7E9}" type="doc">
      <dgm:prSet loTypeId="urn:microsoft.com/office/officeart/2005/8/layout/hierarchy2" loCatId="hierarchy" qsTypeId="urn:microsoft.com/office/officeart/2005/8/quickstyle/simple3" qsCatId="simple" csTypeId="urn:microsoft.com/office/officeart/2005/8/colors/accent1_2" csCatId="accent1" phldr="1"/>
      <dgm:spPr/>
      <dgm:t>
        <a:bodyPr/>
        <a:lstStyle/>
        <a:p>
          <a:endParaRPr lang="fr-FR"/>
        </a:p>
      </dgm:t>
    </dgm:pt>
    <dgm:pt modelId="{27AB10B0-834B-43F3-9444-0C785486A047}">
      <dgm:prSet phldrT="[Texte]" custT="1"/>
      <dgm:spPr/>
      <dgm:t>
        <a:bodyPr/>
        <a:lstStyle/>
        <a:p>
          <a:pPr algn="ctr"/>
          <a:r>
            <a:rPr lang="fr-FR" sz="2400" b="1">
              <a:latin typeface="Arial" panose="020B0604020202020204" pitchFamily="34" charset="0"/>
              <a:cs typeface="Arial" panose="020B0604020202020204" pitchFamily="34" charset="0"/>
            </a:rPr>
            <a:t>Rémunération</a:t>
          </a:r>
        </a:p>
      </dgm:t>
    </dgm:pt>
    <dgm:pt modelId="{C890EDC8-BC01-46D3-809F-9DDE979BD4F9}" type="parTrans" cxnId="{29FCA636-6E1F-4BF4-A3FB-AB7EB5786C2D}">
      <dgm:prSet/>
      <dgm:spPr/>
      <dgm:t>
        <a:bodyPr/>
        <a:lstStyle/>
        <a:p>
          <a:pPr algn="ctr"/>
          <a:endParaRPr lang="fr-FR" sz="4800">
            <a:solidFill>
              <a:schemeClr val="bg1"/>
            </a:solidFill>
            <a:latin typeface="Arial" panose="020B0604020202020204" pitchFamily="34" charset="0"/>
            <a:cs typeface="Arial" panose="020B0604020202020204" pitchFamily="34" charset="0"/>
          </a:endParaRPr>
        </a:p>
      </dgm:t>
    </dgm:pt>
    <dgm:pt modelId="{3C0A91CB-7268-4D57-BD55-502099836171}" type="sibTrans" cxnId="{29FCA636-6E1F-4BF4-A3FB-AB7EB5786C2D}">
      <dgm:prSet/>
      <dgm:spPr/>
      <dgm:t>
        <a:bodyPr/>
        <a:lstStyle/>
        <a:p>
          <a:pPr algn="ctr"/>
          <a:endParaRPr lang="fr-FR" sz="4800">
            <a:solidFill>
              <a:schemeClr val="bg1"/>
            </a:solidFill>
            <a:latin typeface="Arial" panose="020B0604020202020204" pitchFamily="34" charset="0"/>
            <a:cs typeface="Arial" panose="020B0604020202020204" pitchFamily="34" charset="0"/>
          </a:endParaRPr>
        </a:p>
      </dgm:t>
    </dgm:pt>
    <dgm:pt modelId="{6BED9839-7ACE-4830-A867-5348FE43E727}">
      <dgm:prSet phldrT="[Texte]" custT="1"/>
      <dgm:spPr/>
      <dgm:t>
        <a:bodyPr/>
        <a:lstStyle/>
        <a:p>
          <a:pPr algn="ctr"/>
          <a:r>
            <a:rPr lang="fr-FR" sz="2400" b="1">
              <a:latin typeface="Arial" panose="020B0604020202020204" pitchFamily="34" charset="0"/>
              <a:cs typeface="Arial" panose="020B0604020202020204" pitchFamily="34" charset="0"/>
            </a:rPr>
            <a:t>Cadre</a:t>
          </a:r>
          <a:endParaRPr lang="fr-FR" sz="2400" b="1" dirty="0">
            <a:latin typeface="Arial" panose="020B0604020202020204" pitchFamily="34" charset="0"/>
            <a:cs typeface="Arial" panose="020B0604020202020204" pitchFamily="34" charset="0"/>
          </a:endParaRPr>
        </a:p>
      </dgm:t>
    </dgm:pt>
    <dgm:pt modelId="{DCD61082-D592-4CCB-B77B-1B5E8F01184E}" type="parTrans" cxnId="{FEFF879B-1908-4783-972A-802902A983D4}">
      <dgm:prSet custT="1"/>
      <dgm:spPr/>
      <dgm:t>
        <a:bodyPr/>
        <a:lstStyle/>
        <a:p>
          <a:pPr algn="ctr"/>
          <a:endParaRPr lang="fr-FR" sz="1200">
            <a:solidFill>
              <a:schemeClr val="bg1"/>
            </a:solidFill>
            <a:latin typeface="Arial" panose="020B0604020202020204" pitchFamily="34" charset="0"/>
            <a:cs typeface="Arial" panose="020B0604020202020204" pitchFamily="34" charset="0"/>
          </a:endParaRPr>
        </a:p>
      </dgm:t>
    </dgm:pt>
    <dgm:pt modelId="{6E7214BF-A18E-4237-B924-B958897B3ECA}" type="sibTrans" cxnId="{FEFF879B-1908-4783-972A-802902A983D4}">
      <dgm:prSet/>
      <dgm:spPr/>
      <dgm:t>
        <a:bodyPr/>
        <a:lstStyle/>
        <a:p>
          <a:pPr algn="ctr"/>
          <a:endParaRPr lang="fr-FR" sz="4800">
            <a:solidFill>
              <a:schemeClr val="bg1"/>
            </a:solidFill>
            <a:latin typeface="Arial" panose="020B0604020202020204" pitchFamily="34" charset="0"/>
            <a:cs typeface="Arial" panose="020B0604020202020204" pitchFamily="34" charset="0"/>
          </a:endParaRPr>
        </a:p>
      </dgm:t>
    </dgm:pt>
    <dgm:pt modelId="{9BA90CA7-BD99-4A23-9DD1-132F46ADEA28}">
      <dgm:prSet phldrT="[Texte]" custT="1"/>
      <dgm:spPr/>
      <dgm:t>
        <a:bodyPr/>
        <a:lstStyle/>
        <a:p>
          <a:pPr algn="ctr"/>
          <a:r>
            <a:rPr lang="fr-FR" sz="2000" b="1">
              <a:latin typeface="Arial" panose="020B0604020202020204" pitchFamily="34" charset="0"/>
              <a:cs typeface="Arial" panose="020B0604020202020204" pitchFamily="34" charset="0"/>
            </a:rPr>
            <a:t>Mensualisé</a:t>
          </a:r>
          <a:endParaRPr lang="fr-FR" sz="1600" b="1" dirty="0">
            <a:latin typeface="Arial" panose="020B0604020202020204" pitchFamily="34" charset="0"/>
            <a:cs typeface="Arial" panose="020B0604020202020204" pitchFamily="34" charset="0"/>
          </a:endParaRPr>
        </a:p>
      </dgm:t>
    </dgm:pt>
    <dgm:pt modelId="{1FBE49CE-FD6F-4B03-9DD6-A8BD12DE1600}" type="parTrans" cxnId="{A11DB16B-6441-448A-B222-D103BE451DFB}">
      <dgm:prSet custT="1"/>
      <dgm:spPr/>
      <dgm:t>
        <a:bodyPr/>
        <a:lstStyle/>
        <a:p>
          <a:pPr algn="ctr"/>
          <a:endParaRPr lang="fr-FR" sz="1200">
            <a:solidFill>
              <a:schemeClr val="bg1"/>
            </a:solidFill>
            <a:latin typeface="Arial" panose="020B0604020202020204" pitchFamily="34" charset="0"/>
            <a:cs typeface="Arial" panose="020B0604020202020204" pitchFamily="34" charset="0"/>
          </a:endParaRPr>
        </a:p>
      </dgm:t>
    </dgm:pt>
    <dgm:pt modelId="{CD40A577-6C12-4A2B-8F59-FF1603DB301C}" type="sibTrans" cxnId="{A11DB16B-6441-448A-B222-D103BE451DFB}">
      <dgm:prSet/>
      <dgm:spPr/>
      <dgm:t>
        <a:bodyPr/>
        <a:lstStyle/>
        <a:p>
          <a:pPr algn="ctr"/>
          <a:endParaRPr lang="fr-FR" sz="4800">
            <a:solidFill>
              <a:schemeClr val="bg1"/>
            </a:solidFill>
            <a:latin typeface="Arial" panose="020B0604020202020204" pitchFamily="34" charset="0"/>
            <a:cs typeface="Arial" panose="020B0604020202020204" pitchFamily="34" charset="0"/>
          </a:endParaRPr>
        </a:p>
      </dgm:t>
    </dgm:pt>
    <dgm:pt modelId="{A28F917E-1B02-45DA-BFBE-08EE9D494121}">
      <dgm:prSet phldrT="[Texte]" custT="1"/>
      <dgm:spPr/>
      <dgm:t>
        <a:bodyPr/>
        <a:lstStyle/>
        <a:p>
          <a:pPr algn="ctr"/>
          <a:r>
            <a:rPr lang="fr-FR" sz="2000" b="1">
              <a:latin typeface="Arial" panose="020B0604020202020204" pitchFamily="34" charset="0"/>
              <a:cs typeface="Arial" panose="020B0604020202020204" pitchFamily="34" charset="0"/>
            </a:rPr>
            <a:t>Non mensualisé</a:t>
          </a:r>
        </a:p>
      </dgm:t>
    </dgm:pt>
    <dgm:pt modelId="{7BF39F82-18BA-4743-8258-AB3D8469DEE5}" type="parTrans" cxnId="{91C164CE-709C-4AB8-87E9-71DC49713C91}">
      <dgm:prSet custT="1"/>
      <dgm:spPr/>
      <dgm:t>
        <a:bodyPr/>
        <a:lstStyle/>
        <a:p>
          <a:pPr algn="ctr"/>
          <a:endParaRPr lang="fr-FR" sz="1200">
            <a:solidFill>
              <a:schemeClr val="bg1"/>
            </a:solidFill>
            <a:latin typeface="Arial" panose="020B0604020202020204" pitchFamily="34" charset="0"/>
            <a:cs typeface="Arial" panose="020B0604020202020204" pitchFamily="34" charset="0"/>
          </a:endParaRPr>
        </a:p>
      </dgm:t>
    </dgm:pt>
    <dgm:pt modelId="{BF990928-60B4-41B5-B8A6-7947E4B3F758}" type="sibTrans" cxnId="{91C164CE-709C-4AB8-87E9-71DC49713C91}">
      <dgm:prSet/>
      <dgm:spPr/>
      <dgm:t>
        <a:bodyPr/>
        <a:lstStyle/>
        <a:p>
          <a:pPr algn="ctr"/>
          <a:endParaRPr lang="fr-FR" sz="4800">
            <a:solidFill>
              <a:schemeClr val="bg1"/>
            </a:solidFill>
            <a:latin typeface="Arial" panose="020B0604020202020204" pitchFamily="34" charset="0"/>
            <a:cs typeface="Arial" panose="020B0604020202020204" pitchFamily="34" charset="0"/>
          </a:endParaRPr>
        </a:p>
      </dgm:t>
    </dgm:pt>
    <dgm:pt modelId="{F1179FD5-3FE7-4917-BE07-B3055E000A42}">
      <dgm:prSet phldrT="[Texte]" custT="1"/>
      <dgm:spPr/>
      <dgm:t>
        <a:bodyPr/>
        <a:lstStyle/>
        <a:p>
          <a:r>
            <a:rPr lang="fr-FR" sz="2400" b="1">
              <a:latin typeface="Arial" panose="020B0604020202020204" pitchFamily="34" charset="0"/>
              <a:cs typeface="Arial" panose="020B0604020202020204" pitchFamily="34" charset="0"/>
            </a:rPr>
            <a:t>Forfait</a:t>
          </a:r>
          <a:endParaRPr lang="fr-FR" sz="2400" b="1" dirty="0">
            <a:latin typeface="Arial" panose="020B0604020202020204" pitchFamily="34" charset="0"/>
            <a:cs typeface="Arial" panose="020B0604020202020204" pitchFamily="34" charset="0"/>
          </a:endParaRPr>
        </a:p>
      </dgm:t>
    </dgm:pt>
    <dgm:pt modelId="{27F6F905-D5A5-4BFC-A84A-8F17BFE36927}" type="parTrans" cxnId="{E4FD5C54-302A-45D7-8E7C-7DD5721B7582}">
      <dgm:prSet custT="1"/>
      <dgm:spPr/>
      <dgm:t>
        <a:bodyPr/>
        <a:lstStyle/>
        <a:p>
          <a:endParaRPr lang="fr-FR" sz="1200">
            <a:solidFill>
              <a:schemeClr val="bg1"/>
            </a:solidFill>
            <a:latin typeface="Arial" panose="020B0604020202020204" pitchFamily="34" charset="0"/>
            <a:cs typeface="Arial" panose="020B0604020202020204" pitchFamily="34" charset="0"/>
          </a:endParaRPr>
        </a:p>
      </dgm:t>
    </dgm:pt>
    <dgm:pt modelId="{E58E97D2-1C8F-43C2-B663-1BB364CE4E42}" type="sibTrans" cxnId="{E4FD5C54-302A-45D7-8E7C-7DD5721B7582}">
      <dgm:prSet/>
      <dgm:spPr/>
      <dgm:t>
        <a:bodyPr/>
        <a:lstStyle/>
        <a:p>
          <a:endParaRPr lang="fr-FR" sz="4800">
            <a:solidFill>
              <a:schemeClr val="bg1"/>
            </a:solidFill>
            <a:latin typeface="Arial" panose="020B0604020202020204" pitchFamily="34" charset="0"/>
            <a:cs typeface="Arial" panose="020B0604020202020204" pitchFamily="34" charset="0"/>
          </a:endParaRPr>
        </a:p>
      </dgm:t>
    </dgm:pt>
    <dgm:pt modelId="{459C4BFC-48AF-4F86-86A8-1420D7E1A08F}">
      <dgm:prSet phldrT="[Texte]" custT="1"/>
      <dgm:spPr/>
      <dgm:t>
        <a:bodyPr/>
        <a:lstStyle/>
        <a:p>
          <a:r>
            <a:rPr lang="fr-FR" sz="2400" b="1">
              <a:latin typeface="Arial" panose="020B0604020202020204" pitchFamily="34" charset="0"/>
              <a:cs typeface="Arial" panose="020B0604020202020204" pitchFamily="34" charset="0"/>
            </a:rPr>
            <a:t>Non-cadre</a:t>
          </a:r>
          <a:endParaRPr lang="fr-FR" sz="2400" b="1" dirty="0">
            <a:latin typeface="Arial" panose="020B0604020202020204" pitchFamily="34" charset="0"/>
            <a:cs typeface="Arial" panose="020B0604020202020204" pitchFamily="34" charset="0"/>
          </a:endParaRPr>
        </a:p>
      </dgm:t>
    </dgm:pt>
    <dgm:pt modelId="{1AB13641-769F-4BC8-97CD-2ED6F3CB77FB}" type="parTrans" cxnId="{7BB3B99B-449F-471A-B15F-9D60818C3B62}">
      <dgm:prSet custT="1"/>
      <dgm:spPr/>
      <dgm:t>
        <a:bodyPr/>
        <a:lstStyle/>
        <a:p>
          <a:endParaRPr lang="fr-FR" sz="1200">
            <a:solidFill>
              <a:schemeClr val="bg1"/>
            </a:solidFill>
            <a:latin typeface="Arial" panose="020B0604020202020204" pitchFamily="34" charset="0"/>
            <a:cs typeface="Arial" panose="020B0604020202020204" pitchFamily="34" charset="0"/>
          </a:endParaRPr>
        </a:p>
      </dgm:t>
    </dgm:pt>
    <dgm:pt modelId="{D6D373DF-2330-468C-BB37-C0E1D89021D3}" type="sibTrans" cxnId="{7BB3B99B-449F-471A-B15F-9D60818C3B62}">
      <dgm:prSet/>
      <dgm:spPr/>
      <dgm:t>
        <a:bodyPr/>
        <a:lstStyle/>
        <a:p>
          <a:endParaRPr lang="fr-FR" sz="4800">
            <a:solidFill>
              <a:schemeClr val="bg1"/>
            </a:solidFill>
            <a:latin typeface="Arial" panose="020B0604020202020204" pitchFamily="34" charset="0"/>
            <a:cs typeface="Arial" panose="020B0604020202020204" pitchFamily="34" charset="0"/>
          </a:endParaRPr>
        </a:p>
      </dgm:t>
    </dgm:pt>
    <dgm:pt modelId="{B30FB51D-C490-4482-92B9-0BE885138F14}">
      <dgm:prSet phldrT="[Texte]" custT="1"/>
      <dgm:spPr/>
      <dgm:t>
        <a:bodyPr/>
        <a:lstStyle/>
        <a:p>
          <a:pPr algn="ctr"/>
          <a:r>
            <a:rPr lang="fr-FR" sz="1800" b="1">
              <a:latin typeface="Arial" panose="020B0604020202020204" pitchFamily="34" charset="0"/>
              <a:cs typeface="Arial" panose="020B0604020202020204" pitchFamily="34" charset="0"/>
            </a:rPr>
            <a:t>Payé 151,67 h normales chaque mois</a:t>
          </a:r>
          <a:endParaRPr lang="fr-FR" sz="1800" b="1" dirty="0">
            <a:latin typeface="Arial" panose="020B0604020202020204" pitchFamily="34" charset="0"/>
            <a:cs typeface="Arial" panose="020B0604020202020204" pitchFamily="34" charset="0"/>
          </a:endParaRPr>
        </a:p>
      </dgm:t>
    </dgm:pt>
    <dgm:pt modelId="{775F8F22-FF21-413F-92AE-20094245FD88}" type="parTrans" cxnId="{26D0F9D9-938B-4443-864B-74DDE3D4C8D9}">
      <dgm:prSet custT="1"/>
      <dgm:spPr/>
      <dgm:t>
        <a:bodyPr/>
        <a:lstStyle/>
        <a:p>
          <a:endParaRPr lang="fr-FR" sz="1200">
            <a:solidFill>
              <a:schemeClr val="bg1"/>
            </a:solidFill>
            <a:latin typeface="Arial" panose="020B0604020202020204" pitchFamily="34" charset="0"/>
            <a:cs typeface="Arial" panose="020B0604020202020204" pitchFamily="34" charset="0"/>
          </a:endParaRPr>
        </a:p>
      </dgm:t>
    </dgm:pt>
    <dgm:pt modelId="{920F8884-662F-4CA6-BA4E-A4FCAB7A282C}" type="sibTrans" cxnId="{26D0F9D9-938B-4443-864B-74DDE3D4C8D9}">
      <dgm:prSet/>
      <dgm:spPr/>
      <dgm:t>
        <a:bodyPr/>
        <a:lstStyle/>
        <a:p>
          <a:endParaRPr lang="fr-FR" sz="4800">
            <a:solidFill>
              <a:schemeClr val="bg1"/>
            </a:solidFill>
            <a:latin typeface="Arial" panose="020B0604020202020204" pitchFamily="34" charset="0"/>
            <a:cs typeface="Arial" panose="020B0604020202020204" pitchFamily="34" charset="0"/>
          </a:endParaRPr>
        </a:p>
      </dgm:t>
    </dgm:pt>
    <dgm:pt modelId="{8DC409D5-7E4E-4EA6-BA52-42AECB453379}">
      <dgm:prSet phldrT="[Texte]" custT="1"/>
      <dgm:spPr/>
      <dgm:t>
        <a:bodyPr/>
        <a:lstStyle/>
        <a:p>
          <a:pPr algn="ctr"/>
          <a:r>
            <a:rPr lang="fr-FR" sz="1800" b="1">
              <a:latin typeface="Arial" panose="020B0604020202020204" pitchFamily="34" charset="0"/>
              <a:cs typeface="Arial" panose="020B0604020202020204" pitchFamily="34" charset="0"/>
            </a:rPr>
            <a:t>Payé chaque mois le nombre d'heures normales réellement faites</a:t>
          </a:r>
          <a:endParaRPr lang="fr-FR" sz="1800" b="1" dirty="0">
            <a:latin typeface="Arial" panose="020B0604020202020204" pitchFamily="34" charset="0"/>
            <a:cs typeface="Arial" panose="020B0604020202020204" pitchFamily="34" charset="0"/>
          </a:endParaRPr>
        </a:p>
      </dgm:t>
    </dgm:pt>
    <dgm:pt modelId="{9C2F13B4-9A8E-4002-A30D-B54108D19F4A}" type="parTrans" cxnId="{DC74EDBB-EA61-4D40-9DF3-A8F87EF73BD8}">
      <dgm:prSet custT="1"/>
      <dgm:spPr/>
      <dgm:t>
        <a:bodyPr/>
        <a:lstStyle/>
        <a:p>
          <a:endParaRPr lang="fr-FR" sz="1200">
            <a:solidFill>
              <a:schemeClr val="bg1"/>
            </a:solidFill>
            <a:latin typeface="Arial" panose="020B0604020202020204" pitchFamily="34" charset="0"/>
            <a:cs typeface="Arial" panose="020B0604020202020204" pitchFamily="34" charset="0"/>
          </a:endParaRPr>
        </a:p>
      </dgm:t>
    </dgm:pt>
    <dgm:pt modelId="{A917F343-B449-4CB3-A9B4-F3BEE8513830}" type="sibTrans" cxnId="{DC74EDBB-EA61-4D40-9DF3-A8F87EF73BD8}">
      <dgm:prSet/>
      <dgm:spPr/>
      <dgm:t>
        <a:bodyPr/>
        <a:lstStyle/>
        <a:p>
          <a:endParaRPr lang="fr-FR" sz="4800">
            <a:solidFill>
              <a:schemeClr val="bg1"/>
            </a:solidFill>
            <a:latin typeface="Arial" panose="020B0604020202020204" pitchFamily="34" charset="0"/>
            <a:cs typeface="Arial" panose="020B0604020202020204" pitchFamily="34" charset="0"/>
          </a:endParaRPr>
        </a:p>
      </dgm:t>
    </dgm:pt>
    <dgm:pt modelId="{23191F36-17BA-4F73-AB8C-5161E373C5AE}">
      <dgm:prSet phldrT="[Texte]" custT="1"/>
      <dgm:spPr/>
      <dgm:t>
        <a:bodyPr/>
        <a:lstStyle/>
        <a:p>
          <a:r>
            <a:rPr lang="fr-FR" sz="2400" b="1">
              <a:latin typeface="Arial" panose="020B0604020202020204" pitchFamily="34" charset="0"/>
              <a:cs typeface="Arial" panose="020B0604020202020204" pitchFamily="34" charset="0"/>
            </a:rPr>
            <a:t>Heures</a:t>
          </a:r>
          <a:endParaRPr lang="fr-FR" sz="2400" b="1" dirty="0">
            <a:latin typeface="Arial" panose="020B0604020202020204" pitchFamily="34" charset="0"/>
            <a:cs typeface="Arial" panose="020B0604020202020204" pitchFamily="34" charset="0"/>
          </a:endParaRPr>
        </a:p>
      </dgm:t>
    </dgm:pt>
    <dgm:pt modelId="{5498BEAE-E6A5-4439-9B28-A3CFE6F4AA7D}" type="parTrans" cxnId="{F1ED2CBB-E11C-4E5B-AA2C-8E9C0E544AC5}">
      <dgm:prSet custT="1"/>
      <dgm:spPr/>
      <dgm:t>
        <a:bodyPr/>
        <a:lstStyle/>
        <a:p>
          <a:endParaRPr lang="fr-FR" sz="1200">
            <a:solidFill>
              <a:schemeClr val="bg1"/>
            </a:solidFill>
            <a:latin typeface="Arial" panose="020B0604020202020204" pitchFamily="34" charset="0"/>
            <a:cs typeface="Arial" panose="020B0604020202020204" pitchFamily="34" charset="0"/>
          </a:endParaRPr>
        </a:p>
      </dgm:t>
    </dgm:pt>
    <dgm:pt modelId="{766E89CC-2461-40A6-B708-EC23C5F87A60}" type="sibTrans" cxnId="{F1ED2CBB-E11C-4E5B-AA2C-8E9C0E544AC5}">
      <dgm:prSet/>
      <dgm:spPr/>
      <dgm:t>
        <a:bodyPr/>
        <a:lstStyle/>
        <a:p>
          <a:endParaRPr lang="fr-FR" sz="4800">
            <a:solidFill>
              <a:schemeClr val="bg1"/>
            </a:solidFill>
            <a:latin typeface="Arial" panose="020B0604020202020204" pitchFamily="34" charset="0"/>
            <a:cs typeface="Arial" panose="020B0604020202020204" pitchFamily="34" charset="0"/>
          </a:endParaRPr>
        </a:p>
      </dgm:t>
    </dgm:pt>
    <dgm:pt modelId="{8F69F456-B7B2-4F88-A4F8-2B8AB8D8E414}" type="pres">
      <dgm:prSet presAssocID="{8B33E940-634A-4A1A-B777-7A7B6960F7E9}" presName="diagram" presStyleCnt="0">
        <dgm:presLayoutVars>
          <dgm:chPref val="1"/>
          <dgm:dir/>
          <dgm:animOne val="branch"/>
          <dgm:animLvl val="lvl"/>
          <dgm:resizeHandles val="exact"/>
        </dgm:presLayoutVars>
      </dgm:prSet>
      <dgm:spPr/>
    </dgm:pt>
    <dgm:pt modelId="{68A094A0-2806-470B-A9E7-9622F1CE9ECB}" type="pres">
      <dgm:prSet presAssocID="{27AB10B0-834B-43F3-9444-0C785486A047}" presName="root1" presStyleCnt="0"/>
      <dgm:spPr/>
    </dgm:pt>
    <dgm:pt modelId="{5DC950B2-B02D-4FA6-9641-CDD618F37376}" type="pres">
      <dgm:prSet presAssocID="{27AB10B0-834B-43F3-9444-0C785486A047}" presName="LevelOneTextNode" presStyleLbl="node0" presStyleIdx="0" presStyleCnt="1" custScaleX="178231" custScaleY="135908">
        <dgm:presLayoutVars>
          <dgm:chPref val="3"/>
        </dgm:presLayoutVars>
      </dgm:prSet>
      <dgm:spPr/>
    </dgm:pt>
    <dgm:pt modelId="{4D094FD1-2D79-426F-9636-65D749D28A1F}" type="pres">
      <dgm:prSet presAssocID="{27AB10B0-834B-43F3-9444-0C785486A047}" presName="level2hierChild" presStyleCnt="0"/>
      <dgm:spPr/>
    </dgm:pt>
    <dgm:pt modelId="{4ABCF6DA-1269-4BF6-B23D-AA36E8CB8426}" type="pres">
      <dgm:prSet presAssocID="{DCD61082-D592-4CCB-B77B-1B5E8F01184E}" presName="conn2-1" presStyleLbl="parChTrans1D2" presStyleIdx="0" presStyleCnt="2"/>
      <dgm:spPr/>
    </dgm:pt>
    <dgm:pt modelId="{67F3BF3B-13C2-42F0-9F74-E94D960DA9D5}" type="pres">
      <dgm:prSet presAssocID="{DCD61082-D592-4CCB-B77B-1B5E8F01184E}" presName="connTx" presStyleLbl="parChTrans1D2" presStyleIdx="0" presStyleCnt="2"/>
      <dgm:spPr/>
    </dgm:pt>
    <dgm:pt modelId="{2415FA2E-489B-48A0-9BAF-FD6A7A201472}" type="pres">
      <dgm:prSet presAssocID="{6BED9839-7ACE-4830-A867-5348FE43E727}" presName="root2" presStyleCnt="0"/>
      <dgm:spPr/>
    </dgm:pt>
    <dgm:pt modelId="{8FB9F5DB-C776-40A0-8A57-953063458674}" type="pres">
      <dgm:prSet presAssocID="{6BED9839-7ACE-4830-A867-5348FE43E727}" presName="LevelTwoTextNode" presStyleLbl="node2" presStyleIdx="0" presStyleCnt="2" custScaleX="116966">
        <dgm:presLayoutVars>
          <dgm:chPref val="3"/>
        </dgm:presLayoutVars>
      </dgm:prSet>
      <dgm:spPr/>
    </dgm:pt>
    <dgm:pt modelId="{1904B1A6-65BE-41A5-A4C6-4FDC9EF5C099}" type="pres">
      <dgm:prSet presAssocID="{6BED9839-7ACE-4830-A867-5348FE43E727}" presName="level3hierChild" presStyleCnt="0"/>
      <dgm:spPr/>
    </dgm:pt>
    <dgm:pt modelId="{55FF386C-4729-46D3-BCA7-4CE894692019}" type="pres">
      <dgm:prSet presAssocID="{27F6F905-D5A5-4BFC-A84A-8F17BFE36927}" presName="conn2-1" presStyleLbl="parChTrans1D3" presStyleIdx="0" presStyleCnt="2"/>
      <dgm:spPr/>
    </dgm:pt>
    <dgm:pt modelId="{E91C269B-507E-4716-A351-FC8F4C8D8911}" type="pres">
      <dgm:prSet presAssocID="{27F6F905-D5A5-4BFC-A84A-8F17BFE36927}" presName="connTx" presStyleLbl="parChTrans1D3" presStyleIdx="0" presStyleCnt="2"/>
      <dgm:spPr/>
    </dgm:pt>
    <dgm:pt modelId="{E68E4A42-73BA-4060-B5CA-BF650073D320}" type="pres">
      <dgm:prSet presAssocID="{F1179FD5-3FE7-4917-BE07-B3055E000A42}" presName="root2" presStyleCnt="0"/>
      <dgm:spPr/>
    </dgm:pt>
    <dgm:pt modelId="{2F2B8073-DE0D-4C24-B8CC-090BE3A996D7}" type="pres">
      <dgm:prSet presAssocID="{F1179FD5-3FE7-4917-BE07-B3055E000A42}" presName="LevelTwoTextNode" presStyleLbl="node3" presStyleIdx="0" presStyleCnt="2" custScaleX="99621" custScaleY="107284">
        <dgm:presLayoutVars>
          <dgm:chPref val="3"/>
        </dgm:presLayoutVars>
      </dgm:prSet>
      <dgm:spPr/>
    </dgm:pt>
    <dgm:pt modelId="{B3EC4F20-39F0-49FF-99ED-C687FA786B66}" type="pres">
      <dgm:prSet presAssocID="{F1179FD5-3FE7-4917-BE07-B3055E000A42}" presName="level3hierChild" presStyleCnt="0"/>
      <dgm:spPr/>
    </dgm:pt>
    <dgm:pt modelId="{C86E9356-A2A9-4503-9CB3-7E21E757AFFA}" type="pres">
      <dgm:prSet presAssocID="{1AB13641-769F-4BC8-97CD-2ED6F3CB77FB}" presName="conn2-1" presStyleLbl="parChTrans1D2" presStyleIdx="1" presStyleCnt="2"/>
      <dgm:spPr/>
    </dgm:pt>
    <dgm:pt modelId="{848F235D-11EE-47AA-96AA-CD5A38A92EBC}" type="pres">
      <dgm:prSet presAssocID="{1AB13641-769F-4BC8-97CD-2ED6F3CB77FB}" presName="connTx" presStyleLbl="parChTrans1D2" presStyleIdx="1" presStyleCnt="2"/>
      <dgm:spPr/>
    </dgm:pt>
    <dgm:pt modelId="{DCA6E576-13D5-42E6-8CAC-51CF75EF4314}" type="pres">
      <dgm:prSet presAssocID="{459C4BFC-48AF-4F86-86A8-1420D7E1A08F}" presName="root2" presStyleCnt="0"/>
      <dgm:spPr/>
    </dgm:pt>
    <dgm:pt modelId="{C1B4EC22-84DA-4CAD-838D-491C3BEE26C6}" type="pres">
      <dgm:prSet presAssocID="{459C4BFC-48AF-4F86-86A8-1420D7E1A08F}" presName="LevelTwoTextNode" presStyleLbl="node2" presStyleIdx="1" presStyleCnt="2" custScaleX="116966" custScaleY="132304">
        <dgm:presLayoutVars>
          <dgm:chPref val="3"/>
        </dgm:presLayoutVars>
      </dgm:prSet>
      <dgm:spPr/>
    </dgm:pt>
    <dgm:pt modelId="{E3FFE618-545B-449A-BE4A-0FC959C2FF25}" type="pres">
      <dgm:prSet presAssocID="{459C4BFC-48AF-4F86-86A8-1420D7E1A08F}" presName="level3hierChild" presStyleCnt="0"/>
      <dgm:spPr/>
    </dgm:pt>
    <dgm:pt modelId="{7C8DFBCF-CA25-4C7F-A840-DEC88D337AA2}" type="pres">
      <dgm:prSet presAssocID="{5498BEAE-E6A5-4439-9B28-A3CFE6F4AA7D}" presName="conn2-1" presStyleLbl="parChTrans1D3" presStyleIdx="1" presStyleCnt="2"/>
      <dgm:spPr/>
    </dgm:pt>
    <dgm:pt modelId="{64E08DCD-61BD-4CC9-A263-FCED554BC5AA}" type="pres">
      <dgm:prSet presAssocID="{5498BEAE-E6A5-4439-9B28-A3CFE6F4AA7D}" presName="connTx" presStyleLbl="parChTrans1D3" presStyleIdx="1" presStyleCnt="2"/>
      <dgm:spPr/>
    </dgm:pt>
    <dgm:pt modelId="{F880607E-76D8-4657-9CCA-0F1E01531017}" type="pres">
      <dgm:prSet presAssocID="{23191F36-17BA-4F73-AB8C-5161E373C5AE}" presName="root2" presStyleCnt="0"/>
      <dgm:spPr/>
    </dgm:pt>
    <dgm:pt modelId="{8D000BFF-F7FF-4878-A868-A9A6F7417A7D}" type="pres">
      <dgm:prSet presAssocID="{23191F36-17BA-4F73-AB8C-5161E373C5AE}" presName="LevelTwoTextNode" presStyleLbl="node3" presStyleIdx="1" presStyleCnt="2" custScaleX="109041" custScaleY="108232">
        <dgm:presLayoutVars>
          <dgm:chPref val="3"/>
        </dgm:presLayoutVars>
      </dgm:prSet>
      <dgm:spPr/>
    </dgm:pt>
    <dgm:pt modelId="{B51881C3-06CB-4EC9-8260-54957DCAA287}" type="pres">
      <dgm:prSet presAssocID="{23191F36-17BA-4F73-AB8C-5161E373C5AE}" presName="level3hierChild" presStyleCnt="0"/>
      <dgm:spPr/>
    </dgm:pt>
    <dgm:pt modelId="{99719629-8939-4F0B-BBB0-4A1EFE687629}" type="pres">
      <dgm:prSet presAssocID="{1FBE49CE-FD6F-4B03-9DD6-A8BD12DE1600}" presName="conn2-1" presStyleLbl="parChTrans1D4" presStyleIdx="0" presStyleCnt="4"/>
      <dgm:spPr/>
    </dgm:pt>
    <dgm:pt modelId="{4A4C15C5-7F8C-4CCC-8402-DF6B10FBD854}" type="pres">
      <dgm:prSet presAssocID="{1FBE49CE-FD6F-4B03-9DD6-A8BD12DE1600}" presName="connTx" presStyleLbl="parChTrans1D4" presStyleIdx="0" presStyleCnt="4"/>
      <dgm:spPr/>
    </dgm:pt>
    <dgm:pt modelId="{79CBED90-1593-4DB8-AD94-2059D0299DC6}" type="pres">
      <dgm:prSet presAssocID="{9BA90CA7-BD99-4A23-9DD1-132F46ADEA28}" presName="root2" presStyleCnt="0"/>
      <dgm:spPr/>
    </dgm:pt>
    <dgm:pt modelId="{D2010B22-0ED3-41C6-A9BF-594BC4C6BC56}" type="pres">
      <dgm:prSet presAssocID="{9BA90CA7-BD99-4A23-9DD1-132F46ADEA28}" presName="LevelTwoTextNode" presStyleLbl="node4" presStyleIdx="0" presStyleCnt="4" custScaleX="159759" custScaleY="165810">
        <dgm:presLayoutVars>
          <dgm:chPref val="3"/>
        </dgm:presLayoutVars>
      </dgm:prSet>
      <dgm:spPr/>
    </dgm:pt>
    <dgm:pt modelId="{2A38E9BE-6405-4505-B8CB-F25311AECB67}" type="pres">
      <dgm:prSet presAssocID="{9BA90CA7-BD99-4A23-9DD1-132F46ADEA28}" presName="level3hierChild" presStyleCnt="0"/>
      <dgm:spPr/>
    </dgm:pt>
    <dgm:pt modelId="{DD1D99EC-1F98-4823-A7D4-2E65007CED61}" type="pres">
      <dgm:prSet presAssocID="{775F8F22-FF21-413F-92AE-20094245FD88}" presName="conn2-1" presStyleLbl="parChTrans1D4" presStyleIdx="1" presStyleCnt="4"/>
      <dgm:spPr/>
    </dgm:pt>
    <dgm:pt modelId="{999F3075-0CC7-49E2-957B-D87727353F50}" type="pres">
      <dgm:prSet presAssocID="{775F8F22-FF21-413F-92AE-20094245FD88}" presName="connTx" presStyleLbl="parChTrans1D4" presStyleIdx="1" presStyleCnt="4"/>
      <dgm:spPr/>
    </dgm:pt>
    <dgm:pt modelId="{51182D15-3930-4D2C-B3FB-13449D1E7DB4}" type="pres">
      <dgm:prSet presAssocID="{B30FB51D-C490-4482-92B9-0BE885138F14}" presName="root2" presStyleCnt="0"/>
      <dgm:spPr/>
    </dgm:pt>
    <dgm:pt modelId="{2FBF44B6-4A67-4475-B9FD-D48D5A633151}" type="pres">
      <dgm:prSet presAssocID="{B30FB51D-C490-4482-92B9-0BE885138F14}" presName="LevelTwoTextNode" presStyleLbl="node4" presStyleIdx="1" presStyleCnt="4" custScaleX="227936" custScaleY="220605">
        <dgm:presLayoutVars>
          <dgm:chPref val="3"/>
        </dgm:presLayoutVars>
      </dgm:prSet>
      <dgm:spPr/>
    </dgm:pt>
    <dgm:pt modelId="{56C47927-83F2-44E9-B593-14773D6ECEE1}" type="pres">
      <dgm:prSet presAssocID="{B30FB51D-C490-4482-92B9-0BE885138F14}" presName="level3hierChild" presStyleCnt="0"/>
      <dgm:spPr/>
    </dgm:pt>
    <dgm:pt modelId="{E5F24A79-1509-42D4-8D1D-62AF6961323C}" type="pres">
      <dgm:prSet presAssocID="{7BF39F82-18BA-4743-8258-AB3D8469DEE5}" presName="conn2-1" presStyleLbl="parChTrans1D4" presStyleIdx="2" presStyleCnt="4"/>
      <dgm:spPr/>
    </dgm:pt>
    <dgm:pt modelId="{6E1BDD41-9C82-4114-BDB7-A482B03A0E2C}" type="pres">
      <dgm:prSet presAssocID="{7BF39F82-18BA-4743-8258-AB3D8469DEE5}" presName="connTx" presStyleLbl="parChTrans1D4" presStyleIdx="2" presStyleCnt="4"/>
      <dgm:spPr/>
    </dgm:pt>
    <dgm:pt modelId="{856F33EE-B796-4FC5-BEFF-978D343182FB}" type="pres">
      <dgm:prSet presAssocID="{A28F917E-1B02-45DA-BFBE-08EE9D494121}" presName="root2" presStyleCnt="0"/>
      <dgm:spPr/>
    </dgm:pt>
    <dgm:pt modelId="{4D80A12F-86D9-40B1-9516-C20EA3D9DFAE}" type="pres">
      <dgm:prSet presAssocID="{A28F917E-1B02-45DA-BFBE-08EE9D494121}" presName="LevelTwoTextNode" presStyleLbl="node4" presStyleIdx="2" presStyleCnt="4" custScaleX="159759" custScaleY="165810">
        <dgm:presLayoutVars>
          <dgm:chPref val="3"/>
        </dgm:presLayoutVars>
      </dgm:prSet>
      <dgm:spPr/>
    </dgm:pt>
    <dgm:pt modelId="{FE81862B-7EDC-4D26-B37D-377782B33E0C}" type="pres">
      <dgm:prSet presAssocID="{A28F917E-1B02-45DA-BFBE-08EE9D494121}" presName="level3hierChild" presStyleCnt="0"/>
      <dgm:spPr/>
    </dgm:pt>
    <dgm:pt modelId="{55B5B47C-2F55-4ED1-AEA3-37DF8284A17D}" type="pres">
      <dgm:prSet presAssocID="{9C2F13B4-9A8E-4002-A30D-B54108D19F4A}" presName="conn2-1" presStyleLbl="parChTrans1D4" presStyleIdx="3" presStyleCnt="4"/>
      <dgm:spPr/>
    </dgm:pt>
    <dgm:pt modelId="{218B02DF-96DF-4419-A4F0-ED87D3A24841}" type="pres">
      <dgm:prSet presAssocID="{9C2F13B4-9A8E-4002-A30D-B54108D19F4A}" presName="connTx" presStyleLbl="parChTrans1D4" presStyleIdx="3" presStyleCnt="4"/>
      <dgm:spPr/>
    </dgm:pt>
    <dgm:pt modelId="{825C8068-FB11-427C-9971-EE0DE50F7282}" type="pres">
      <dgm:prSet presAssocID="{8DC409D5-7E4E-4EA6-BA52-42AECB453379}" presName="root2" presStyleCnt="0"/>
      <dgm:spPr/>
    </dgm:pt>
    <dgm:pt modelId="{2A7E7015-3B0F-4C17-8913-6C66E4DE5C59}" type="pres">
      <dgm:prSet presAssocID="{8DC409D5-7E4E-4EA6-BA52-42AECB453379}" presName="LevelTwoTextNode" presStyleLbl="node4" presStyleIdx="3" presStyleCnt="4" custScaleX="227936" custScaleY="220605">
        <dgm:presLayoutVars>
          <dgm:chPref val="3"/>
        </dgm:presLayoutVars>
      </dgm:prSet>
      <dgm:spPr/>
    </dgm:pt>
    <dgm:pt modelId="{7B5835A5-C2E2-432B-B618-3544F6B54670}" type="pres">
      <dgm:prSet presAssocID="{8DC409D5-7E4E-4EA6-BA52-42AECB453379}" presName="level3hierChild" presStyleCnt="0"/>
      <dgm:spPr/>
    </dgm:pt>
  </dgm:ptLst>
  <dgm:cxnLst>
    <dgm:cxn modelId="{36F38F15-F172-44AD-9022-9419D8D7E4D1}" type="presOf" srcId="{1FBE49CE-FD6F-4B03-9DD6-A8BD12DE1600}" destId="{99719629-8939-4F0B-BBB0-4A1EFE687629}" srcOrd="0" destOrd="0" presId="urn:microsoft.com/office/officeart/2005/8/layout/hierarchy2"/>
    <dgm:cxn modelId="{C7C8D11F-354A-4183-B7CB-BD811309BBC2}" type="presOf" srcId="{9BA90CA7-BD99-4A23-9DD1-132F46ADEA28}" destId="{D2010B22-0ED3-41C6-A9BF-594BC4C6BC56}" srcOrd="0" destOrd="0" presId="urn:microsoft.com/office/officeart/2005/8/layout/hierarchy2"/>
    <dgm:cxn modelId="{BEC67D22-E620-407F-9FC5-16E0D683EDFB}" type="presOf" srcId="{8B33E940-634A-4A1A-B777-7A7B6960F7E9}" destId="{8F69F456-B7B2-4F88-A4F8-2B8AB8D8E414}" srcOrd="0" destOrd="0" presId="urn:microsoft.com/office/officeart/2005/8/layout/hierarchy2"/>
    <dgm:cxn modelId="{B0272F35-209B-4250-8560-E904FACA69AD}" type="presOf" srcId="{5498BEAE-E6A5-4439-9B28-A3CFE6F4AA7D}" destId="{64E08DCD-61BD-4CC9-A263-FCED554BC5AA}" srcOrd="1" destOrd="0" presId="urn:microsoft.com/office/officeart/2005/8/layout/hierarchy2"/>
    <dgm:cxn modelId="{29FCA636-6E1F-4BF4-A3FB-AB7EB5786C2D}" srcId="{8B33E940-634A-4A1A-B777-7A7B6960F7E9}" destId="{27AB10B0-834B-43F3-9444-0C785486A047}" srcOrd="0" destOrd="0" parTransId="{C890EDC8-BC01-46D3-809F-9DDE979BD4F9}" sibTransId="{3C0A91CB-7268-4D57-BD55-502099836171}"/>
    <dgm:cxn modelId="{EDB87240-9007-4901-B91A-E88E63181BDE}" type="presOf" srcId="{B30FB51D-C490-4482-92B9-0BE885138F14}" destId="{2FBF44B6-4A67-4475-B9FD-D48D5A633151}" srcOrd="0" destOrd="0" presId="urn:microsoft.com/office/officeart/2005/8/layout/hierarchy2"/>
    <dgm:cxn modelId="{77AE7C67-2FD9-4400-8555-CC15E3A4867B}" type="presOf" srcId="{1AB13641-769F-4BC8-97CD-2ED6F3CB77FB}" destId="{C86E9356-A2A9-4503-9CB3-7E21E757AFFA}" srcOrd="0" destOrd="0" presId="urn:microsoft.com/office/officeart/2005/8/layout/hierarchy2"/>
    <dgm:cxn modelId="{8EE8F168-E85B-438D-B6F7-2C4C4B6BBA20}" type="presOf" srcId="{775F8F22-FF21-413F-92AE-20094245FD88}" destId="{999F3075-0CC7-49E2-957B-D87727353F50}" srcOrd="1" destOrd="0" presId="urn:microsoft.com/office/officeart/2005/8/layout/hierarchy2"/>
    <dgm:cxn modelId="{5837694A-54DB-4194-8A6D-0B4D1BDDE3DF}" type="presOf" srcId="{775F8F22-FF21-413F-92AE-20094245FD88}" destId="{DD1D99EC-1F98-4823-A7D4-2E65007CED61}" srcOrd="0" destOrd="0" presId="urn:microsoft.com/office/officeart/2005/8/layout/hierarchy2"/>
    <dgm:cxn modelId="{A11DB16B-6441-448A-B222-D103BE451DFB}" srcId="{23191F36-17BA-4F73-AB8C-5161E373C5AE}" destId="{9BA90CA7-BD99-4A23-9DD1-132F46ADEA28}" srcOrd="0" destOrd="0" parTransId="{1FBE49CE-FD6F-4B03-9DD6-A8BD12DE1600}" sibTransId="{CD40A577-6C12-4A2B-8F59-FF1603DB301C}"/>
    <dgm:cxn modelId="{2E65E44F-72A3-4AD7-AD68-5354EC8A878A}" type="presOf" srcId="{7BF39F82-18BA-4743-8258-AB3D8469DEE5}" destId="{6E1BDD41-9C82-4114-BDB7-A482B03A0E2C}" srcOrd="1" destOrd="0" presId="urn:microsoft.com/office/officeart/2005/8/layout/hierarchy2"/>
    <dgm:cxn modelId="{F77E8F50-B2D4-49BE-993B-3301DC8B8B47}" type="presOf" srcId="{27F6F905-D5A5-4BFC-A84A-8F17BFE36927}" destId="{55FF386C-4729-46D3-BCA7-4CE894692019}" srcOrd="0" destOrd="0" presId="urn:microsoft.com/office/officeart/2005/8/layout/hierarchy2"/>
    <dgm:cxn modelId="{AA556773-CA58-4075-9C6E-10F1D267D323}" type="presOf" srcId="{27AB10B0-834B-43F3-9444-0C785486A047}" destId="{5DC950B2-B02D-4FA6-9641-CDD618F37376}" srcOrd="0" destOrd="0" presId="urn:microsoft.com/office/officeart/2005/8/layout/hierarchy2"/>
    <dgm:cxn modelId="{E4FD5C54-302A-45D7-8E7C-7DD5721B7582}" srcId="{6BED9839-7ACE-4830-A867-5348FE43E727}" destId="{F1179FD5-3FE7-4917-BE07-B3055E000A42}" srcOrd="0" destOrd="0" parTransId="{27F6F905-D5A5-4BFC-A84A-8F17BFE36927}" sibTransId="{E58E97D2-1C8F-43C2-B663-1BB364CE4E42}"/>
    <dgm:cxn modelId="{6FD83E7F-5E54-4C48-9847-412D9AC6AE78}" type="presOf" srcId="{1AB13641-769F-4BC8-97CD-2ED6F3CB77FB}" destId="{848F235D-11EE-47AA-96AA-CD5A38A92EBC}" srcOrd="1" destOrd="0" presId="urn:microsoft.com/office/officeart/2005/8/layout/hierarchy2"/>
    <dgm:cxn modelId="{BF34AA7F-00DE-428A-BF3C-9AB8A63632FC}" type="presOf" srcId="{1FBE49CE-FD6F-4B03-9DD6-A8BD12DE1600}" destId="{4A4C15C5-7F8C-4CCC-8402-DF6B10FBD854}" srcOrd="1" destOrd="0" presId="urn:microsoft.com/office/officeart/2005/8/layout/hierarchy2"/>
    <dgm:cxn modelId="{9DCAAC82-363C-45D2-A983-19D68F584573}" type="presOf" srcId="{F1179FD5-3FE7-4917-BE07-B3055E000A42}" destId="{2F2B8073-DE0D-4C24-B8CC-090BE3A996D7}" srcOrd="0" destOrd="0" presId="urn:microsoft.com/office/officeart/2005/8/layout/hierarchy2"/>
    <dgm:cxn modelId="{E956AB98-16DA-4816-B269-BCB8AE97E321}" type="presOf" srcId="{23191F36-17BA-4F73-AB8C-5161E373C5AE}" destId="{8D000BFF-F7FF-4878-A868-A9A6F7417A7D}" srcOrd="0" destOrd="0" presId="urn:microsoft.com/office/officeart/2005/8/layout/hierarchy2"/>
    <dgm:cxn modelId="{FEFF879B-1908-4783-972A-802902A983D4}" srcId="{27AB10B0-834B-43F3-9444-0C785486A047}" destId="{6BED9839-7ACE-4830-A867-5348FE43E727}" srcOrd="0" destOrd="0" parTransId="{DCD61082-D592-4CCB-B77B-1B5E8F01184E}" sibTransId="{6E7214BF-A18E-4237-B924-B958897B3ECA}"/>
    <dgm:cxn modelId="{7BB3B99B-449F-471A-B15F-9D60818C3B62}" srcId="{27AB10B0-834B-43F3-9444-0C785486A047}" destId="{459C4BFC-48AF-4F86-86A8-1420D7E1A08F}" srcOrd="1" destOrd="0" parTransId="{1AB13641-769F-4BC8-97CD-2ED6F3CB77FB}" sibTransId="{D6D373DF-2330-468C-BB37-C0E1D89021D3}"/>
    <dgm:cxn modelId="{C7C084A9-07CB-4504-B202-ADE248ABCC18}" type="presOf" srcId="{9C2F13B4-9A8E-4002-A30D-B54108D19F4A}" destId="{55B5B47C-2F55-4ED1-AEA3-37DF8284A17D}" srcOrd="0" destOrd="0" presId="urn:microsoft.com/office/officeart/2005/8/layout/hierarchy2"/>
    <dgm:cxn modelId="{3822A2AD-79D2-4B91-9691-8055AF4811C2}" type="presOf" srcId="{7BF39F82-18BA-4743-8258-AB3D8469DEE5}" destId="{E5F24A79-1509-42D4-8D1D-62AF6961323C}" srcOrd="0" destOrd="0" presId="urn:microsoft.com/office/officeart/2005/8/layout/hierarchy2"/>
    <dgm:cxn modelId="{727C9CB8-FFC3-43FF-ABA6-867FBEC05D84}" type="presOf" srcId="{DCD61082-D592-4CCB-B77B-1B5E8F01184E}" destId="{67F3BF3B-13C2-42F0-9F74-E94D960DA9D5}" srcOrd="1" destOrd="0" presId="urn:microsoft.com/office/officeart/2005/8/layout/hierarchy2"/>
    <dgm:cxn modelId="{F1ED2CBB-E11C-4E5B-AA2C-8E9C0E544AC5}" srcId="{459C4BFC-48AF-4F86-86A8-1420D7E1A08F}" destId="{23191F36-17BA-4F73-AB8C-5161E373C5AE}" srcOrd="0" destOrd="0" parTransId="{5498BEAE-E6A5-4439-9B28-A3CFE6F4AA7D}" sibTransId="{766E89CC-2461-40A6-B708-EC23C5F87A60}"/>
    <dgm:cxn modelId="{DC74EDBB-EA61-4D40-9DF3-A8F87EF73BD8}" srcId="{A28F917E-1B02-45DA-BFBE-08EE9D494121}" destId="{8DC409D5-7E4E-4EA6-BA52-42AECB453379}" srcOrd="0" destOrd="0" parTransId="{9C2F13B4-9A8E-4002-A30D-B54108D19F4A}" sibTransId="{A917F343-B449-4CB3-A9B4-F3BEE8513830}"/>
    <dgm:cxn modelId="{CDA8E5BC-5E5E-4CFD-96DD-77790FE45CFB}" type="presOf" srcId="{A28F917E-1B02-45DA-BFBE-08EE9D494121}" destId="{4D80A12F-86D9-40B1-9516-C20EA3D9DFAE}" srcOrd="0" destOrd="0" presId="urn:microsoft.com/office/officeart/2005/8/layout/hierarchy2"/>
    <dgm:cxn modelId="{35670DC3-02D6-42A3-935E-23E1FF3E0933}" type="presOf" srcId="{9C2F13B4-9A8E-4002-A30D-B54108D19F4A}" destId="{218B02DF-96DF-4419-A4F0-ED87D3A24841}" srcOrd="1" destOrd="0" presId="urn:microsoft.com/office/officeart/2005/8/layout/hierarchy2"/>
    <dgm:cxn modelId="{0E90ABC9-D63B-4C00-8975-270A1D03E7A5}" type="presOf" srcId="{DCD61082-D592-4CCB-B77B-1B5E8F01184E}" destId="{4ABCF6DA-1269-4BF6-B23D-AA36E8CB8426}" srcOrd="0" destOrd="0" presId="urn:microsoft.com/office/officeart/2005/8/layout/hierarchy2"/>
    <dgm:cxn modelId="{AF5373CD-903C-4BA8-AC68-09BC2F9C7354}" type="presOf" srcId="{459C4BFC-48AF-4F86-86A8-1420D7E1A08F}" destId="{C1B4EC22-84DA-4CAD-838D-491C3BEE26C6}" srcOrd="0" destOrd="0" presId="urn:microsoft.com/office/officeart/2005/8/layout/hierarchy2"/>
    <dgm:cxn modelId="{91C164CE-709C-4AB8-87E9-71DC49713C91}" srcId="{23191F36-17BA-4F73-AB8C-5161E373C5AE}" destId="{A28F917E-1B02-45DA-BFBE-08EE9D494121}" srcOrd="1" destOrd="0" parTransId="{7BF39F82-18BA-4743-8258-AB3D8469DEE5}" sibTransId="{BF990928-60B4-41B5-B8A6-7947E4B3F758}"/>
    <dgm:cxn modelId="{26D0F9D9-938B-4443-864B-74DDE3D4C8D9}" srcId="{9BA90CA7-BD99-4A23-9DD1-132F46ADEA28}" destId="{B30FB51D-C490-4482-92B9-0BE885138F14}" srcOrd="0" destOrd="0" parTransId="{775F8F22-FF21-413F-92AE-20094245FD88}" sibTransId="{920F8884-662F-4CA6-BA4E-A4FCAB7A282C}"/>
    <dgm:cxn modelId="{1FDCA3DF-877A-4662-B5C8-5F887D1D0F36}" type="presOf" srcId="{27F6F905-D5A5-4BFC-A84A-8F17BFE36927}" destId="{E91C269B-507E-4716-A351-FC8F4C8D8911}" srcOrd="1" destOrd="0" presId="urn:microsoft.com/office/officeart/2005/8/layout/hierarchy2"/>
    <dgm:cxn modelId="{8F9231EF-0B54-44C8-8DA4-DE5B6CDC835F}" type="presOf" srcId="{5498BEAE-E6A5-4439-9B28-A3CFE6F4AA7D}" destId="{7C8DFBCF-CA25-4C7F-A840-DEC88D337AA2}" srcOrd="0" destOrd="0" presId="urn:microsoft.com/office/officeart/2005/8/layout/hierarchy2"/>
    <dgm:cxn modelId="{D30BD8F7-70E3-49FD-A32C-B4AAC7DB0081}" type="presOf" srcId="{8DC409D5-7E4E-4EA6-BA52-42AECB453379}" destId="{2A7E7015-3B0F-4C17-8913-6C66E4DE5C59}" srcOrd="0" destOrd="0" presId="urn:microsoft.com/office/officeart/2005/8/layout/hierarchy2"/>
    <dgm:cxn modelId="{F9D594FF-83E5-4006-8051-C35F8F6C7E0E}" type="presOf" srcId="{6BED9839-7ACE-4830-A867-5348FE43E727}" destId="{8FB9F5DB-C776-40A0-8A57-953063458674}" srcOrd="0" destOrd="0" presId="urn:microsoft.com/office/officeart/2005/8/layout/hierarchy2"/>
    <dgm:cxn modelId="{8221DE69-5F02-4ED7-AEE0-A117690FD253}" type="presParOf" srcId="{8F69F456-B7B2-4F88-A4F8-2B8AB8D8E414}" destId="{68A094A0-2806-470B-A9E7-9622F1CE9ECB}" srcOrd="0" destOrd="0" presId="urn:microsoft.com/office/officeart/2005/8/layout/hierarchy2"/>
    <dgm:cxn modelId="{FE89588F-BE7A-4A4C-8A54-4D5EE554A600}" type="presParOf" srcId="{68A094A0-2806-470B-A9E7-9622F1CE9ECB}" destId="{5DC950B2-B02D-4FA6-9641-CDD618F37376}" srcOrd="0" destOrd="0" presId="urn:microsoft.com/office/officeart/2005/8/layout/hierarchy2"/>
    <dgm:cxn modelId="{DAA9B40D-466F-4457-9BFA-26AE787D0786}" type="presParOf" srcId="{68A094A0-2806-470B-A9E7-9622F1CE9ECB}" destId="{4D094FD1-2D79-426F-9636-65D749D28A1F}" srcOrd="1" destOrd="0" presId="urn:microsoft.com/office/officeart/2005/8/layout/hierarchy2"/>
    <dgm:cxn modelId="{75FA4766-AAEA-4FCD-B13E-317A7E19B33C}" type="presParOf" srcId="{4D094FD1-2D79-426F-9636-65D749D28A1F}" destId="{4ABCF6DA-1269-4BF6-B23D-AA36E8CB8426}" srcOrd="0" destOrd="0" presId="urn:microsoft.com/office/officeart/2005/8/layout/hierarchy2"/>
    <dgm:cxn modelId="{E652E9EE-DF14-428D-ABC9-E0E355032F31}" type="presParOf" srcId="{4ABCF6DA-1269-4BF6-B23D-AA36E8CB8426}" destId="{67F3BF3B-13C2-42F0-9F74-E94D960DA9D5}" srcOrd="0" destOrd="0" presId="urn:microsoft.com/office/officeart/2005/8/layout/hierarchy2"/>
    <dgm:cxn modelId="{2DBDDCB1-0F00-42FD-9C02-515295B0E996}" type="presParOf" srcId="{4D094FD1-2D79-426F-9636-65D749D28A1F}" destId="{2415FA2E-489B-48A0-9BAF-FD6A7A201472}" srcOrd="1" destOrd="0" presId="urn:microsoft.com/office/officeart/2005/8/layout/hierarchy2"/>
    <dgm:cxn modelId="{722A6244-7790-4B54-8FAD-03D9FB6FCD91}" type="presParOf" srcId="{2415FA2E-489B-48A0-9BAF-FD6A7A201472}" destId="{8FB9F5DB-C776-40A0-8A57-953063458674}" srcOrd="0" destOrd="0" presId="urn:microsoft.com/office/officeart/2005/8/layout/hierarchy2"/>
    <dgm:cxn modelId="{026C335D-2CBE-499F-AC45-2254F2EEA099}" type="presParOf" srcId="{2415FA2E-489B-48A0-9BAF-FD6A7A201472}" destId="{1904B1A6-65BE-41A5-A4C6-4FDC9EF5C099}" srcOrd="1" destOrd="0" presId="urn:microsoft.com/office/officeart/2005/8/layout/hierarchy2"/>
    <dgm:cxn modelId="{E3E915C1-DFD9-4419-925F-EC9A80BECD77}" type="presParOf" srcId="{1904B1A6-65BE-41A5-A4C6-4FDC9EF5C099}" destId="{55FF386C-4729-46D3-BCA7-4CE894692019}" srcOrd="0" destOrd="0" presId="urn:microsoft.com/office/officeart/2005/8/layout/hierarchy2"/>
    <dgm:cxn modelId="{94BBA025-CEE9-48F2-B18D-F20F41FE48B9}" type="presParOf" srcId="{55FF386C-4729-46D3-BCA7-4CE894692019}" destId="{E91C269B-507E-4716-A351-FC8F4C8D8911}" srcOrd="0" destOrd="0" presId="urn:microsoft.com/office/officeart/2005/8/layout/hierarchy2"/>
    <dgm:cxn modelId="{0964ACD0-BB45-44F3-BF37-BBFA8B6234F2}" type="presParOf" srcId="{1904B1A6-65BE-41A5-A4C6-4FDC9EF5C099}" destId="{E68E4A42-73BA-4060-B5CA-BF650073D320}" srcOrd="1" destOrd="0" presId="urn:microsoft.com/office/officeart/2005/8/layout/hierarchy2"/>
    <dgm:cxn modelId="{2B074CC6-A957-4383-A8FB-9E0C55FA45DC}" type="presParOf" srcId="{E68E4A42-73BA-4060-B5CA-BF650073D320}" destId="{2F2B8073-DE0D-4C24-B8CC-090BE3A996D7}" srcOrd="0" destOrd="0" presId="urn:microsoft.com/office/officeart/2005/8/layout/hierarchy2"/>
    <dgm:cxn modelId="{39BA6394-CA37-4846-95F1-F49035AA70EE}" type="presParOf" srcId="{E68E4A42-73BA-4060-B5CA-BF650073D320}" destId="{B3EC4F20-39F0-49FF-99ED-C687FA786B66}" srcOrd="1" destOrd="0" presId="urn:microsoft.com/office/officeart/2005/8/layout/hierarchy2"/>
    <dgm:cxn modelId="{E8D9B6ED-5D60-4FCC-A733-6823CB1D4897}" type="presParOf" srcId="{4D094FD1-2D79-426F-9636-65D749D28A1F}" destId="{C86E9356-A2A9-4503-9CB3-7E21E757AFFA}" srcOrd="2" destOrd="0" presId="urn:microsoft.com/office/officeart/2005/8/layout/hierarchy2"/>
    <dgm:cxn modelId="{CB521A60-8CAB-4B80-995A-997FD0A1AE3E}" type="presParOf" srcId="{C86E9356-A2A9-4503-9CB3-7E21E757AFFA}" destId="{848F235D-11EE-47AA-96AA-CD5A38A92EBC}" srcOrd="0" destOrd="0" presId="urn:microsoft.com/office/officeart/2005/8/layout/hierarchy2"/>
    <dgm:cxn modelId="{7BA62786-1B7B-4080-B0DA-9A097F77C1F2}" type="presParOf" srcId="{4D094FD1-2D79-426F-9636-65D749D28A1F}" destId="{DCA6E576-13D5-42E6-8CAC-51CF75EF4314}" srcOrd="3" destOrd="0" presId="urn:microsoft.com/office/officeart/2005/8/layout/hierarchy2"/>
    <dgm:cxn modelId="{D0F790CA-9786-49F2-9D23-681A774769B4}" type="presParOf" srcId="{DCA6E576-13D5-42E6-8CAC-51CF75EF4314}" destId="{C1B4EC22-84DA-4CAD-838D-491C3BEE26C6}" srcOrd="0" destOrd="0" presId="urn:microsoft.com/office/officeart/2005/8/layout/hierarchy2"/>
    <dgm:cxn modelId="{A4C9C07E-EA68-4D87-B6DC-033B0E0F3121}" type="presParOf" srcId="{DCA6E576-13D5-42E6-8CAC-51CF75EF4314}" destId="{E3FFE618-545B-449A-BE4A-0FC959C2FF25}" srcOrd="1" destOrd="0" presId="urn:microsoft.com/office/officeart/2005/8/layout/hierarchy2"/>
    <dgm:cxn modelId="{09446D9E-B6FB-4A0E-B9BA-F4960E2AD400}" type="presParOf" srcId="{E3FFE618-545B-449A-BE4A-0FC959C2FF25}" destId="{7C8DFBCF-CA25-4C7F-A840-DEC88D337AA2}" srcOrd="0" destOrd="0" presId="urn:microsoft.com/office/officeart/2005/8/layout/hierarchy2"/>
    <dgm:cxn modelId="{7C0F1BF8-41C8-4524-A199-D0F31945C342}" type="presParOf" srcId="{7C8DFBCF-CA25-4C7F-A840-DEC88D337AA2}" destId="{64E08DCD-61BD-4CC9-A263-FCED554BC5AA}" srcOrd="0" destOrd="0" presId="urn:microsoft.com/office/officeart/2005/8/layout/hierarchy2"/>
    <dgm:cxn modelId="{829F0E27-9451-4630-92EA-EB78CDC4EFE7}" type="presParOf" srcId="{E3FFE618-545B-449A-BE4A-0FC959C2FF25}" destId="{F880607E-76D8-4657-9CCA-0F1E01531017}" srcOrd="1" destOrd="0" presId="urn:microsoft.com/office/officeart/2005/8/layout/hierarchy2"/>
    <dgm:cxn modelId="{A496A96B-3FDE-46E9-B557-4498266D72FF}" type="presParOf" srcId="{F880607E-76D8-4657-9CCA-0F1E01531017}" destId="{8D000BFF-F7FF-4878-A868-A9A6F7417A7D}" srcOrd="0" destOrd="0" presId="urn:microsoft.com/office/officeart/2005/8/layout/hierarchy2"/>
    <dgm:cxn modelId="{5590E033-4FBA-4E6C-AB3B-1B522A54F846}" type="presParOf" srcId="{F880607E-76D8-4657-9CCA-0F1E01531017}" destId="{B51881C3-06CB-4EC9-8260-54957DCAA287}" srcOrd="1" destOrd="0" presId="urn:microsoft.com/office/officeart/2005/8/layout/hierarchy2"/>
    <dgm:cxn modelId="{23783815-2016-4506-8E0F-B5D3CBF5FDFB}" type="presParOf" srcId="{B51881C3-06CB-4EC9-8260-54957DCAA287}" destId="{99719629-8939-4F0B-BBB0-4A1EFE687629}" srcOrd="0" destOrd="0" presId="urn:microsoft.com/office/officeart/2005/8/layout/hierarchy2"/>
    <dgm:cxn modelId="{14C4890F-1346-4EDA-B9D5-48617DBEB421}" type="presParOf" srcId="{99719629-8939-4F0B-BBB0-4A1EFE687629}" destId="{4A4C15C5-7F8C-4CCC-8402-DF6B10FBD854}" srcOrd="0" destOrd="0" presId="urn:microsoft.com/office/officeart/2005/8/layout/hierarchy2"/>
    <dgm:cxn modelId="{A633F44D-4877-4F74-9639-BFC78BBF3CD5}" type="presParOf" srcId="{B51881C3-06CB-4EC9-8260-54957DCAA287}" destId="{79CBED90-1593-4DB8-AD94-2059D0299DC6}" srcOrd="1" destOrd="0" presId="urn:microsoft.com/office/officeart/2005/8/layout/hierarchy2"/>
    <dgm:cxn modelId="{14B77E08-68C0-47C9-90BF-2F4B6DD6B91C}" type="presParOf" srcId="{79CBED90-1593-4DB8-AD94-2059D0299DC6}" destId="{D2010B22-0ED3-41C6-A9BF-594BC4C6BC56}" srcOrd="0" destOrd="0" presId="urn:microsoft.com/office/officeart/2005/8/layout/hierarchy2"/>
    <dgm:cxn modelId="{FD2FE646-75C5-4ACE-810A-21A7FDCA6D05}" type="presParOf" srcId="{79CBED90-1593-4DB8-AD94-2059D0299DC6}" destId="{2A38E9BE-6405-4505-B8CB-F25311AECB67}" srcOrd="1" destOrd="0" presId="urn:microsoft.com/office/officeart/2005/8/layout/hierarchy2"/>
    <dgm:cxn modelId="{8ED137FE-0EAA-4A2F-89FE-4C094AA3B327}" type="presParOf" srcId="{2A38E9BE-6405-4505-B8CB-F25311AECB67}" destId="{DD1D99EC-1F98-4823-A7D4-2E65007CED61}" srcOrd="0" destOrd="0" presId="urn:microsoft.com/office/officeart/2005/8/layout/hierarchy2"/>
    <dgm:cxn modelId="{8675D602-366C-4E5A-B220-D1275C9F5B18}" type="presParOf" srcId="{DD1D99EC-1F98-4823-A7D4-2E65007CED61}" destId="{999F3075-0CC7-49E2-957B-D87727353F50}" srcOrd="0" destOrd="0" presId="urn:microsoft.com/office/officeart/2005/8/layout/hierarchy2"/>
    <dgm:cxn modelId="{4165153C-53AF-46CA-9980-E35FE91D95A2}" type="presParOf" srcId="{2A38E9BE-6405-4505-B8CB-F25311AECB67}" destId="{51182D15-3930-4D2C-B3FB-13449D1E7DB4}" srcOrd="1" destOrd="0" presId="urn:microsoft.com/office/officeart/2005/8/layout/hierarchy2"/>
    <dgm:cxn modelId="{635F0E2C-44A6-4944-8EDB-0FBA5F2A9E1D}" type="presParOf" srcId="{51182D15-3930-4D2C-B3FB-13449D1E7DB4}" destId="{2FBF44B6-4A67-4475-B9FD-D48D5A633151}" srcOrd="0" destOrd="0" presId="urn:microsoft.com/office/officeart/2005/8/layout/hierarchy2"/>
    <dgm:cxn modelId="{D2680117-7C3A-48D5-95E0-145470A2637F}" type="presParOf" srcId="{51182D15-3930-4D2C-B3FB-13449D1E7DB4}" destId="{56C47927-83F2-44E9-B593-14773D6ECEE1}" srcOrd="1" destOrd="0" presId="urn:microsoft.com/office/officeart/2005/8/layout/hierarchy2"/>
    <dgm:cxn modelId="{CEDBE114-E78F-4C79-87ED-0CCCCDC6C532}" type="presParOf" srcId="{B51881C3-06CB-4EC9-8260-54957DCAA287}" destId="{E5F24A79-1509-42D4-8D1D-62AF6961323C}" srcOrd="2" destOrd="0" presId="urn:microsoft.com/office/officeart/2005/8/layout/hierarchy2"/>
    <dgm:cxn modelId="{99B502D6-FA10-416D-A429-A7152822F1E6}" type="presParOf" srcId="{E5F24A79-1509-42D4-8D1D-62AF6961323C}" destId="{6E1BDD41-9C82-4114-BDB7-A482B03A0E2C}" srcOrd="0" destOrd="0" presId="urn:microsoft.com/office/officeart/2005/8/layout/hierarchy2"/>
    <dgm:cxn modelId="{709E5B6D-C1E7-475D-8520-C2AEB1361EDF}" type="presParOf" srcId="{B51881C3-06CB-4EC9-8260-54957DCAA287}" destId="{856F33EE-B796-4FC5-BEFF-978D343182FB}" srcOrd="3" destOrd="0" presId="urn:microsoft.com/office/officeart/2005/8/layout/hierarchy2"/>
    <dgm:cxn modelId="{459909AA-ECFC-4AE9-8091-1FBDF9C6B1B5}" type="presParOf" srcId="{856F33EE-B796-4FC5-BEFF-978D343182FB}" destId="{4D80A12F-86D9-40B1-9516-C20EA3D9DFAE}" srcOrd="0" destOrd="0" presId="urn:microsoft.com/office/officeart/2005/8/layout/hierarchy2"/>
    <dgm:cxn modelId="{5008E4D7-1177-4558-AD08-87C6DDAB2E8D}" type="presParOf" srcId="{856F33EE-B796-4FC5-BEFF-978D343182FB}" destId="{FE81862B-7EDC-4D26-B37D-377782B33E0C}" srcOrd="1" destOrd="0" presId="urn:microsoft.com/office/officeart/2005/8/layout/hierarchy2"/>
    <dgm:cxn modelId="{3631E089-7565-4F3E-A5EE-89AEFD884A32}" type="presParOf" srcId="{FE81862B-7EDC-4D26-B37D-377782B33E0C}" destId="{55B5B47C-2F55-4ED1-AEA3-37DF8284A17D}" srcOrd="0" destOrd="0" presId="urn:microsoft.com/office/officeart/2005/8/layout/hierarchy2"/>
    <dgm:cxn modelId="{C070A964-961A-4619-8575-997DC8B1F733}" type="presParOf" srcId="{55B5B47C-2F55-4ED1-AEA3-37DF8284A17D}" destId="{218B02DF-96DF-4419-A4F0-ED87D3A24841}" srcOrd="0" destOrd="0" presId="urn:microsoft.com/office/officeart/2005/8/layout/hierarchy2"/>
    <dgm:cxn modelId="{1B6CFA42-EF97-4DD2-B3CF-428B86731468}" type="presParOf" srcId="{FE81862B-7EDC-4D26-B37D-377782B33E0C}" destId="{825C8068-FB11-427C-9971-EE0DE50F7282}" srcOrd="1" destOrd="0" presId="urn:microsoft.com/office/officeart/2005/8/layout/hierarchy2"/>
    <dgm:cxn modelId="{5304408D-A4AB-4D35-B9E2-0A30EA322111}" type="presParOf" srcId="{825C8068-FB11-427C-9971-EE0DE50F7282}" destId="{2A7E7015-3B0F-4C17-8913-6C66E4DE5C59}" srcOrd="0" destOrd="0" presId="urn:microsoft.com/office/officeart/2005/8/layout/hierarchy2"/>
    <dgm:cxn modelId="{F06D31DD-A417-4842-BFFF-CA1BCEFEBFF2}" type="presParOf" srcId="{825C8068-FB11-427C-9971-EE0DE50F7282}" destId="{7B5835A5-C2E2-432B-B618-3544F6B54670}"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8B00476-E010-41DB-979D-C9909A3D4AD8}">
      <dsp:nvSpPr>
        <dsp:cNvPr id="0" name=""/>
        <dsp:cNvSpPr/>
      </dsp:nvSpPr>
      <dsp:spPr>
        <a:xfrm>
          <a:off x="7854" y="331446"/>
          <a:ext cx="5574432" cy="641477"/>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27940" rIns="41910" bIns="27940" numCol="1" spcCol="1270" anchor="ctr" anchorCtr="0">
          <a:noAutofit/>
        </a:bodyPr>
        <a:lstStyle/>
        <a:p>
          <a:pPr marL="0" lvl="0" indent="0" algn="ctr" defTabSz="977900">
            <a:lnSpc>
              <a:spcPct val="90000"/>
            </a:lnSpc>
            <a:spcBef>
              <a:spcPct val="0"/>
            </a:spcBef>
            <a:spcAft>
              <a:spcPct val="35000"/>
            </a:spcAft>
            <a:buNone/>
          </a:pPr>
          <a:r>
            <a:rPr lang="fr-FR" sz="2200" b="1" kern="1200" dirty="0">
              <a:latin typeface="Arial" panose="020B0604020202020204" pitchFamily="34" charset="0"/>
              <a:ea typeface="Times New Roman" panose="02020603050405020304" pitchFamily="18" charset="0"/>
              <a:cs typeface="Times New Roman" panose="02020603050405020304" pitchFamily="18" charset="0"/>
            </a:rPr>
            <a:t>Ces informations varient selon </a:t>
          </a:r>
          <a:endParaRPr lang="fr-FR" sz="2200" b="1" kern="1200" dirty="0"/>
        </a:p>
      </dsp:txBody>
      <dsp:txXfrm>
        <a:off x="26642" y="350234"/>
        <a:ext cx="5536856" cy="603901"/>
      </dsp:txXfrm>
    </dsp:sp>
    <dsp:sp modelId="{96282667-D93A-424D-A813-A5CC382E9DE1}">
      <dsp:nvSpPr>
        <dsp:cNvPr id="0" name=""/>
        <dsp:cNvSpPr/>
      </dsp:nvSpPr>
      <dsp:spPr>
        <a:xfrm>
          <a:off x="565297" y="972923"/>
          <a:ext cx="557443" cy="498328"/>
        </a:xfrm>
        <a:custGeom>
          <a:avLst/>
          <a:gdLst/>
          <a:ahLst/>
          <a:cxnLst/>
          <a:rect l="0" t="0" r="0" b="0"/>
          <a:pathLst>
            <a:path>
              <a:moveTo>
                <a:pt x="0" y="0"/>
              </a:moveTo>
              <a:lnTo>
                <a:pt x="0" y="498328"/>
              </a:lnTo>
              <a:lnTo>
                <a:pt x="557443" y="498328"/>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ED042C8-9C4D-4C0D-BA65-22B9705F0527}">
      <dsp:nvSpPr>
        <dsp:cNvPr id="0" name=""/>
        <dsp:cNvSpPr/>
      </dsp:nvSpPr>
      <dsp:spPr>
        <a:xfrm>
          <a:off x="1122741" y="1179159"/>
          <a:ext cx="9647631" cy="584184"/>
        </a:xfrm>
        <a:prstGeom prst="roundRect">
          <a:avLst>
            <a:gd name="adj" fmla="val 10000"/>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1910" tIns="27940" rIns="41910" bIns="27940" numCol="1" spcCol="1270" anchor="ctr" anchorCtr="0">
          <a:noAutofit/>
        </a:bodyPr>
        <a:lstStyle/>
        <a:p>
          <a:pPr marL="0" lvl="0" indent="0" algn="ctr" defTabSz="977900">
            <a:lnSpc>
              <a:spcPct val="90000"/>
            </a:lnSpc>
            <a:spcBef>
              <a:spcPct val="0"/>
            </a:spcBef>
            <a:spcAft>
              <a:spcPct val="35000"/>
            </a:spcAft>
            <a:buNone/>
          </a:pPr>
          <a:r>
            <a:rPr lang="fr-FR" sz="2200" kern="1200" dirty="0">
              <a:latin typeface="Arial" panose="020B0604020202020204" pitchFamily="34" charset="0"/>
              <a:ea typeface="Times New Roman" panose="02020603050405020304" pitchFamily="18" charset="0"/>
              <a:cs typeface="Times New Roman" panose="02020603050405020304" pitchFamily="18" charset="0"/>
            </a:rPr>
            <a:t>le statut du salarié (cadre, non-cadre) </a:t>
          </a:r>
        </a:p>
      </dsp:txBody>
      <dsp:txXfrm>
        <a:off x="1139851" y="1196269"/>
        <a:ext cx="9613411" cy="549964"/>
      </dsp:txXfrm>
    </dsp:sp>
    <dsp:sp modelId="{97B77F3E-0B3E-4B8B-A1AC-A2BBE6D13FDC}">
      <dsp:nvSpPr>
        <dsp:cNvPr id="0" name=""/>
        <dsp:cNvSpPr/>
      </dsp:nvSpPr>
      <dsp:spPr>
        <a:xfrm>
          <a:off x="565297" y="972923"/>
          <a:ext cx="557443" cy="1288749"/>
        </a:xfrm>
        <a:custGeom>
          <a:avLst/>
          <a:gdLst/>
          <a:ahLst/>
          <a:cxnLst/>
          <a:rect l="0" t="0" r="0" b="0"/>
          <a:pathLst>
            <a:path>
              <a:moveTo>
                <a:pt x="0" y="0"/>
              </a:moveTo>
              <a:lnTo>
                <a:pt x="0" y="1288749"/>
              </a:lnTo>
              <a:lnTo>
                <a:pt x="557443" y="1288749"/>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8AFD34A-6554-4894-868A-41A6BBA610DF}">
      <dsp:nvSpPr>
        <dsp:cNvPr id="0" name=""/>
        <dsp:cNvSpPr/>
      </dsp:nvSpPr>
      <dsp:spPr>
        <a:xfrm>
          <a:off x="1122741" y="1969580"/>
          <a:ext cx="9647631" cy="584184"/>
        </a:xfrm>
        <a:prstGeom prst="roundRect">
          <a:avLst>
            <a:gd name="adj" fmla="val 10000"/>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1910" tIns="27940" rIns="41910" bIns="27940" numCol="1" spcCol="1270" anchor="ctr" anchorCtr="0">
          <a:noAutofit/>
        </a:bodyPr>
        <a:lstStyle/>
        <a:p>
          <a:pPr marL="0" lvl="0" indent="0" algn="ctr" defTabSz="977900">
            <a:lnSpc>
              <a:spcPct val="90000"/>
            </a:lnSpc>
            <a:spcBef>
              <a:spcPct val="0"/>
            </a:spcBef>
            <a:spcAft>
              <a:spcPct val="35000"/>
            </a:spcAft>
            <a:buNone/>
          </a:pPr>
          <a:r>
            <a:rPr lang="fr-FR" sz="2200" kern="1200" dirty="0">
              <a:latin typeface="Arial" panose="020B0604020202020204" pitchFamily="34" charset="0"/>
              <a:ea typeface="Times New Roman" panose="02020603050405020304" pitchFamily="18" charset="0"/>
              <a:cs typeface="Times New Roman" panose="02020603050405020304" pitchFamily="18" charset="0"/>
            </a:rPr>
            <a:t>l’emploi (commercial, ouvrier…), </a:t>
          </a:r>
        </a:p>
      </dsp:txBody>
      <dsp:txXfrm>
        <a:off x="1139851" y="1986690"/>
        <a:ext cx="9613411" cy="549964"/>
      </dsp:txXfrm>
    </dsp:sp>
    <dsp:sp modelId="{736A5F6C-0DE9-4C0D-82D6-F8637BC91D50}">
      <dsp:nvSpPr>
        <dsp:cNvPr id="0" name=""/>
        <dsp:cNvSpPr/>
      </dsp:nvSpPr>
      <dsp:spPr>
        <a:xfrm>
          <a:off x="565297" y="972923"/>
          <a:ext cx="557443" cy="2199550"/>
        </a:xfrm>
        <a:custGeom>
          <a:avLst/>
          <a:gdLst/>
          <a:ahLst/>
          <a:cxnLst/>
          <a:rect l="0" t="0" r="0" b="0"/>
          <a:pathLst>
            <a:path>
              <a:moveTo>
                <a:pt x="0" y="0"/>
              </a:moveTo>
              <a:lnTo>
                <a:pt x="0" y="2199550"/>
              </a:lnTo>
              <a:lnTo>
                <a:pt x="557443" y="2199550"/>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037D6CD-22F3-4635-84B2-7AFD12F8C305}">
      <dsp:nvSpPr>
        <dsp:cNvPr id="0" name=""/>
        <dsp:cNvSpPr/>
      </dsp:nvSpPr>
      <dsp:spPr>
        <a:xfrm>
          <a:off x="1122741" y="2760001"/>
          <a:ext cx="9647631" cy="824944"/>
        </a:xfrm>
        <a:prstGeom prst="roundRect">
          <a:avLst>
            <a:gd name="adj" fmla="val 10000"/>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1910" tIns="27940" rIns="41910" bIns="27940" numCol="1" spcCol="1270" anchor="ctr" anchorCtr="0">
          <a:noAutofit/>
        </a:bodyPr>
        <a:lstStyle/>
        <a:p>
          <a:pPr marL="0" lvl="0" indent="0" algn="ctr" defTabSz="977900">
            <a:lnSpc>
              <a:spcPct val="90000"/>
            </a:lnSpc>
            <a:spcBef>
              <a:spcPct val="0"/>
            </a:spcBef>
            <a:spcAft>
              <a:spcPct val="35000"/>
            </a:spcAft>
            <a:buNone/>
          </a:pPr>
          <a:r>
            <a:rPr lang="fr-FR" sz="2200" kern="1200" dirty="0">
              <a:latin typeface="Arial" panose="020B0604020202020204" pitchFamily="34" charset="0"/>
              <a:ea typeface="Times New Roman" panose="02020603050405020304" pitchFamily="18" charset="0"/>
              <a:cs typeface="Times New Roman" panose="02020603050405020304" pitchFamily="18" charset="0"/>
            </a:rPr>
            <a:t>le type de rémunération (horaire, forfait, à l’intéressement, au chiffre d’affaires).</a:t>
          </a:r>
        </a:p>
      </dsp:txBody>
      <dsp:txXfrm>
        <a:off x="1146903" y="2784163"/>
        <a:ext cx="9599307" cy="77662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46A21F1-7CB9-471F-874B-F86D500FD3CA}">
      <dsp:nvSpPr>
        <dsp:cNvPr id="0" name=""/>
        <dsp:cNvSpPr/>
      </dsp:nvSpPr>
      <dsp:spPr>
        <a:xfrm>
          <a:off x="1343" y="428285"/>
          <a:ext cx="5237975" cy="3199260"/>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fr-FR" sz="2200" b="1" i="0" u="none" kern="1200" dirty="0">
              <a:solidFill>
                <a:schemeClr val="tx1"/>
              </a:solidFill>
              <a:latin typeface="Arial" panose="020B0604020202020204" pitchFamily="34" charset="0"/>
              <a:cs typeface="Arial" panose="020B0604020202020204" pitchFamily="34" charset="0"/>
            </a:rPr>
            <a:t>Cadre</a:t>
          </a:r>
        </a:p>
        <a:p>
          <a:pPr marL="0" lvl="0" indent="0" algn="ctr" defTabSz="977900">
            <a:lnSpc>
              <a:spcPct val="90000"/>
            </a:lnSpc>
            <a:spcBef>
              <a:spcPct val="0"/>
            </a:spcBef>
            <a:spcAft>
              <a:spcPct val="35000"/>
            </a:spcAft>
            <a:buNone/>
          </a:pPr>
          <a:r>
            <a:rPr lang="fr-FR" sz="2200" b="0" i="0" u="none" kern="1200" dirty="0">
              <a:solidFill>
                <a:schemeClr val="bg1"/>
              </a:solidFill>
              <a:latin typeface="Arial" panose="020B0604020202020204" pitchFamily="34" charset="0"/>
              <a:cs typeface="Arial" panose="020B0604020202020204" pitchFamily="34" charset="0"/>
            </a:rPr>
            <a:t>Les salariés cadres allient souvent une formation supérieure et/ou une expérience qui les conduisent à assurer des responsabilités importantes. Ce statut se concrétise par un titre, un coefficient hiérarchique, un salaire plus important et l'affiliation au régime de retraite des cadres (AGIRC).</a:t>
          </a:r>
          <a:endParaRPr lang="fr-FR" sz="2200" kern="1200" dirty="0">
            <a:solidFill>
              <a:schemeClr val="bg1"/>
            </a:solidFill>
            <a:latin typeface="Arial" panose="020B0604020202020204" pitchFamily="34" charset="0"/>
            <a:cs typeface="Arial" panose="020B0604020202020204" pitchFamily="34" charset="0"/>
          </a:endParaRPr>
        </a:p>
      </dsp:txBody>
      <dsp:txXfrm>
        <a:off x="1343" y="428285"/>
        <a:ext cx="5237975" cy="3199260"/>
      </dsp:txXfrm>
    </dsp:sp>
    <dsp:sp modelId="{78D8109B-5384-477D-BA11-980203E80FE7}">
      <dsp:nvSpPr>
        <dsp:cNvPr id="0" name=""/>
        <dsp:cNvSpPr/>
      </dsp:nvSpPr>
      <dsp:spPr>
        <a:xfrm>
          <a:off x="5763115" y="428285"/>
          <a:ext cx="5237975" cy="3199260"/>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t" anchorCtr="0">
          <a:noAutofit/>
        </a:bodyPr>
        <a:lstStyle/>
        <a:p>
          <a:pPr marL="0" lvl="0" indent="0" algn="ctr" defTabSz="977900">
            <a:lnSpc>
              <a:spcPct val="90000"/>
            </a:lnSpc>
            <a:spcBef>
              <a:spcPct val="0"/>
            </a:spcBef>
            <a:spcAft>
              <a:spcPct val="35000"/>
            </a:spcAft>
            <a:buNone/>
          </a:pPr>
          <a:r>
            <a:rPr lang="fr-FR" sz="2200" b="1" i="0" u="none" kern="1200" dirty="0">
              <a:latin typeface="Arial" panose="020B0604020202020204" pitchFamily="34" charset="0"/>
              <a:cs typeface="Arial" panose="020B0604020202020204" pitchFamily="34" charset="0"/>
            </a:rPr>
            <a:t>Non-cadre</a:t>
          </a:r>
          <a:endParaRPr lang="fr-FR" sz="2200" kern="1200" dirty="0">
            <a:latin typeface="Arial" panose="020B0604020202020204" pitchFamily="34" charset="0"/>
            <a:cs typeface="Arial" panose="020B0604020202020204" pitchFamily="34" charset="0"/>
          </a:endParaRPr>
        </a:p>
        <a:p>
          <a:pPr marL="228600" lvl="1" indent="-228600" algn="l" defTabSz="977900">
            <a:lnSpc>
              <a:spcPct val="90000"/>
            </a:lnSpc>
            <a:spcBef>
              <a:spcPct val="0"/>
            </a:spcBef>
            <a:spcAft>
              <a:spcPct val="15000"/>
            </a:spcAft>
            <a:buChar char="•"/>
          </a:pPr>
          <a:r>
            <a:rPr lang="fr-FR" sz="2200" b="0" i="0" u="none" kern="1200" dirty="0">
              <a:solidFill>
                <a:schemeClr val="bg1"/>
              </a:solidFill>
              <a:latin typeface="Arial" panose="020B0604020202020204" pitchFamily="34" charset="0"/>
              <a:cs typeface="Arial" panose="020B0604020202020204" pitchFamily="34" charset="0"/>
            </a:rPr>
            <a:t>Les salariés non cadres, également appelés ETAM (Employés, Techniciens, Agents de Maîtrise), ont des postes d’exécution ou de moindre responsabilité. </a:t>
          </a:r>
        </a:p>
        <a:p>
          <a:pPr marL="228600" lvl="1" indent="-228600" algn="l" defTabSz="977900">
            <a:lnSpc>
              <a:spcPct val="90000"/>
            </a:lnSpc>
            <a:spcBef>
              <a:spcPct val="0"/>
            </a:spcBef>
            <a:spcAft>
              <a:spcPct val="15000"/>
            </a:spcAft>
            <a:buChar char="•"/>
          </a:pPr>
          <a:r>
            <a:rPr lang="fr-FR" sz="2200" b="0" i="0" u="none" kern="1200" dirty="0">
              <a:solidFill>
                <a:schemeClr val="bg1"/>
              </a:solidFill>
              <a:latin typeface="Arial" panose="020B0604020202020204" pitchFamily="34" charset="0"/>
              <a:cs typeface="Arial" panose="020B0604020202020204" pitchFamily="34" charset="0"/>
            </a:rPr>
            <a:t>Ils sont mensualisés afin d’éviter les variations de salaire liées au nombre de jours travaillés dans le mois ou rémunérés à l’heure</a:t>
          </a:r>
        </a:p>
      </dsp:txBody>
      <dsp:txXfrm>
        <a:off x="5763115" y="428285"/>
        <a:ext cx="5237975" cy="319926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DC950B2-B02D-4FA6-9641-CDD618F37376}">
      <dsp:nvSpPr>
        <dsp:cNvPr id="0" name=""/>
        <dsp:cNvSpPr/>
      </dsp:nvSpPr>
      <dsp:spPr>
        <a:xfrm>
          <a:off x="10701" y="976446"/>
          <a:ext cx="2147344" cy="818716"/>
        </a:xfrm>
        <a:prstGeom prst="roundRect">
          <a:avLst>
            <a:gd name="adj" fmla="val 10000"/>
          </a:avLst>
        </a:prstGeom>
        <a:gradFill rotWithShape="0">
          <a:gsLst>
            <a:gs pos="0">
              <a:schemeClr val="accent1">
                <a:hueOff val="0"/>
                <a:satOff val="0"/>
                <a:lumOff val="0"/>
                <a:alphaOff val="0"/>
                <a:tint val="64000"/>
                <a:lumMod val="118000"/>
              </a:schemeClr>
            </a:gs>
            <a:gs pos="100000">
              <a:schemeClr val="accent1">
                <a:hueOff val="0"/>
                <a:satOff val="0"/>
                <a:lumOff val="0"/>
                <a:alphaOff val="0"/>
                <a:tint val="92000"/>
                <a:alpha val="100000"/>
                <a:lumMod val="11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fr-FR" sz="2400" b="1" kern="1200">
              <a:latin typeface="Arial" panose="020B0604020202020204" pitchFamily="34" charset="0"/>
              <a:cs typeface="Arial" panose="020B0604020202020204" pitchFamily="34" charset="0"/>
            </a:rPr>
            <a:t>Rémunération</a:t>
          </a:r>
        </a:p>
      </dsp:txBody>
      <dsp:txXfrm>
        <a:off x="34680" y="1000425"/>
        <a:ext cx="2099386" cy="770758"/>
      </dsp:txXfrm>
    </dsp:sp>
    <dsp:sp modelId="{4ABCF6DA-1269-4BF6-B23D-AA36E8CB8426}">
      <dsp:nvSpPr>
        <dsp:cNvPr id="0" name=""/>
        <dsp:cNvSpPr/>
      </dsp:nvSpPr>
      <dsp:spPr>
        <a:xfrm rot="17824968">
          <a:off x="1869743" y="900021"/>
          <a:ext cx="1058527" cy="29107"/>
        </a:xfrm>
        <a:custGeom>
          <a:avLst/>
          <a:gdLst/>
          <a:ahLst/>
          <a:cxnLst/>
          <a:rect l="0" t="0" r="0" b="0"/>
          <a:pathLst>
            <a:path>
              <a:moveTo>
                <a:pt x="0" y="14553"/>
              </a:moveTo>
              <a:lnTo>
                <a:pt x="1058527" y="14553"/>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533400">
            <a:lnSpc>
              <a:spcPct val="90000"/>
            </a:lnSpc>
            <a:spcBef>
              <a:spcPct val="0"/>
            </a:spcBef>
            <a:spcAft>
              <a:spcPct val="35000"/>
            </a:spcAft>
            <a:buNone/>
          </a:pPr>
          <a:endParaRPr lang="fr-FR" sz="1200" kern="1200">
            <a:solidFill>
              <a:schemeClr val="bg1"/>
            </a:solidFill>
            <a:latin typeface="Arial" panose="020B0604020202020204" pitchFamily="34" charset="0"/>
            <a:cs typeface="Arial" panose="020B0604020202020204" pitchFamily="34" charset="0"/>
          </a:endParaRPr>
        </a:p>
      </dsp:txBody>
      <dsp:txXfrm>
        <a:off x="2372544" y="888111"/>
        <a:ext cx="52926" cy="52926"/>
      </dsp:txXfrm>
    </dsp:sp>
    <dsp:sp modelId="{8FB9F5DB-C776-40A0-8A57-953063458674}">
      <dsp:nvSpPr>
        <dsp:cNvPr id="0" name=""/>
        <dsp:cNvSpPr/>
      </dsp:nvSpPr>
      <dsp:spPr>
        <a:xfrm>
          <a:off x="2639969" y="142142"/>
          <a:ext cx="1409217" cy="602404"/>
        </a:xfrm>
        <a:prstGeom prst="roundRect">
          <a:avLst>
            <a:gd name="adj" fmla="val 10000"/>
          </a:avLst>
        </a:prstGeom>
        <a:gradFill rotWithShape="0">
          <a:gsLst>
            <a:gs pos="0">
              <a:schemeClr val="accent1">
                <a:hueOff val="0"/>
                <a:satOff val="0"/>
                <a:lumOff val="0"/>
                <a:alphaOff val="0"/>
                <a:tint val="64000"/>
                <a:lumMod val="118000"/>
              </a:schemeClr>
            </a:gs>
            <a:gs pos="100000">
              <a:schemeClr val="accent1">
                <a:hueOff val="0"/>
                <a:satOff val="0"/>
                <a:lumOff val="0"/>
                <a:alphaOff val="0"/>
                <a:tint val="92000"/>
                <a:alpha val="100000"/>
                <a:lumMod val="11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fr-FR" sz="2400" b="1" kern="1200">
              <a:latin typeface="Arial" panose="020B0604020202020204" pitchFamily="34" charset="0"/>
              <a:cs typeface="Arial" panose="020B0604020202020204" pitchFamily="34" charset="0"/>
            </a:rPr>
            <a:t>Cadre</a:t>
          </a:r>
          <a:endParaRPr lang="fr-FR" sz="2400" b="1" kern="1200" dirty="0">
            <a:latin typeface="Arial" panose="020B0604020202020204" pitchFamily="34" charset="0"/>
            <a:cs typeface="Arial" panose="020B0604020202020204" pitchFamily="34" charset="0"/>
          </a:endParaRPr>
        </a:p>
      </dsp:txBody>
      <dsp:txXfrm>
        <a:off x="2657613" y="159786"/>
        <a:ext cx="1373929" cy="567116"/>
      </dsp:txXfrm>
    </dsp:sp>
    <dsp:sp modelId="{55FF386C-4729-46D3-BCA7-4CE894692019}">
      <dsp:nvSpPr>
        <dsp:cNvPr id="0" name=""/>
        <dsp:cNvSpPr/>
      </dsp:nvSpPr>
      <dsp:spPr>
        <a:xfrm>
          <a:off x="4049187" y="428791"/>
          <a:ext cx="481923" cy="29107"/>
        </a:xfrm>
        <a:custGeom>
          <a:avLst/>
          <a:gdLst/>
          <a:ahLst/>
          <a:cxnLst/>
          <a:rect l="0" t="0" r="0" b="0"/>
          <a:pathLst>
            <a:path>
              <a:moveTo>
                <a:pt x="0" y="14553"/>
              </a:moveTo>
              <a:lnTo>
                <a:pt x="481923" y="14553"/>
              </a:lnTo>
            </a:path>
          </a:pathLst>
        </a:custGeom>
        <a:noFill/>
        <a:ln w="19050" cap="rnd"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533400">
            <a:lnSpc>
              <a:spcPct val="90000"/>
            </a:lnSpc>
            <a:spcBef>
              <a:spcPct val="0"/>
            </a:spcBef>
            <a:spcAft>
              <a:spcPct val="35000"/>
            </a:spcAft>
            <a:buNone/>
          </a:pPr>
          <a:endParaRPr lang="fr-FR" sz="1200" kern="1200">
            <a:solidFill>
              <a:schemeClr val="bg1"/>
            </a:solidFill>
            <a:latin typeface="Arial" panose="020B0604020202020204" pitchFamily="34" charset="0"/>
            <a:cs typeface="Arial" panose="020B0604020202020204" pitchFamily="34" charset="0"/>
          </a:endParaRPr>
        </a:p>
      </dsp:txBody>
      <dsp:txXfrm>
        <a:off x="4278101" y="431297"/>
        <a:ext cx="24096" cy="24096"/>
      </dsp:txXfrm>
    </dsp:sp>
    <dsp:sp modelId="{2F2B8073-DE0D-4C24-B8CC-090BE3A996D7}">
      <dsp:nvSpPr>
        <dsp:cNvPr id="0" name=""/>
        <dsp:cNvSpPr/>
      </dsp:nvSpPr>
      <dsp:spPr>
        <a:xfrm>
          <a:off x="4531111" y="120203"/>
          <a:ext cx="1200243" cy="646284"/>
        </a:xfrm>
        <a:prstGeom prst="roundRect">
          <a:avLst>
            <a:gd name="adj" fmla="val 10000"/>
          </a:avLst>
        </a:prstGeom>
        <a:gradFill rotWithShape="0">
          <a:gsLst>
            <a:gs pos="0">
              <a:schemeClr val="accent1">
                <a:hueOff val="0"/>
                <a:satOff val="0"/>
                <a:lumOff val="0"/>
                <a:alphaOff val="0"/>
                <a:tint val="64000"/>
                <a:lumMod val="118000"/>
              </a:schemeClr>
            </a:gs>
            <a:gs pos="100000">
              <a:schemeClr val="accent1">
                <a:hueOff val="0"/>
                <a:satOff val="0"/>
                <a:lumOff val="0"/>
                <a:alphaOff val="0"/>
                <a:tint val="92000"/>
                <a:alpha val="100000"/>
                <a:lumMod val="11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fr-FR" sz="2400" b="1" kern="1200">
              <a:latin typeface="Arial" panose="020B0604020202020204" pitchFamily="34" charset="0"/>
              <a:cs typeface="Arial" panose="020B0604020202020204" pitchFamily="34" charset="0"/>
            </a:rPr>
            <a:t>Forfait</a:t>
          </a:r>
          <a:endParaRPr lang="fr-FR" sz="2400" b="1" kern="1200" dirty="0">
            <a:latin typeface="Arial" panose="020B0604020202020204" pitchFamily="34" charset="0"/>
            <a:cs typeface="Arial" panose="020B0604020202020204" pitchFamily="34" charset="0"/>
          </a:endParaRPr>
        </a:p>
      </dsp:txBody>
      <dsp:txXfrm>
        <a:off x="4550040" y="139132"/>
        <a:ext cx="1162385" cy="608426"/>
      </dsp:txXfrm>
    </dsp:sp>
    <dsp:sp modelId="{C86E9356-A2A9-4503-9CB3-7E21E757AFFA}">
      <dsp:nvSpPr>
        <dsp:cNvPr id="0" name=""/>
        <dsp:cNvSpPr/>
      </dsp:nvSpPr>
      <dsp:spPr>
        <a:xfrm rot="3618449">
          <a:off x="1912555" y="1793830"/>
          <a:ext cx="972905" cy="29107"/>
        </a:xfrm>
        <a:custGeom>
          <a:avLst/>
          <a:gdLst/>
          <a:ahLst/>
          <a:cxnLst/>
          <a:rect l="0" t="0" r="0" b="0"/>
          <a:pathLst>
            <a:path>
              <a:moveTo>
                <a:pt x="0" y="14553"/>
              </a:moveTo>
              <a:lnTo>
                <a:pt x="972905" y="14553"/>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533400">
            <a:lnSpc>
              <a:spcPct val="90000"/>
            </a:lnSpc>
            <a:spcBef>
              <a:spcPct val="0"/>
            </a:spcBef>
            <a:spcAft>
              <a:spcPct val="35000"/>
            </a:spcAft>
            <a:buNone/>
          </a:pPr>
          <a:endParaRPr lang="fr-FR" sz="1200" kern="1200">
            <a:solidFill>
              <a:schemeClr val="bg1"/>
            </a:solidFill>
            <a:latin typeface="Arial" panose="020B0604020202020204" pitchFamily="34" charset="0"/>
            <a:cs typeface="Arial" panose="020B0604020202020204" pitchFamily="34" charset="0"/>
          </a:endParaRPr>
        </a:p>
      </dsp:txBody>
      <dsp:txXfrm>
        <a:off x="2374685" y="1784061"/>
        <a:ext cx="48645" cy="48645"/>
      </dsp:txXfrm>
    </dsp:sp>
    <dsp:sp modelId="{C1B4EC22-84DA-4CAD-838D-491C3BEE26C6}">
      <dsp:nvSpPr>
        <dsp:cNvPr id="0" name=""/>
        <dsp:cNvSpPr/>
      </dsp:nvSpPr>
      <dsp:spPr>
        <a:xfrm>
          <a:off x="2639969" y="1832461"/>
          <a:ext cx="1409217" cy="797005"/>
        </a:xfrm>
        <a:prstGeom prst="roundRect">
          <a:avLst>
            <a:gd name="adj" fmla="val 10000"/>
          </a:avLst>
        </a:prstGeom>
        <a:gradFill rotWithShape="0">
          <a:gsLst>
            <a:gs pos="0">
              <a:schemeClr val="accent1">
                <a:hueOff val="0"/>
                <a:satOff val="0"/>
                <a:lumOff val="0"/>
                <a:alphaOff val="0"/>
                <a:tint val="64000"/>
                <a:lumMod val="118000"/>
              </a:schemeClr>
            </a:gs>
            <a:gs pos="100000">
              <a:schemeClr val="accent1">
                <a:hueOff val="0"/>
                <a:satOff val="0"/>
                <a:lumOff val="0"/>
                <a:alphaOff val="0"/>
                <a:tint val="92000"/>
                <a:alpha val="100000"/>
                <a:lumMod val="11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fr-FR" sz="2400" b="1" kern="1200">
              <a:latin typeface="Arial" panose="020B0604020202020204" pitchFamily="34" charset="0"/>
              <a:cs typeface="Arial" panose="020B0604020202020204" pitchFamily="34" charset="0"/>
            </a:rPr>
            <a:t>Non-cadre</a:t>
          </a:r>
          <a:endParaRPr lang="fr-FR" sz="2400" b="1" kern="1200" dirty="0">
            <a:latin typeface="Arial" panose="020B0604020202020204" pitchFamily="34" charset="0"/>
            <a:cs typeface="Arial" panose="020B0604020202020204" pitchFamily="34" charset="0"/>
          </a:endParaRPr>
        </a:p>
      </dsp:txBody>
      <dsp:txXfrm>
        <a:off x="2663312" y="1855804"/>
        <a:ext cx="1362531" cy="750319"/>
      </dsp:txXfrm>
    </dsp:sp>
    <dsp:sp modelId="{7C8DFBCF-CA25-4C7F-A840-DEC88D337AA2}">
      <dsp:nvSpPr>
        <dsp:cNvPr id="0" name=""/>
        <dsp:cNvSpPr/>
      </dsp:nvSpPr>
      <dsp:spPr>
        <a:xfrm>
          <a:off x="4049187" y="2216410"/>
          <a:ext cx="481923" cy="29107"/>
        </a:xfrm>
        <a:custGeom>
          <a:avLst/>
          <a:gdLst/>
          <a:ahLst/>
          <a:cxnLst/>
          <a:rect l="0" t="0" r="0" b="0"/>
          <a:pathLst>
            <a:path>
              <a:moveTo>
                <a:pt x="0" y="14553"/>
              </a:moveTo>
              <a:lnTo>
                <a:pt x="481923" y="14553"/>
              </a:lnTo>
            </a:path>
          </a:pathLst>
        </a:custGeom>
        <a:noFill/>
        <a:ln w="19050" cap="rnd"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533400">
            <a:lnSpc>
              <a:spcPct val="90000"/>
            </a:lnSpc>
            <a:spcBef>
              <a:spcPct val="0"/>
            </a:spcBef>
            <a:spcAft>
              <a:spcPct val="35000"/>
            </a:spcAft>
            <a:buNone/>
          </a:pPr>
          <a:endParaRPr lang="fr-FR" sz="1200" kern="1200">
            <a:solidFill>
              <a:schemeClr val="bg1"/>
            </a:solidFill>
            <a:latin typeface="Arial" panose="020B0604020202020204" pitchFamily="34" charset="0"/>
            <a:cs typeface="Arial" panose="020B0604020202020204" pitchFamily="34" charset="0"/>
          </a:endParaRPr>
        </a:p>
      </dsp:txBody>
      <dsp:txXfrm>
        <a:off x="4278101" y="2218915"/>
        <a:ext cx="24096" cy="24096"/>
      </dsp:txXfrm>
    </dsp:sp>
    <dsp:sp modelId="{8D000BFF-F7FF-4878-A868-A9A6F7417A7D}">
      <dsp:nvSpPr>
        <dsp:cNvPr id="0" name=""/>
        <dsp:cNvSpPr/>
      </dsp:nvSpPr>
      <dsp:spPr>
        <a:xfrm>
          <a:off x="4531111" y="1904966"/>
          <a:ext cx="1313736" cy="651994"/>
        </a:xfrm>
        <a:prstGeom prst="roundRect">
          <a:avLst>
            <a:gd name="adj" fmla="val 10000"/>
          </a:avLst>
        </a:prstGeom>
        <a:gradFill rotWithShape="0">
          <a:gsLst>
            <a:gs pos="0">
              <a:schemeClr val="accent1">
                <a:hueOff val="0"/>
                <a:satOff val="0"/>
                <a:lumOff val="0"/>
                <a:alphaOff val="0"/>
                <a:tint val="64000"/>
                <a:lumMod val="118000"/>
              </a:schemeClr>
            </a:gs>
            <a:gs pos="100000">
              <a:schemeClr val="accent1">
                <a:hueOff val="0"/>
                <a:satOff val="0"/>
                <a:lumOff val="0"/>
                <a:alphaOff val="0"/>
                <a:tint val="92000"/>
                <a:alpha val="100000"/>
                <a:lumMod val="11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fr-FR" sz="2400" b="1" kern="1200">
              <a:latin typeface="Arial" panose="020B0604020202020204" pitchFamily="34" charset="0"/>
              <a:cs typeface="Arial" panose="020B0604020202020204" pitchFamily="34" charset="0"/>
            </a:rPr>
            <a:t>Heures</a:t>
          </a:r>
          <a:endParaRPr lang="fr-FR" sz="2400" b="1" kern="1200" dirty="0">
            <a:latin typeface="Arial" panose="020B0604020202020204" pitchFamily="34" charset="0"/>
            <a:cs typeface="Arial" panose="020B0604020202020204" pitchFamily="34" charset="0"/>
          </a:endParaRPr>
        </a:p>
      </dsp:txBody>
      <dsp:txXfrm>
        <a:off x="4550207" y="1924062"/>
        <a:ext cx="1275544" cy="613802"/>
      </dsp:txXfrm>
    </dsp:sp>
    <dsp:sp modelId="{99719629-8939-4F0B-BBB0-4A1EFE687629}">
      <dsp:nvSpPr>
        <dsp:cNvPr id="0" name=""/>
        <dsp:cNvSpPr/>
      </dsp:nvSpPr>
      <dsp:spPr>
        <a:xfrm rot="18250832">
          <a:off x="5656901" y="1861586"/>
          <a:ext cx="857817" cy="29107"/>
        </a:xfrm>
        <a:custGeom>
          <a:avLst/>
          <a:gdLst/>
          <a:ahLst/>
          <a:cxnLst/>
          <a:rect l="0" t="0" r="0" b="0"/>
          <a:pathLst>
            <a:path>
              <a:moveTo>
                <a:pt x="0" y="14553"/>
              </a:moveTo>
              <a:lnTo>
                <a:pt x="857817" y="14553"/>
              </a:lnTo>
            </a:path>
          </a:pathLst>
        </a:custGeom>
        <a:noFill/>
        <a:ln w="19050" cap="rnd"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533400">
            <a:lnSpc>
              <a:spcPct val="90000"/>
            </a:lnSpc>
            <a:spcBef>
              <a:spcPct val="0"/>
            </a:spcBef>
            <a:spcAft>
              <a:spcPct val="35000"/>
            </a:spcAft>
            <a:buNone/>
          </a:pPr>
          <a:endParaRPr lang="fr-FR" sz="1200" kern="1200">
            <a:solidFill>
              <a:schemeClr val="bg1"/>
            </a:solidFill>
            <a:latin typeface="Arial" panose="020B0604020202020204" pitchFamily="34" charset="0"/>
            <a:cs typeface="Arial" panose="020B0604020202020204" pitchFamily="34" charset="0"/>
          </a:endParaRPr>
        </a:p>
      </dsp:txBody>
      <dsp:txXfrm>
        <a:off x="6064364" y="1854694"/>
        <a:ext cx="42890" cy="42890"/>
      </dsp:txXfrm>
    </dsp:sp>
    <dsp:sp modelId="{D2010B22-0ED3-41C6-A9BF-594BC4C6BC56}">
      <dsp:nvSpPr>
        <dsp:cNvPr id="0" name=""/>
        <dsp:cNvSpPr/>
      </dsp:nvSpPr>
      <dsp:spPr>
        <a:xfrm>
          <a:off x="6326772" y="1021892"/>
          <a:ext cx="1924792" cy="998847"/>
        </a:xfrm>
        <a:prstGeom prst="roundRect">
          <a:avLst>
            <a:gd name="adj" fmla="val 10000"/>
          </a:avLst>
        </a:prstGeom>
        <a:gradFill rotWithShape="0">
          <a:gsLst>
            <a:gs pos="0">
              <a:schemeClr val="accent1">
                <a:hueOff val="0"/>
                <a:satOff val="0"/>
                <a:lumOff val="0"/>
                <a:alphaOff val="0"/>
                <a:tint val="64000"/>
                <a:lumMod val="118000"/>
              </a:schemeClr>
            </a:gs>
            <a:gs pos="100000">
              <a:schemeClr val="accent1">
                <a:hueOff val="0"/>
                <a:satOff val="0"/>
                <a:lumOff val="0"/>
                <a:alphaOff val="0"/>
                <a:tint val="92000"/>
                <a:alpha val="100000"/>
                <a:lumMod val="11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fr-FR" sz="2000" b="1" kern="1200">
              <a:latin typeface="Arial" panose="020B0604020202020204" pitchFamily="34" charset="0"/>
              <a:cs typeface="Arial" panose="020B0604020202020204" pitchFamily="34" charset="0"/>
            </a:rPr>
            <a:t>Mensualisé</a:t>
          </a:r>
          <a:endParaRPr lang="fr-FR" sz="1600" b="1" kern="1200" dirty="0">
            <a:latin typeface="Arial" panose="020B0604020202020204" pitchFamily="34" charset="0"/>
            <a:cs typeface="Arial" panose="020B0604020202020204" pitchFamily="34" charset="0"/>
          </a:endParaRPr>
        </a:p>
      </dsp:txBody>
      <dsp:txXfrm>
        <a:off x="6356027" y="1051147"/>
        <a:ext cx="1866282" cy="940337"/>
      </dsp:txXfrm>
    </dsp:sp>
    <dsp:sp modelId="{DD1D99EC-1F98-4823-A7D4-2E65007CED61}">
      <dsp:nvSpPr>
        <dsp:cNvPr id="0" name=""/>
        <dsp:cNvSpPr/>
      </dsp:nvSpPr>
      <dsp:spPr>
        <a:xfrm>
          <a:off x="8251564" y="1506762"/>
          <a:ext cx="481923" cy="29107"/>
        </a:xfrm>
        <a:custGeom>
          <a:avLst/>
          <a:gdLst/>
          <a:ahLst/>
          <a:cxnLst/>
          <a:rect l="0" t="0" r="0" b="0"/>
          <a:pathLst>
            <a:path>
              <a:moveTo>
                <a:pt x="0" y="14553"/>
              </a:moveTo>
              <a:lnTo>
                <a:pt x="481923" y="14553"/>
              </a:lnTo>
            </a:path>
          </a:pathLst>
        </a:custGeom>
        <a:noFill/>
        <a:ln w="19050" cap="rnd"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533400">
            <a:lnSpc>
              <a:spcPct val="90000"/>
            </a:lnSpc>
            <a:spcBef>
              <a:spcPct val="0"/>
            </a:spcBef>
            <a:spcAft>
              <a:spcPct val="35000"/>
            </a:spcAft>
            <a:buNone/>
          </a:pPr>
          <a:endParaRPr lang="fr-FR" sz="1200" kern="1200">
            <a:solidFill>
              <a:schemeClr val="bg1"/>
            </a:solidFill>
            <a:latin typeface="Arial" panose="020B0604020202020204" pitchFamily="34" charset="0"/>
            <a:cs typeface="Arial" panose="020B0604020202020204" pitchFamily="34" charset="0"/>
          </a:endParaRPr>
        </a:p>
      </dsp:txBody>
      <dsp:txXfrm>
        <a:off x="8480478" y="1509267"/>
        <a:ext cx="24096" cy="24096"/>
      </dsp:txXfrm>
    </dsp:sp>
    <dsp:sp modelId="{2FBF44B6-4A67-4475-B9FD-D48D5A633151}">
      <dsp:nvSpPr>
        <dsp:cNvPr id="0" name=""/>
        <dsp:cNvSpPr/>
      </dsp:nvSpPr>
      <dsp:spPr>
        <a:xfrm>
          <a:off x="8733488" y="856848"/>
          <a:ext cx="2746195" cy="1328935"/>
        </a:xfrm>
        <a:prstGeom prst="roundRect">
          <a:avLst>
            <a:gd name="adj" fmla="val 10000"/>
          </a:avLst>
        </a:prstGeom>
        <a:gradFill rotWithShape="0">
          <a:gsLst>
            <a:gs pos="0">
              <a:schemeClr val="accent1">
                <a:hueOff val="0"/>
                <a:satOff val="0"/>
                <a:lumOff val="0"/>
                <a:alphaOff val="0"/>
                <a:tint val="64000"/>
                <a:lumMod val="118000"/>
              </a:schemeClr>
            </a:gs>
            <a:gs pos="100000">
              <a:schemeClr val="accent1">
                <a:hueOff val="0"/>
                <a:satOff val="0"/>
                <a:lumOff val="0"/>
                <a:alphaOff val="0"/>
                <a:tint val="92000"/>
                <a:alpha val="100000"/>
                <a:lumMod val="11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fr-FR" sz="1800" b="1" kern="1200">
              <a:latin typeface="Arial" panose="020B0604020202020204" pitchFamily="34" charset="0"/>
              <a:cs typeface="Arial" panose="020B0604020202020204" pitchFamily="34" charset="0"/>
            </a:rPr>
            <a:t>Payé 151,67 h normales chaque mois</a:t>
          </a:r>
          <a:endParaRPr lang="fr-FR" sz="1800" b="1" kern="1200" dirty="0">
            <a:latin typeface="Arial" panose="020B0604020202020204" pitchFamily="34" charset="0"/>
            <a:cs typeface="Arial" panose="020B0604020202020204" pitchFamily="34" charset="0"/>
          </a:endParaRPr>
        </a:p>
      </dsp:txBody>
      <dsp:txXfrm>
        <a:off x="8772411" y="895771"/>
        <a:ext cx="2668349" cy="1251089"/>
      </dsp:txXfrm>
    </dsp:sp>
    <dsp:sp modelId="{E5F24A79-1509-42D4-8D1D-62AF6961323C}">
      <dsp:nvSpPr>
        <dsp:cNvPr id="0" name=""/>
        <dsp:cNvSpPr/>
      </dsp:nvSpPr>
      <dsp:spPr>
        <a:xfrm rot="3349168">
          <a:off x="5656901" y="2571234"/>
          <a:ext cx="857817" cy="29107"/>
        </a:xfrm>
        <a:custGeom>
          <a:avLst/>
          <a:gdLst/>
          <a:ahLst/>
          <a:cxnLst/>
          <a:rect l="0" t="0" r="0" b="0"/>
          <a:pathLst>
            <a:path>
              <a:moveTo>
                <a:pt x="0" y="14553"/>
              </a:moveTo>
              <a:lnTo>
                <a:pt x="857817" y="14553"/>
              </a:lnTo>
            </a:path>
          </a:pathLst>
        </a:custGeom>
        <a:noFill/>
        <a:ln w="19050" cap="rnd"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533400">
            <a:lnSpc>
              <a:spcPct val="90000"/>
            </a:lnSpc>
            <a:spcBef>
              <a:spcPct val="0"/>
            </a:spcBef>
            <a:spcAft>
              <a:spcPct val="35000"/>
            </a:spcAft>
            <a:buNone/>
          </a:pPr>
          <a:endParaRPr lang="fr-FR" sz="1200" kern="1200">
            <a:solidFill>
              <a:schemeClr val="bg1"/>
            </a:solidFill>
            <a:latin typeface="Arial" panose="020B0604020202020204" pitchFamily="34" charset="0"/>
            <a:cs typeface="Arial" panose="020B0604020202020204" pitchFamily="34" charset="0"/>
          </a:endParaRPr>
        </a:p>
      </dsp:txBody>
      <dsp:txXfrm>
        <a:off x="6064364" y="2564342"/>
        <a:ext cx="42890" cy="42890"/>
      </dsp:txXfrm>
    </dsp:sp>
    <dsp:sp modelId="{4D80A12F-86D9-40B1-9516-C20EA3D9DFAE}">
      <dsp:nvSpPr>
        <dsp:cNvPr id="0" name=""/>
        <dsp:cNvSpPr/>
      </dsp:nvSpPr>
      <dsp:spPr>
        <a:xfrm>
          <a:off x="6326772" y="2441188"/>
          <a:ext cx="1924792" cy="998847"/>
        </a:xfrm>
        <a:prstGeom prst="roundRect">
          <a:avLst>
            <a:gd name="adj" fmla="val 10000"/>
          </a:avLst>
        </a:prstGeom>
        <a:gradFill rotWithShape="0">
          <a:gsLst>
            <a:gs pos="0">
              <a:schemeClr val="accent1">
                <a:hueOff val="0"/>
                <a:satOff val="0"/>
                <a:lumOff val="0"/>
                <a:alphaOff val="0"/>
                <a:tint val="64000"/>
                <a:lumMod val="118000"/>
              </a:schemeClr>
            </a:gs>
            <a:gs pos="100000">
              <a:schemeClr val="accent1">
                <a:hueOff val="0"/>
                <a:satOff val="0"/>
                <a:lumOff val="0"/>
                <a:alphaOff val="0"/>
                <a:tint val="92000"/>
                <a:alpha val="100000"/>
                <a:lumMod val="11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fr-FR" sz="2000" b="1" kern="1200">
              <a:latin typeface="Arial" panose="020B0604020202020204" pitchFamily="34" charset="0"/>
              <a:cs typeface="Arial" panose="020B0604020202020204" pitchFamily="34" charset="0"/>
            </a:rPr>
            <a:t>Non mensualisé</a:t>
          </a:r>
        </a:p>
      </dsp:txBody>
      <dsp:txXfrm>
        <a:off x="6356027" y="2470443"/>
        <a:ext cx="1866282" cy="940337"/>
      </dsp:txXfrm>
    </dsp:sp>
    <dsp:sp modelId="{55B5B47C-2F55-4ED1-AEA3-37DF8284A17D}">
      <dsp:nvSpPr>
        <dsp:cNvPr id="0" name=""/>
        <dsp:cNvSpPr/>
      </dsp:nvSpPr>
      <dsp:spPr>
        <a:xfrm>
          <a:off x="8251564" y="2926058"/>
          <a:ext cx="481923" cy="29107"/>
        </a:xfrm>
        <a:custGeom>
          <a:avLst/>
          <a:gdLst/>
          <a:ahLst/>
          <a:cxnLst/>
          <a:rect l="0" t="0" r="0" b="0"/>
          <a:pathLst>
            <a:path>
              <a:moveTo>
                <a:pt x="0" y="14553"/>
              </a:moveTo>
              <a:lnTo>
                <a:pt x="481923" y="14553"/>
              </a:lnTo>
            </a:path>
          </a:pathLst>
        </a:custGeom>
        <a:noFill/>
        <a:ln w="19050" cap="rnd"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533400">
            <a:lnSpc>
              <a:spcPct val="90000"/>
            </a:lnSpc>
            <a:spcBef>
              <a:spcPct val="0"/>
            </a:spcBef>
            <a:spcAft>
              <a:spcPct val="35000"/>
            </a:spcAft>
            <a:buNone/>
          </a:pPr>
          <a:endParaRPr lang="fr-FR" sz="1200" kern="1200">
            <a:solidFill>
              <a:schemeClr val="bg1"/>
            </a:solidFill>
            <a:latin typeface="Arial" panose="020B0604020202020204" pitchFamily="34" charset="0"/>
            <a:cs typeface="Arial" panose="020B0604020202020204" pitchFamily="34" charset="0"/>
          </a:endParaRPr>
        </a:p>
      </dsp:txBody>
      <dsp:txXfrm>
        <a:off x="8480478" y="2928563"/>
        <a:ext cx="24096" cy="24096"/>
      </dsp:txXfrm>
    </dsp:sp>
    <dsp:sp modelId="{2A7E7015-3B0F-4C17-8913-6C66E4DE5C59}">
      <dsp:nvSpPr>
        <dsp:cNvPr id="0" name=""/>
        <dsp:cNvSpPr/>
      </dsp:nvSpPr>
      <dsp:spPr>
        <a:xfrm>
          <a:off x="8733488" y="2276144"/>
          <a:ext cx="2746195" cy="1328935"/>
        </a:xfrm>
        <a:prstGeom prst="roundRect">
          <a:avLst>
            <a:gd name="adj" fmla="val 10000"/>
          </a:avLst>
        </a:prstGeom>
        <a:gradFill rotWithShape="0">
          <a:gsLst>
            <a:gs pos="0">
              <a:schemeClr val="accent1">
                <a:hueOff val="0"/>
                <a:satOff val="0"/>
                <a:lumOff val="0"/>
                <a:alphaOff val="0"/>
                <a:tint val="64000"/>
                <a:lumMod val="118000"/>
              </a:schemeClr>
            </a:gs>
            <a:gs pos="100000">
              <a:schemeClr val="accent1">
                <a:hueOff val="0"/>
                <a:satOff val="0"/>
                <a:lumOff val="0"/>
                <a:alphaOff val="0"/>
                <a:tint val="92000"/>
                <a:alpha val="100000"/>
                <a:lumMod val="11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fr-FR" sz="1800" b="1" kern="1200">
              <a:latin typeface="Arial" panose="020B0604020202020204" pitchFamily="34" charset="0"/>
              <a:cs typeface="Arial" panose="020B0604020202020204" pitchFamily="34" charset="0"/>
            </a:rPr>
            <a:t>Payé chaque mois le nombre d'heures normales réellement faites</a:t>
          </a:r>
          <a:endParaRPr lang="fr-FR" sz="1800" b="1" kern="1200" dirty="0">
            <a:latin typeface="Arial" panose="020B0604020202020204" pitchFamily="34" charset="0"/>
            <a:cs typeface="Arial" panose="020B0604020202020204" pitchFamily="34" charset="0"/>
          </a:endParaRPr>
        </a:p>
      </dsp:txBody>
      <dsp:txXfrm>
        <a:off x="8772411" y="2315067"/>
        <a:ext cx="2668349" cy="1251089"/>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fr-FR"/>
              <a:t>Modifiez le style du titre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36367CA6-DE09-4763-9ADC-881E8981A047}" type="datetimeFigureOut">
              <a:rPr lang="fr-FR" smtClean="0"/>
              <a:t>15/10/2024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42860136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 panoramiqu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fr-FR"/>
              <a:t>Modifiez le style du titre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Date Placeholder 4"/>
          <p:cNvSpPr>
            <a:spLocks noGrp="1"/>
          </p:cNvSpPr>
          <p:nvPr>
            <p:ph type="dt" sz="half" idx="10"/>
          </p:nvPr>
        </p:nvSpPr>
        <p:spPr/>
        <p:txBody>
          <a:bodyPr/>
          <a:lstStyle/>
          <a:p>
            <a:fld id="{36367CA6-DE09-4763-9ADC-881E8981A047}" type="datetimeFigureOut">
              <a:rPr lang="fr-FR" smtClean="0"/>
              <a:t>15/10/2024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30417878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fr-FR"/>
              <a:t>Modifiez le style du titre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4" name="Date Placeholder 3"/>
          <p:cNvSpPr>
            <a:spLocks noGrp="1"/>
          </p:cNvSpPr>
          <p:nvPr>
            <p:ph type="dt" sz="half" idx="10"/>
          </p:nvPr>
        </p:nvSpPr>
        <p:spPr/>
        <p:txBody>
          <a:bodyPr/>
          <a:lstStyle/>
          <a:p>
            <a:fld id="{36367CA6-DE09-4763-9ADC-881E8981A047}" type="datetimeFigureOut">
              <a:rPr lang="fr-FR" smtClean="0"/>
              <a:t>15/10/2024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398506996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fr-FR"/>
              <a:t>Modifiez le style du titre</a:t>
            </a:r>
            <a:endParaRPr lang="en-US" dirty="0"/>
          </a:p>
        </p:txBody>
      </p:sp>
      <p:sp>
        <p:nvSpPr>
          <p:cNvPr id="14" name="Text Placeholder 3"/>
          <p:cNvSpPr>
            <a:spLocks noGrp="1"/>
          </p:cNvSpPr>
          <p:nvPr>
            <p:ph type="body" sz="half" idx="13"/>
          </p:nvPr>
        </p:nvSpPr>
        <p:spPr>
          <a:xfrm>
            <a:off x="1930400" y="3771174"/>
            <a:ext cx="7385828" cy="342174"/>
          </a:xfrm>
        </p:spPr>
        <p:txBody>
          <a:bodyPr anchor="t">
            <a:normAutofit/>
          </a:bodyPr>
          <a:lstStyle>
            <a:lvl1pPr marL="0" indent="0">
              <a:buNone/>
              <a:defRPr lang="en-US" sz="1400" b="0" i="0" kern="1200" cap="small" dirty="0">
                <a:solidFill>
                  <a:schemeClr val="accent1"/>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4" name="Date Placeholder 3"/>
          <p:cNvSpPr>
            <a:spLocks noGrp="1"/>
          </p:cNvSpPr>
          <p:nvPr>
            <p:ph type="dt" sz="half" idx="10"/>
          </p:nvPr>
        </p:nvSpPr>
        <p:spPr/>
        <p:txBody>
          <a:bodyPr/>
          <a:lstStyle/>
          <a:p>
            <a:fld id="{36367CA6-DE09-4763-9ADC-881E8981A047}" type="datetimeFigureOut">
              <a:rPr lang="fr-FR" smtClean="0"/>
              <a:t>15/10/2024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C41E23-6D4D-40FE-B6C3-6A9AB68117CE}" type="slidenum">
              <a:rPr lang="fr-FR" smtClean="0"/>
              <a:t>‹N°›</a:t>
            </a:fld>
            <a:endParaRPr lang="fr-FR"/>
          </a:p>
        </p:txBody>
      </p:sp>
      <p:sp>
        <p:nvSpPr>
          <p:cNvPr id="11" name="TextBox 10"/>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
        <p:nvSpPr>
          <p:cNvPr id="13" name="TextBox 12"/>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12285958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59" cy="1653180"/>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36367CA6-DE09-4763-9ADC-881E8981A047}" type="datetimeFigureOut">
              <a:rPr lang="fr-FR" smtClean="0"/>
              <a:t>15/10/2024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59310707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fr-FR"/>
              <a:t>Modifiez le style du titre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36367CA6-DE09-4763-9ADC-881E8981A047}" type="datetimeFigureOut">
              <a:rPr lang="fr-FR" smtClean="0"/>
              <a:t>15/10/2024</a:t>
            </a:fld>
            <a:endParaRPr lang="fr-FR"/>
          </a:p>
        </p:txBody>
      </p:sp>
      <p:sp>
        <p:nvSpPr>
          <p:cNvPr id="4"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223882822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s d’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fr-FR"/>
              <a:t>Modifiez le style du titre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36367CA6-DE09-4763-9ADC-881E8981A047}" type="datetimeFigureOut">
              <a:rPr lang="fr-FR" smtClean="0"/>
              <a:t>15/10/2024</a:t>
            </a:fld>
            <a:endParaRPr lang="fr-FR"/>
          </a:p>
        </p:txBody>
      </p:sp>
      <p:sp>
        <p:nvSpPr>
          <p:cNvPr id="4"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125067763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nchor="t" anchorCtr="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36367CA6-DE09-4763-9ADC-881E8981A047}" type="datetimeFigureOut">
              <a:rPr lang="fr-FR" smtClean="0"/>
              <a:t>15/10/2024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380721343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fr-FR"/>
              <a:t>Modifiez le style du titre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36367CA6-DE09-4763-9ADC-881E8981A047}" type="datetimeFigureOut">
              <a:rPr lang="fr-FR" smtClean="0"/>
              <a:t>15/10/2024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33774006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36367CA6-DE09-4763-9ADC-881E8981A047}" type="datetimeFigureOut">
              <a:rPr lang="fr-FR" smtClean="0"/>
              <a:t>15/10/2024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18154508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36367CA6-DE09-4763-9ADC-881E8981A047}" type="datetimeFigureOut">
              <a:rPr lang="fr-FR" smtClean="0"/>
              <a:t>15/10/2024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32790356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36367CA6-DE09-4763-9ADC-881E8981A047}" type="datetimeFigureOut">
              <a:rPr lang="fr-FR" smtClean="0"/>
              <a:t>15/10/2024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38345893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a:t>Modifiez le style du titre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36367CA6-DE09-4763-9ADC-881E8981A047}" type="datetimeFigureOut">
              <a:rPr lang="fr-FR" smtClean="0"/>
              <a:t>15/10/2024</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8888113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7" name="Date Placeholder 2"/>
          <p:cNvSpPr>
            <a:spLocks noGrp="1"/>
          </p:cNvSpPr>
          <p:nvPr>
            <p:ph type="dt" sz="half" idx="10"/>
          </p:nvPr>
        </p:nvSpPr>
        <p:spPr/>
        <p:txBody>
          <a:bodyPr/>
          <a:lstStyle/>
          <a:p>
            <a:fld id="{36367CA6-DE09-4763-9ADC-881E8981A047}" type="datetimeFigureOut">
              <a:rPr lang="fr-FR" smtClean="0"/>
              <a:t>15/10/2024</a:t>
            </a:fld>
            <a:endParaRPr lang="fr-FR"/>
          </a:p>
        </p:txBody>
      </p:sp>
      <p:sp>
        <p:nvSpPr>
          <p:cNvPr id="5" name="Footer Placeholder 3"/>
          <p:cNvSpPr>
            <a:spLocks noGrp="1"/>
          </p:cNvSpPr>
          <p:nvPr>
            <p:ph type="ftr" sz="quarter" idx="11"/>
          </p:nvPr>
        </p:nvSpPr>
        <p:spPr/>
        <p:txBody>
          <a:bodyPr/>
          <a:lstStyle/>
          <a:p>
            <a:endParaRPr lang="fr-FR"/>
          </a:p>
        </p:txBody>
      </p:sp>
      <p:sp>
        <p:nvSpPr>
          <p:cNvPr id="6" name="Slide Number Placeholder 4"/>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34425645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36367CA6-DE09-4763-9ADC-881E8981A047}" type="datetimeFigureOut">
              <a:rPr lang="fr-FR" smtClean="0"/>
              <a:t>15/10/2024</a:t>
            </a:fld>
            <a:endParaRPr lang="fr-FR"/>
          </a:p>
        </p:txBody>
      </p:sp>
      <p:sp>
        <p:nvSpPr>
          <p:cNvPr id="5" name="Footer Placeholder 2"/>
          <p:cNvSpPr>
            <a:spLocks noGrp="1"/>
          </p:cNvSpPr>
          <p:nvPr>
            <p:ph type="ftr" sz="quarter" idx="11"/>
          </p:nvPr>
        </p:nvSpPr>
        <p:spPr/>
        <p:txBody>
          <a:bodyPr/>
          <a:lstStyle/>
          <a:p>
            <a:endParaRPr lang="fr-FR"/>
          </a:p>
        </p:txBody>
      </p:sp>
      <p:sp>
        <p:nvSpPr>
          <p:cNvPr id="6" name="Slide Number Placeholder 3"/>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29010031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3401064" cy="1447800"/>
          </a:xfrm>
        </p:spPr>
        <p:txBody>
          <a:bodyPr anchor="b"/>
          <a:lstStyle>
            <a:lvl1pPr algn="l">
              <a:defRPr sz="2400" b="0"/>
            </a:lvl1pPr>
          </a:lstStyle>
          <a:p>
            <a:r>
              <a:rPr lang="fr-FR"/>
              <a:t>Modifiez le style du titre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1154954"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7" name="Date Placeholder 4"/>
          <p:cNvSpPr>
            <a:spLocks noGrp="1"/>
          </p:cNvSpPr>
          <p:nvPr>
            <p:ph type="dt" sz="half" idx="10"/>
          </p:nvPr>
        </p:nvSpPr>
        <p:spPr/>
        <p:txBody>
          <a:bodyPr/>
          <a:lstStyle/>
          <a:p>
            <a:fld id="{36367CA6-DE09-4763-9ADC-881E8981A047}" type="datetimeFigureOut">
              <a:rPr lang="fr-FR" smtClean="0"/>
              <a:t>15/10/2024</a:t>
            </a:fld>
            <a:endParaRPr lang="fr-FR"/>
          </a:p>
        </p:txBody>
      </p:sp>
      <p:sp>
        <p:nvSpPr>
          <p:cNvPr id="5" name="Footer Placeholder 5"/>
          <p:cNvSpPr>
            <a:spLocks noGrp="1"/>
          </p:cNvSpPr>
          <p:nvPr>
            <p:ph type="ftr" sz="quarter" idx="11"/>
          </p:nvPr>
        </p:nvSpPr>
        <p:spPr/>
        <p:txBody>
          <a:bodyPr/>
          <a:lstStyle/>
          <a:p>
            <a:endParaRPr lang="fr-FR"/>
          </a:p>
        </p:txBody>
      </p:sp>
      <p:sp>
        <p:nvSpPr>
          <p:cNvPr id="6" name="Slide Number Placeholder 6"/>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18488611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fr-FR"/>
              <a:t>Modifiez le style du titre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Date Placeholder 4"/>
          <p:cNvSpPr>
            <a:spLocks noGrp="1"/>
          </p:cNvSpPr>
          <p:nvPr>
            <p:ph type="dt" sz="half" idx="10"/>
          </p:nvPr>
        </p:nvSpPr>
        <p:spPr/>
        <p:txBody>
          <a:bodyPr/>
          <a:lstStyle/>
          <a:p>
            <a:fld id="{36367CA6-DE09-4763-9ADC-881E8981A047}" type="datetimeFigureOut">
              <a:rPr lang="fr-FR" smtClean="0"/>
              <a:t>15/10/2024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21239906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accent1">
                  <a:lumMod val="60000"/>
                  <a:lumOff val="40000"/>
                  <a:alpha val="7000"/>
                </a:schemeClr>
              </a:gs>
              <a:gs pos="69000">
                <a:schemeClr val="accent1">
                  <a:lumMod val="60000"/>
                  <a:lumOff val="40000"/>
                  <a:alpha val="0"/>
                </a:schemeClr>
              </a:gs>
              <a:gs pos="36000">
                <a:schemeClr val="accent1">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713"/>
          <a:stretch/>
        </p:blipFill>
        <p:spPr>
          <a:xfrm>
            <a:off x="8000197" y="0"/>
            <a:ext cx="1603387" cy="1143000"/>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4199"/>
          <a:stretch/>
        </p:blipFill>
        <p:spPr>
          <a:xfrm>
            <a:off x="8609012" y="6092866"/>
            <a:ext cx="993734" cy="765134"/>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fr-FR"/>
              <a:t>Modifiez le style du titre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36367CA6-DE09-4763-9ADC-881E8981A047}" type="datetimeFigureOut">
              <a:rPr lang="fr-FR" smtClean="0"/>
              <a:t>15/10/2024</a:t>
            </a:fld>
            <a:endParaRPr lang="fr-FR"/>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fr-FR"/>
          </a:p>
        </p:txBody>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6CC41E23-6D4D-40FE-B6C3-6A9AB68117CE}" type="slidenum">
              <a:rPr lang="fr-FR" smtClean="0"/>
              <a:t>‹N°›</a:t>
            </a:fld>
            <a:endParaRPr lang="fr-FR"/>
          </a:p>
        </p:txBody>
      </p:sp>
    </p:spTree>
    <p:extLst>
      <p:ext uri="{BB962C8B-B14F-4D97-AF65-F5344CB8AC3E}">
        <p14:creationId xmlns:p14="http://schemas.microsoft.com/office/powerpoint/2010/main" val="3364155694"/>
      </p:ext>
    </p:extLst>
  </p:cSld>
  <p:clrMap bg1="dk1" tx1="lt1" bg2="dk2" tx2="lt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1.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 y="-3032"/>
            <a:ext cx="12043834" cy="523220"/>
          </a:xfrm>
        </p:spPr>
        <p:txBody>
          <a:bodyPr>
            <a:noAutofit/>
          </a:bodyPr>
          <a:lstStyle/>
          <a:p>
            <a:r>
              <a:rPr lang="fr-FR" sz="2200" b="1" dirty="0">
                <a:latin typeface="Arial" panose="020B0604020202020204" pitchFamily="34" charset="0"/>
                <a:cs typeface="Arial" panose="020B0604020202020204" pitchFamily="34" charset="0"/>
              </a:rPr>
              <a:t>Chap. 4 – Préparer et contrôler la paie et les déclarations sociales</a:t>
            </a:r>
            <a:endParaRPr lang="fr-FR" sz="2200" dirty="0">
              <a:latin typeface="Arial" panose="020B0604020202020204" pitchFamily="34" charset="0"/>
              <a:cs typeface="Arial" panose="020B0604020202020204" pitchFamily="34" charset="0"/>
            </a:endParaRPr>
          </a:p>
        </p:txBody>
      </p:sp>
      <p:sp>
        <p:nvSpPr>
          <p:cNvPr id="5" name="ZoneTexte 4"/>
          <p:cNvSpPr txBox="1"/>
          <p:nvPr/>
        </p:nvSpPr>
        <p:spPr>
          <a:xfrm>
            <a:off x="-1" y="624678"/>
            <a:ext cx="7565366" cy="523220"/>
          </a:xfrm>
          <a:prstGeom prst="rect">
            <a:avLst/>
          </a:prstGeom>
          <a:noFill/>
        </p:spPr>
        <p:txBody>
          <a:bodyPr wrap="square" rtlCol="0">
            <a:spAutoFit/>
          </a:bodyPr>
          <a:lstStyle/>
          <a:p>
            <a:r>
              <a:rPr lang="fr-FR" sz="2800" b="1" dirty="0">
                <a:solidFill>
                  <a:srgbClr val="FFFF00"/>
                </a:solidFill>
                <a:latin typeface="Arial" panose="020B0604020202020204" pitchFamily="34" charset="0"/>
                <a:cs typeface="Arial" panose="020B0604020202020204" pitchFamily="34" charset="0"/>
              </a:rPr>
              <a:t>1. Identifier les éléments de la paie</a:t>
            </a:r>
          </a:p>
        </p:txBody>
      </p:sp>
      <p:sp>
        <p:nvSpPr>
          <p:cNvPr id="3" name="Rectangle 2"/>
          <p:cNvSpPr/>
          <p:nvPr/>
        </p:nvSpPr>
        <p:spPr>
          <a:xfrm>
            <a:off x="534838" y="1600657"/>
            <a:ext cx="10696754" cy="830997"/>
          </a:xfrm>
          <a:prstGeom prst="rect">
            <a:avLst/>
          </a:prstGeom>
        </p:spPr>
        <p:txBody>
          <a:bodyPr wrap="square">
            <a:spAutoFit/>
          </a:bodyPr>
          <a:lstStyle/>
          <a:p>
            <a:pPr algn="ctr">
              <a:spcBef>
                <a:spcPts val="1800"/>
              </a:spcBef>
              <a:spcAft>
                <a:spcPts val="0"/>
              </a:spcAft>
            </a:pPr>
            <a:r>
              <a:rPr lang="fr-FR" sz="2400" dirty="0">
                <a:latin typeface="Arial" panose="020B0604020202020204" pitchFamily="34" charset="0"/>
                <a:ea typeface="Times New Roman" panose="02020603050405020304" pitchFamily="18" charset="0"/>
                <a:cs typeface="Times New Roman" panose="02020603050405020304" pitchFamily="18" charset="0"/>
              </a:rPr>
              <a:t>Chaque mois, les responsables paie collectent les données indispensables à la réalisation des bulletins de salaires. </a:t>
            </a:r>
          </a:p>
        </p:txBody>
      </p:sp>
      <p:graphicFrame>
        <p:nvGraphicFramePr>
          <p:cNvPr id="4" name="Diagramme 3"/>
          <p:cNvGraphicFramePr/>
          <p:nvPr>
            <p:extLst>
              <p:ext uri="{D42A27DB-BD31-4B8C-83A1-F6EECF244321}">
                <p14:modId xmlns:p14="http://schemas.microsoft.com/office/powerpoint/2010/main" val="1547281202"/>
              </p:ext>
            </p:extLst>
          </p:nvPr>
        </p:nvGraphicFramePr>
        <p:xfrm>
          <a:off x="884685" y="2527539"/>
          <a:ext cx="10778227" cy="391639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1190694"/>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50799" y="742829"/>
            <a:ext cx="10696754" cy="461665"/>
          </a:xfrm>
          <a:prstGeom prst="rect">
            <a:avLst/>
          </a:prstGeom>
        </p:spPr>
        <p:txBody>
          <a:bodyPr wrap="square">
            <a:spAutoFit/>
          </a:bodyPr>
          <a:lstStyle/>
          <a:p>
            <a:pPr>
              <a:spcBef>
                <a:spcPts val="600"/>
              </a:spcBef>
              <a:spcAft>
                <a:spcPts val="600"/>
              </a:spcAft>
            </a:pPr>
            <a:r>
              <a:rPr lang="fr-FR" sz="2400" b="1" dirty="0">
                <a:latin typeface="Arial" panose="020B0604020202020204" pitchFamily="34" charset="0"/>
                <a:ea typeface="Times New Roman" panose="02020603050405020304" pitchFamily="18" charset="0"/>
                <a:cs typeface="Times New Roman" panose="02020603050405020304" pitchFamily="18" charset="0"/>
              </a:rPr>
              <a:t>1.1. Statut du salarié</a:t>
            </a:r>
            <a:endParaRPr lang="fr-FR" sz="2400" b="1" dirty="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11" name="ZoneTexte 10">
            <a:extLst>
              <a:ext uri="{FF2B5EF4-FFF2-40B4-BE49-F238E27FC236}">
                <a16:creationId xmlns:a16="http://schemas.microsoft.com/office/drawing/2014/main" id="{48ABE1AE-25AB-4ED0-B239-22265C39402A}"/>
              </a:ext>
            </a:extLst>
          </p:cNvPr>
          <p:cNvSpPr txBox="1"/>
          <p:nvPr/>
        </p:nvSpPr>
        <p:spPr>
          <a:xfrm>
            <a:off x="50799" y="105248"/>
            <a:ext cx="7565366" cy="523220"/>
          </a:xfrm>
          <a:prstGeom prst="rect">
            <a:avLst/>
          </a:prstGeom>
          <a:noFill/>
        </p:spPr>
        <p:txBody>
          <a:bodyPr wrap="square" rtlCol="0">
            <a:spAutoFit/>
          </a:bodyPr>
          <a:lstStyle/>
          <a:p>
            <a:r>
              <a:rPr lang="fr-FR" sz="2800" b="1" dirty="0">
                <a:solidFill>
                  <a:srgbClr val="FFFF00"/>
                </a:solidFill>
                <a:latin typeface="Arial" panose="020B0604020202020204" pitchFamily="34" charset="0"/>
                <a:cs typeface="Arial" panose="020B0604020202020204" pitchFamily="34" charset="0"/>
              </a:rPr>
              <a:t>1. Identifier les éléments de la paie</a:t>
            </a:r>
          </a:p>
        </p:txBody>
      </p:sp>
      <p:graphicFrame>
        <p:nvGraphicFramePr>
          <p:cNvPr id="13" name="Diagramme 12">
            <a:extLst>
              <a:ext uri="{FF2B5EF4-FFF2-40B4-BE49-F238E27FC236}">
                <a16:creationId xmlns:a16="http://schemas.microsoft.com/office/drawing/2014/main" id="{1FE51D0B-1346-4A75-BA59-30C78D6C5E5A}"/>
              </a:ext>
            </a:extLst>
          </p:cNvPr>
          <p:cNvGraphicFramePr/>
          <p:nvPr>
            <p:extLst>
              <p:ext uri="{D42A27DB-BD31-4B8C-83A1-F6EECF244321}">
                <p14:modId xmlns:p14="http://schemas.microsoft.com/office/powerpoint/2010/main" val="403319955"/>
              </p:ext>
            </p:extLst>
          </p:nvPr>
        </p:nvGraphicFramePr>
        <p:xfrm>
          <a:off x="495299" y="1807335"/>
          <a:ext cx="11002434" cy="405583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53212104"/>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13">
                                            <p:graphicEl>
                                              <a:dgm id="{446A21F1-7CB9-471F-874B-F86D500FD3CA}"/>
                                            </p:graphicEl>
                                          </p:spTgt>
                                        </p:tgtEl>
                                        <p:attrNameLst>
                                          <p:attrName>style.visibility</p:attrName>
                                        </p:attrNameLst>
                                      </p:cBhvr>
                                      <p:to>
                                        <p:strVal val="visible"/>
                                      </p:to>
                                    </p:set>
                                    <p:animEffect transition="in" filter="circle(in)">
                                      <p:cBhvr>
                                        <p:cTn id="7" dur="2000"/>
                                        <p:tgtEl>
                                          <p:spTgt spid="13">
                                            <p:graphicEl>
                                              <a:dgm id="{446A21F1-7CB9-471F-874B-F86D500FD3CA}"/>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13">
                                            <p:graphicEl>
                                              <a:dgm id="{78D8109B-5384-477D-BA11-980203E80FE7}"/>
                                            </p:graphicEl>
                                          </p:spTgt>
                                        </p:tgtEl>
                                        <p:attrNameLst>
                                          <p:attrName>style.visibility</p:attrName>
                                        </p:attrNameLst>
                                      </p:cBhvr>
                                      <p:to>
                                        <p:strVal val="visible"/>
                                      </p:to>
                                    </p:set>
                                    <p:animEffect transition="in" filter="circle(in)">
                                      <p:cBhvr>
                                        <p:cTn id="12" dur="2000"/>
                                        <p:tgtEl>
                                          <p:spTgt spid="13">
                                            <p:graphicEl>
                                              <a:dgm id="{78D8109B-5384-477D-BA11-980203E80FE7}"/>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3" grpId="0">
        <p:bldSub>
          <a:bldDgm bld="one"/>
        </p:bldSub>
      </p:bldGraphic>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50799" y="742829"/>
            <a:ext cx="10696754" cy="461665"/>
          </a:xfrm>
          <a:prstGeom prst="rect">
            <a:avLst/>
          </a:prstGeom>
        </p:spPr>
        <p:txBody>
          <a:bodyPr wrap="square">
            <a:spAutoFit/>
          </a:bodyPr>
          <a:lstStyle/>
          <a:p>
            <a:pPr>
              <a:spcBef>
                <a:spcPts val="600"/>
              </a:spcBef>
              <a:spcAft>
                <a:spcPts val="600"/>
              </a:spcAft>
            </a:pPr>
            <a:r>
              <a:rPr lang="fr-FR" sz="2400" b="1" dirty="0">
                <a:latin typeface="Arial" panose="020B0604020202020204" pitchFamily="34" charset="0"/>
                <a:ea typeface="Times New Roman" panose="02020603050405020304" pitchFamily="18" charset="0"/>
                <a:cs typeface="Times New Roman" panose="02020603050405020304" pitchFamily="18" charset="0"/>
              </a:rPr>
              <a:t>1.1. Statut du salarié</a:t>
            </a:r>
            <a:endParaRPr lang="fr-FR" sz="2400" b="1" dirty="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11" name="ZoneTexte 10">
            <a:extLst>
              <a:ext uri="{FF2B5EF4-FFF2-40B4-BE49-F238E27FC236}">
                <a16:creationId xmlns:a16="http://schemas.microsoft.com/office/drawing/2014/main" id="{48ABE1AE-25AB-4ED0-B239-22265C39402A}"/>
              </a:ext>
            </a:extLst>
          </p:cNvPr>
          <p:cNvSpPr txBox="1"/>
          <p:nvPr/>
        </p:nvSpPr>
        <p:spPr>
          <a:xfrm>
            <a:off x="50799" y="105248"/>
            <a:ext cx="7565366" cy="523220"/>
          </a:xfrm>
          <a:prstGeom prst="rect">
            <a:avLst/>
          </a:prstGeom>
          <a:noFill/>
        </p:spPr>
        <p:txBody>
          <a:bodyPr wrap="square" rtlCol="0">
            <a:spAutoFit/>
          </a:bodyPr>
          <a:lstStyle/>
          <a:p>
            <a:r>
              <a:rPr lang="fr-FR" sz="2800" b="1" dirty="0">
                <a:solidFill>
                  <a:srgbClr val="FFFF00"/>
                </a:solidFill>
                <a:latin typeface="Arial" panose="020B0604020202020204" pitchFamily="34" charset="0"/>
                <a:cs typeface="Arial" panose="020B0604020202020204" pitchFamily="34" charset="0"/>
              </a:rPr>
              <a:t>1. Identifier les éléments de la paie</a:t>
            </a:r>
          </a:p>
        </p:txBody>
      </p:sp>
      <p:graphicFrame>
        <p:nvGraphicFramePr>
          <p:cNvPr id="2" name="Diagramme 1">
            <a:extLst>
              <a:ext uri="{FF2B5EF4-FFF2-40B4-BE49-F238E27FC236}">
                <a16:creationId xmlns:a16="http://schemas.microsoft.com/office/drawing/2014/main" id="{0C5579B3-3743-421F-93B5-4B08D90F7051}"/>
              </a:ext>
            </a:extLst>
          </p:cNvPr>
          <p:cNvGraphicFramePr/>
          <p:nvPr>
            <p:extLst>
              <p:ext uri="{D42A27DB-BD31-4B8C-83A1-F6EECF244321}">
                <p14:modId xmlns:p14="http://schemas.microsoft.com/office/powerpoint/2010/main" val="4124689341"/>
              </p:ext>
            </p:extLst>
          </p:nvPr>
        </p:nvGraphicFramePr>
        <p:xfrm>
          <a:off x="146649" y="1862736"/>
          <a:ext cx="11490385" cy="372528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23167097"/>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up)">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 grpId="0">
        <p:bldAsOne/>
      </p:bldGraphic>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p:cNvSpPr txBox="1"/>
          <p:nvPr/>
        </p:nvSpPr>
        <p:spPr>
          <a:xfrm>
            <a:off x="0" y="0"/>
            <a:ext cx="7565366" cy="523220"/>
          </a:xfrm>
          <a:prstGeom prst="rect">
            <a:avLst/>
          </a:prstGeom>
          <a:noFill/>
        </p:spPr>
        <p:txBody>
          <a:bodyPr wrap="square" rtlCol="0">
            <a:spAutoFit/>
          </a:bodyPr>
          <a:lstStyle/>
          <a:p>
            <a:r>
              <a:rPr lang="fr-FR" sz="2800" b="1" dirty="0">
                <a:solidFill>
                  <a:srgbClr val="FFFF00"/>
                </a:solidFill>
                <a:latin typeface="Arial" panose="020B0604020202020204" pitchFamily="34" charset="0"/>
                <a:cs typeface="Arial" panose="020B0604020202020204" pitchFamily="34" charset="0"/>
              </a:rPr>
              <a:t>1. Identifier les éléments de la paie</a:t>
            </a:r>
          </a:p>
        </p:txBody>
      </p:sp>
      <p:sp>
        <p:nvSpPr>
          <p:cNvPr id="3" name="Rectangle 2"/>
          <p:cNvSpPr/>
          <p:nvPr/>
        </p:nvSpPr>
        <p:spPr>
          <a:xfrm>
            <a:off x="0" y="613683"/>
            <a:ext cx="11942233" cy="1415772"/>
          </a:xfrm>
          <a:prstGeom prst="rect">
            <a:avLst/>
          </a:prstGeom>
        </p:spPr>
        <p:txBody>
          <a:bodyPr wrap="square">
            <a:spAutoFit/>
          </a:bodyPr>
          <a:lstStyle/>
          <a:p>
            <a:pPr>
              <a:spcBef>
                <a:spcPts val="1200"/>
              </a:spcBef>
              <a:spcAft>
                <a:spcPts val="600"/>
              </a:spcAft>
            </a:pPr>
            <a:r>
              <a:rPr lang="fr-FR" sz="2400" b="1" dirty="0">
                <a:latin typeface="Arial" panose="020B0604020202020204" pitchFamily="34" charset="0"/>
                <a:ea typeface="Times New Roman" panose="02020603050405020304" pitchFamily="18" charset="0"/>
                <a:cs typeface="Times New Roman" panose="02020603050405020304" pitchFamily="18" charset="0"/>
              </a:rPr>
              <a:t>1.2. Informations collectées</a:t>
            </a:r>
          </a:p>
          <a:p>
            <a:pPr algn="ctr">
              <a:spcBef>
                <a:spcPts val="600"/>
              </a:spcBef>
              <a:spcAft>
                <a:spcPts val="600"/>
              </a:spcAft>
            </a:pPr>
            <a:r>
              <a:rPr lang="fr-FR" sz="2100" dirty="0">
                <a:latin typeface="Arial" panose="020B0604020202020204" pitchFamily="34" charset="0"/>
                <a:ea typeface="Times New Roman" panose="02020603050405020304" pitchFamily="18" charset="0"/>
                <a:cs typeface="Times New Roman" panose="02020603050405020304" pitchFamily="18" charset="0"/>
              </a:rPr>
              <a:t>La rémunération mensuelle prend en compte des éléments qui varient chaque mois. </a:t>
            </a:r>
          </a:p>
          <a:p>
            <a:pPr algn="ctr">
              <a:spcBef>
                <a:spcPts val="600"/>
              </a:spcBef>
              <a:spcAft>
                <a:spcPts val="600"/>
              </a:spcAft>
            </a:pPr>
            <a:r>
              <a:rPr lang="fr-FR" sz="2100" dirty="0">
                <a:latin typeface="Arial" panose="020B0604020202020204" pitchFamily="34" charset="0"/>
                <a:ea typeface="Times New Roman" panose="02020603050405020304" pitchFamily="18" charset="0"/>
                <a:cs typeface="Times New Roman" panose="02020603050405020304" pitchFamily="18" charset="0"/>
              </a:rPr>
              <a:t>Ces informations sont collectées et transmises au service ou à la société chargée de faire la paie.</a:t>
            </a:r>
          </a:p>
        </p:txBody>
      </p:sp>
      <p:graphicFrame>
        <p:nvGraphicFramePr>
          <p:cNvPr id="2" name="Tableau 1">
            <a:extLst>
              <a:ext uri="{FF2B5EF4-FFF2-40B4-BE49-F238E27FC236}">
                <a16:creationId xmlns:a16="http://schemas.microsoft.com/office/drawing/2014/main" id="{2ACCFCFD-87E6-4E3B-B7F0-8742FDCC68BD}"/>
              </a:ext>
            </a:extLst>
          </p:cNvPr>
          <p:cNvGraphicFramePr>
            <a:graphicFrameLocks noGrp="1"/>
          </p:cNvGraphicFramePr>
          <p:nvPr>
            <p:extLst>
              <p:ext uri="{D42A27DB-BD31-4B8C-83A1-F6EECF244321}">
                <p14:modId xmlns:p14="http://schemas.microsoft.com/office/powerpoint/2010/main" val="1254813092"/>
              </p:ext>
            </p:extLst>
          </p:nvPr>
        </p:nvGraphicFramePr>
        <p:xfrm>
          <a:off x="372939" y="2208270"/>
          <a:ext cx="11142931" cy="4192530"/>
        </p:xfrm>
        <a:graphic>
          <a:graphicData uri="http://schemas.openxmlformats.org/drawingml/2006/table">
            <a:tbl>
              <a:tblPr firstRow="1" firstCol="1" bandRow="1">
                <a:tableStyleId>{5C22544A-7EE6-4342-B048-85BDC9FD1C3A}</a:tableStyleId>
              </a:tblPr>
              <a:tblGrid>
                <a:gridCol w="11142931">
                  <a:extLst>
                    <a:ext uri="{9D8B030D-6E8A-4147-A177-3AD203B41FA5}">
                      <a16:colId xmlns:a16="http://schemas.microsoft.com/office/drawing/2014/main" val="3797280224"/>
                    </a:ext>
                  </a:extLst>
                </a:gridCol>
              </a:tblGrid>
              <a:tr h="438351">
                <a:tc>
                  <a:txBody>
                    <a:bodyPr/>
                    <a:lstStyle/>
                    <a:p>
                      <a:pPr marL="228600" algn="ctr">
                        <a:spcBef>
                          <a:spcPts val="300"/>
                        </a:spcBef>
                        <a:spcAft>
                          <a:spcPts val="300"/>
                        </a:spcAft>
                      </a:pPr>
                      <a:r>
                        <a:rPr lang="fr-FR" sz="1800" dirty="0">
                          <a:solidFill>
                            <a:schemeClr val="bg1"/>
                          </a:solidFill>
                          <a:effectLst/>
                          <a:latin typeface="Arial" panose="020B0604020202020204" pitchFamily="34" charset="0"/>
                          <a:cs typeface="Arial" panose="020B0604020202020204" pitchFamily="34" charset="0"/>
                        </a:rPr>
                        <a:t>Liste non exhaustive des informations à collecter</a:t>
                      </a:r>
                      <a:endParaRPr lang="fr-FR" sz="18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extLst>
                  <a:ext uri="{0D108BD9-81ED-4DB2-BD59-A6C34878D82A}">
                    <a16:rowId xmlns:a16="http://schemas.microsoft.com/office/drawing/2014/main" val="3475919899"/>
                  </a:ext>
                </a:extLst>
              </a:tr>
              <a:tr h="3754179">
                <a:tc>
                  <a:txBody>
                    <a:bodyPr/>
                    <a:lstStyle/>
                    <a:p>
                      <a:pPr marL="342900" lvl="0" indent="-342900" algn="just">
                        <a:spcBef>
                          <a:spcPts val="300"/>
                        </a:spcBef>
                        <a:spcAft>
                          <a:spcPts val="0"/>
                        </a:spcAft>
                        <a:buFont typeface="Symbol" panose="05050102010706020507" pitchFamily="18" charset="2"/>
                        <a:buChar char=""/>
                      </a:pPr>
                      <a:r>
                        <a:rPr lang="fr-FR" sz="1800" b="0" dirty="0">
                          <a:solidFill>
                            <a:schemeClr val="bg1"/>
                          </a:solidFill>
                          <a:effectLst/>
                          <a:latin typeface="Arial" panose="020B0604020202020204" pitchFamily="34" charset="0"/>
                          <a:cs typeface="Arial" panose="020B0604020202020204" pitchFamily="34" charset="0"/>
                        </a:rPr>
                        <a:t>Statut (cadre, non cadre)</a:t>
                      </a:r>
                    </a:p>
                    <a:p>
                      <a:pPr marL="342900" lvl="0" indent="-342900" algn="just">
                        <a:buFont typeface="Symbol" panose="05050102010706020507" pitchFamily="18" charset="2"/>
                        <a:buChar char=""/>
                      </a:pPr>
                      <a:r>
                        <a:rPr lang="fr-FR" sz="1800" b="0" dirty="0">
                          <a:solidFill>
                            <a:schemeClr val="bg1"/>
                          </a:solidFill>
                          <a:effectLst/>
                          <a:latin typeface="Arial" panose="020B0604020202020204" pitchFamily="34" charset="0"/>
                          <a:cs typeface="Arial" panose="020B0604020202020204" pitchFamily="34" charset="0"/>
                        </a:rPr>
                        <a:t>Nombre d’heures normales travaillées pour chaque salarié non-cadre</a:t>
                      </a:r>
                    </a:p>
                    <a:p>
                      <a:pPr marL="342900" lvl="0" indent="-342900" algn="just">
                        <a:buFont typeface="Symbol" panose="05050102010706020507" pitchFamily="18" charset="2"/>
                        <a:buChar char=""/>
                      </a:pPr>
                      <a:r>
                        <a:rPr lang="fr-FR" sz="1800" b="0" dirty="0">
                          <a:solidFill>
                            <a:schemeClr val="bg1"/>
                          </a:solidFill>
                          <a:effectLst/>
                          <a:latin typeface="Arial" panose="020B0604020202020204" pitchFamily="34" charset="0"/>
                          <a:cs typeface="Arial" panose="020B0604020202020204" pitchFamily="34" charset="0"/>
                        </a:rPr>
                        <a:t>Nombre d’heures supplémentaires éventuel, réalisées par salarié</a:t>
                      </a:r>
                    </a:p>
                    <a:p>
                      <a:pPr marL="342900" lvl="0" indent="-342900" algn="just">
                        <a:buFont typeface="Symbol" panose="05050102010706020507" pitchFamily="18" charset="2"/>
                        <a:buChar char=""/>
                      </a:pPr>
                      <a:r>
                        <a:rPr lang="fr-FR" sz="1800" b="0" dirty="0">
                          <a:solidFill>
                            <a:schemeClr val="bg1"/>
                          </a:solidFill>
                          <a:effectLst/>
                          <a:latin typeface="Arial" panose="020B0604020202020204" pitchFamily="34" charset="0"/>
                          <a:cs typeface="Arial" panose="020B0604020202020204" pitchFamily="34" charset="0"/>
                        </a:rPr>
                        <a:t>Nombre d’heures de nuits</a:t>
                      </a:r>
                    </a:p>
                    <a:p>
                      <a:pPr marL="342900" lvl="0" indent="-342900" algn="just">
                        <a:buFont typeface="Symbol" panose="05050102010706020507" pitchFamily="18" charset="2"/>
                        <a:buChar char=""/>
                      </a:pPr>
                      <a:r>
                        <a:rPr lang="fr-FR" sz="1800" b="0" dirty="0">
                          <a:solidFill>
                            <a:schemeClr val="bg1"/>
                          </a:solidFill>
                          <a:effectLst/>
                          <a:latin typeface="Arial" panose="020B0604020202020204" pitchFamily="34" charset="0"/>
                          <a:cs typeface="Arial" panose="020B0604020202020204" pitchFamily="34" charset="0"/>
                        </a:rPr>
                        <a:t>Retenues pour absences non justifiées</a:t>
                      </a:r>
                    </a:p>
                    <a:p>
                      <a:pPr marL="342900" lvl="0" indent="-342900" algn="just">
                        <a:buFont typeface="Symbol" panose="05050102010706020507" pitchFamily="18" charset="2"/>
                        <a:buChar char=""/>
                      </a:pPr>
                      <a:r>
                        <a:rPr lang="fr-FR" sz="1800" b="0" dirty="0">
                          <a:solidFill>
                            <a:schemeClr val="bg1"/>
                          </a:solidFill>
                          <a:effectLst/>
                          <a:latin typeface="Arial" panose="020B0604020202020204" pitchFamily="34" charset="0"/>
                          <a:cs typeface="Arial" panose="020B0604020202020204" pitchFamily="34" charset="0"/>
                        </a:rPr>
                        <a:t>Congés payés pris ou repos au titre de la RTT</a:t>
                      </a:r>
                    </a:p>
                    <a:p>
                      <a:pPr marL="342900" lvl="0" indent="-342900" algn="just">
                        <a:buFont typeface="Symbol" panose="05050102010706020507" pitchFamily="18" charset="2"/>
                        <a:buChar char=""/>
                      </a:pPr>
                      <a:r>
                        <a:rPr lang="fr-FR" sz="1800" b="0" dirty="0">
                          <a:solidFill>
                            <a:schemeClr val="bg1"/>
                          </a:solidFill>
                          <a:effectLst/>
                          <a:latin typeface="Arial" panose="020B0604020202020204" pitchFamily="34" charset="0"/>
                          <a:cs typeface="Arial" panose="020B0604020202020204" pitchFamily="34" charset="0"/>
                        </a:rPr>
                        <a:t>Repos compensateurs pris</a:t>
                      </a:r>
                    </a:p>
                    <a:p>
                      <a:pPr marL="342900" lvl="0" indent="-342900" algn="just">
                        <a:buFont typeface="Symbol" panose="05050102010706020507" pitchFamily="18" charset="2"/>
                        <a:buChar char=""/>
                      </a:pPr>
                      <a:r>
                        <a:rPr lang="fr-FR" sz="1800" b="0" dirty="0">
                          <a:solidFill>
                            <a:schemeClr val="bg1"/>
                          </a:solidFill>
                          <a:effectLst/>
                          <a:latin typeface="Arial" panose="020B0604020202020204" pitchFamily="34" charset="0"/>
                          <a:cs typeface="Arial" panose="020B0604020202020204" pitchFamily="34" charset="0"/>
                        </a:rPr>
                        <a:t>Frais de déplacement à rembourser (déplacement, restaurant, etc.)</a:t>
                      </a:r>
                    </a:p>
                    <a:p>
                      <a:pPr marL="342900" lvl="0" indent="-342900" algn="just">
                        <a:buFont typeface="Symbol" panose="05050102010706020507" pitchFamily="18" charset="2"/>
                        <a:buChar char=""/>
                      </a:pPr>
                      <a:r>
                        <a:rPr lang="fr-FR" sz="1800" b="0" dirty="0">
                          <a:solidFill>
                            <a:schemeClr val="bg1"/>
                          </a:solidFill>
                          <a:effectLst/>
                          <a:latin typeface="Arial" panose="020B0604020202020204" pitchFamily="34" charset="0"/>
                          <a:cs typeface="Arial" panose="020B0604020202020204" pitchFamily="34" charset="0"/>
                        </a:rPr>
                        <a:t>Primes et gratifications liées à la productivité, au chiffre d’affaires, au résultat, à l’intéressement, etc.</a:t>
                      </a:r>
                    </a:p>
                    <a:p>
                      <a:pPr marL="342900" lvl="0" indent="-342900" algn="just">
                        <a:buFont typeface="Symbol" panose="05050102010706020507" pitchFamily="18" charset="2"/>
                        <a:buChar char=""/>
                      </a:pPr>
                      <a:r>
                        <a:rPr lang="fr-FR" sz="1800" b="0" dirty="0">
                          <a:solidFill>
                            <a:schemeClr val="bg1"/>
                          </a:solidFill>
                          <a:effectLst/>
                          <a:latin typeface="Arial" panose="020B0604020202020204" pitchFamily="34" charset="0"/>
                          <a:cs typeface="Arial" panose="020B0604020202020204" pitchFamily="34" charset="0"/>
                        </a:rPr>
                        <a:t>Acomptes versés</a:t>
                      </a:r>
                    </a:p>
                    <a:p>
                      <a:pPr marL="342900" lvl="0" indent="-342900" algn="just">
                        <a:buFont typeface="Symbol" panose="05050102010706020507" pitchFamily="18" charset="2"/>
                        <a:buChar char=""/>
                      </a:pPr>
                      <a:r>
                        <a:rPr lang="fr-FR" sz="1800" b="0" dirty="0">
                          <a:solidFill>
                            <a:schemeClr val="bg1"/>
                          </a:solidFill>
                          <a:effectLst/>
                          <a:latin typeface="Arial" panose="020B0604020202020204" pitchFamily="34" charset="0"/>
                          <a:cs typeface="Arial" panose="020B0604020202020204" pitchFamily="34" charset="0"/>
                        </a:rPr>
                        <a:t>Saisies arrêts sur rémunérations</a:t>
                      </a:r>
                    </a:p>
                    <a:p>
                      <a:pPr marL="342900" lvl="0" indent="-342900" algn="just">
                        <a:buFont typeface="Symbol" panose="05050102010706020507" pitchFamily="18" charset="2"/>
                        <a:buChar char=""/>
                      </a:pPr>
                      <a:r>
                        <a:rPr lang="fr-FR" sz="1800" b="0" dirty="0">
                          <a:solidFill>
                            <a:schemeClr val="bg1"/>
                          </a:solidFill>
                          <a:effectLst/>
                          <a:latin typeface="Arial" panose="020B0604020202020204" pitchFamily="34" charset="0"/>
                          <a:cs typeface="Arial" panose="020B0604020202020204" pitchFamily="34" charset="0"/>
                        </a:rPr>
                        <a:t>Avantages en natures</a:t>
                      </a:r>
                    </a:p>
                    <a:p>
                      <a:pPr marL="342900" lvl="0" indent="-342900" algn="just">
                        <a:spcAft>
                          <a:spcPts val="300"/>
                        </a:spcAft>
                        <a:buFont typeface="Symbol" panose="05050102010706020507" pitchFamily="18" charset="2"/>
                        <a:buChar char=""/>
                      </a:pPr>
                      <a:r>
                        <a:rPr lang="fr-FR" sz="1800" b="0" dirty="0">
                          <a:solidFill>
                            <a:schemeClr val="bg1"/>
                          </a:solidFill>
                          <a:effectLst/>
                          <a:latin typeface="Arial" panose="020B0604020202020204" pitchFamily="34" charset="0"/>
                          <a:cs typeface="Arial" panose="020B0604020202020204" pitchFamily="34" charset="0"/>
                        </a:rPr>
                        <a:t>Taux de prélèvement à la source (PAS)</a:t>
                      </a:r>
                      <a:endParaRPr lang="fr-FR" sz="1800" b="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extLst>
                  <a:ext uri="{0D108BD9-81ED-4DB2-BD59-A6C34878D82A}">
                    <a16:rowId xmlns:a16="http://schemas.microsoft.com/office/drawing/2014/main" val="3392772590"/>
                  </a:ext>
                </a:extLst>
              </a:tr>
            </a:tbl>
          </a:graphicData>
        </a:graphic>
      </p:graphicFrame>
    </p:spTree>
    <p:extLst>
      <p:ext uri="{BB962C8B-B14F-4D97-AF65-F5344CB8AC3E}">
        <p14:creationId xmlns:p14="http://schemas.microsoft.com/office/powerpoint/2010/main" val="2642535004"/>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42000"/>
                <a:hueMod val="42000"/>
                <a:satMod val="124000"/>
                <a:lumMod val="62000"/>
              </a:schemeClr>
              <a:schemeClr val="bg2">
                <a:tint val="96000"/>
                <a:satMod val="130000"/>
              </a:schemeClr>
            </a:duotone>
          </a:blip>
          <a:stretch/>
        </a:blipFill>
        <a:effectLst/>
      </p:bgPr>
    </p:bg>
    <p:spTree>
      <p:nvGrpSpPr>
        <p:cNvPr id="1" name=""/>
        <p:cNvGrpSpPr/>
        <p:nvPr/>
      </p:nvGrpSpPr>
      <p:grpSpPr>
        <a:xfrm>
          <a:off x="0" y="0"/>
          <a:ext cx="0" cy="0"/>
          <a:chOff x="0" y="0"/>
          <a:chExt cx="0" cy="0"/>
        </a:xfrm>
      </p:grpSpPr>
      <p:sp>
        <p:nvSpPr>
          <p:cNvPr id="25" name="Rectangle 24">
            <a:extLst>
              <a:ext uri="{FF2B5EF4-FFF2-40B4-BE49-F238E27FC236}">
                <a16:creationId xmlns:a16="http://schemas.microsoft.com/office/drawing/2014/main" id="{9200DA9A-C650-4C85-93DE-F8BFB97880A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7157124"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Freeform 36">
            <a:extLst>
              <a:ext uri="{FF2B5EF4-FFF2-40B4-BE49-F238E27FC236}">
                <a16:creationId xmlns:a16="http://schemas.microsoft.com/office/drawing/2014/main" id="{D8A2D167-807B-4285-BF5A-BE1660FA27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463681" y="-1"/>
            <a:ext cx="559472" cy="3709642"/>
          </a:xfrm>
          <a:custGeom>
            <a:avLst/>
            <a:gdLst>
              <a:gd name="connsiteX0" fmla="*/ 0 w 559472"/>
              <a:gd name="connsiteY0" fmla="*/ 0 h 3709642"/>
              <a:gd name="connsiteX1" fmla="*/ 473952 w 559472"/>
              <a:gd name="connsiteY1" fmla="*/ 0 h 3709642"/>
              <a:gd name="connsiteX2" fmla="*/ 485840 w 559472"/>
              <a:gd name="connsiteY2" fmla="*/ 161194 h 3709642"/>
              <a:gd name="connsiteX3" fmla="*/ 523949 w 559472"/>
              <a:gd name="connsiteY3" fmla="*/ 3672197 h 3709642"/>
              <a:gd name="connsiteX4" fmla="*/ 454748 w 559472"/>
              <a:gd name="connsiteY4" fmla="*/ 3709642 h 3709642"/>
              <a:gd name="connsiteX5" fmla="*/ 448224 w 559472"/>
              <a:gd name="connsiteY5" fmla="*/ 3510471 h 3709642"/>
              <a:gd name="connsiteX6" fmla="*/ 443564 w 559472"/>
              <a:gd name="connsiteY6" fmla="*/ 3408563 h 3709642"/>
              <a:gd name="connsiteX7" fmla="*/ 438902 w 559472"/>
              <a:gd name="connsiteY7" fmla="*/ 3304407 h 3709642"/>
              <a:gd name="connsiteX8" fmla="*/ 433941 w 559472"/>
              <a:gd name="connsiteY8" fmla="*/ 3198777 h 3709642"/>
              <a:gd name="connsiteX9" fmla="*/ 427584 w 559472"/>
              <a:gd name="connsiteY9" fmla="*/ 3092510 h 3709642"/>
              <a:gd name="connsiteX10" fmla="*/ 420988 w 559472"/>
              <a:gd name="connsiteY10" fmla="*/ 2984390 h 3709642"/>
              <a:gd name="connsiteX11" fmla="*/ 414330 w 559472"/>
              <a:gd name="connsiteY11" fmla="*/ 2874401 h 3709642"/>
              <a:gd name="connsiteX12" fmla="*/ 406840 w 559472"/>
              <a:gd name="connsiteY12" fmla="*/ 2762980 h 3709642"/>
              <a:gd name="connsiteX13" fmla="*/ 397745 w 559472"/>
              <a:gd name="connsiteY13" fmla="*/ 2650566 h 3709642"/>
              <a:gd name="connsiteX14" fmla="*/ 389154 w 559472"/>
              <a:gd name="connsiteY14" fmla="*/ 2536612 h 3709642"/>
              <a:gd name="connsiteX15" fmla="*/ 379225 w 559472"/>
              <a:gd name="connsiteY15" fmla="*/ 2421642 h 3709642"/>
              <a:gd name="connsiteX16" fmla="*/ 368316 w 559472"/>
              <a:gd name="connsiteY16" fmla="*/ 2305627 h 3709642"/>
              <a:gd name="connsiteX17" fmla="*/ 357466 w 559472"/>
              <a:gd name="connsiteY17" fmla="*/ 2189233 h 3709642"/>
              <a:gd name="connsiteX18" fmla="*/ 344982 w 559472"/>
              <a:gd name="connsiteY18" fmla="*/ 2071473 h 3709642"/>
              <a:gd name="connsiteX19" fmla="*/ 332466 w 559472"/>
              <a:gd name="connsiteY19" fmla="*/ 1952216 h 3709642"/>
              <a:gd name="connsiteX20" fmla="*/ 319121 w 559472"/>
              <a:gd name="connsiteY20" fmla="*/ 1833776 h 3709642"/>
              <a:gd name="connsiteX21" fmla="*/ 304408 w 559472"/>
              <a:gd name="connsiteY21" fmla="*/ 1713948 h 3709642"/>
              <a:gd name="connsiteX22" fmla="*/ 288685 w 559472"/>
              <a:gd name="connsiteY22" fmla="*/ 1592703 h 3709642"/>
              <a:gd name="connsiteX23" fmla="*/ 273050 w 559472"/>
              <a:gd name="connsiteY23" fmla="*/ 1471451 h 3709642"/>
              <a:gd name="connsiteX24" fmla="*/ 255813 w 559472"/>
              <a:gd name="connsiteY24" fmla="*/ 1350328 h 3709642"/>
              <a:gd name="connsiteX25" fmla="*/ 237060 w 559472"/>
              <a:gd name="connsiteY25" fmla="*/ 1227080 h 3709642"/>
              <a:gd name="connsiteX26" fmla="*/ 218488 w 559472"/>
              <a:gd name="connsiteY26" fmla="*/ 1106065 h 3709642"/>
              <a:gd name="connsiteX27" fmla="*/ 198221 w 559472"/>
              <a:gd name="connsiteY27" fmla="*/ 982940 h 3709642"/>
              <a:gd name="connsiteX28" fmla="*/ 177152 w 559472"/>
              <a:gd name="connsiteY28" fmla="*/ 858755 h 3709642"/>
              <a:gd name="connsiteX29" fmla="*/ 155551 w 559472"/>
              <a:gd name="connsiteY29" fmla="*/ 736861 h 3709642"/>
              <a:gd name="connsiteX30" fmla="*/ 131782 w 559472"/>
              <a:gd name="connsiteY30" fmla="*/ 613645 h 3709642"/>
              <a:gd name="connsiteX31" fmla="*/ 107123 w 559472"/>
              <a:gd name="connsiteY31" fmla="*/ 490500 h 3709642"/>
              <a:gd name="connsiteX32" fmla="*/ 82552 w 559472"/>
              <a:gd name="connsiteY32" fmla="*/ 367348 h 3709642"/>
              <a:gd name="connsiteX33" fmla="*/ 55608 w 559472"/>
              <a:gd name="connsiteY33" fmla="*/ 244762 h 3709642"/>
              <a:gd name="connsiteX34" fmla="*/ 28130 w 559472"/>
              <a:gd name="connsiteY34" fmla="*/ 122220 h 3709642"/>
              <a:gd name="connsiteX35" fmla="*/ 0 w 559472"/>
              <a:gd name="connsiteY35" fmla="*/ 0 h 3709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559472" h="3709642">
                <a:moveTo>
                  <a:pt x="0" y="0"/>
                </a:moveTo>
                <a:lnTo>
                  <a:pt x="473952" y="0"/>
                </a:lnTo>
                <a:lnTo>
                  <a:pt x="485840" y="161194"/>
                </a:lnTo>
                <a:cubicBezTo>
                  <a:pt x="552063" y="1147770"/>
                  <a:pt x="592441" y="3086737"/>
                  <a:pt x="523949" y="3672197"/>
                </a:cubicBezTo>
                <a:cubicBezTo>
                  <a:pt x="500842" y="3684557"/>
                  <a:pt x="477855" y="3697282"/>
                  <a:pt x="454748" y="3709642"/>
                </a:cubicBezTo>
                <a:lnTo>
                  <a:pt x="448224" y="3510471"/>
                </a:lnTo>
                <a:lnTo>
                  <a:pt x="443564" y="3408563"/>
                </a:lnTo>
                <a:lnTo>
                  <a:pt x="438902" y="3304407"/>
                </a:lnTo>
                <a:lnTo>
                  <a:pt x="433941" y="3198777"/>
                </a:lnTo>
                <a:lnTo>
                  <a:pt x="427584" y="3092510"/>
                </a:lnTo>
                <a:lnTo>
                  <a:pt x="420988" y="2984390"/>
                </a:lnTo>
                <a:lnTo>
                  <a:pt x="414330" y="2874401"/>
                </a:lnTo>
                <a:lnTo>
                  <a:pt x="406840" y="2762980"/>
                </a:lnTo>
                <a:lnTo>
                  <a:pt x="397745" y="2650566"/>
                </a:lnTo>
                <a:lnTo>
                  <a:pt x="389154" y="2536612"/>
                </a:lnTo>
                <a:lnTo>
                  <a:pt x="379225" y="2421642"/>
                </a:lnTo>
                <a:lnTo>
                  <a:pt x="368316" y="2305627"/>
                </a:lnTo>
                <a:lnTo>
                  <a:pt x="357466" y="2189233"/>
                </a:lnTo>
                <a:lnTo>
                  <a:pt x="344982" y="2071473"/>
                </a:lnTo>
                <a:lnTo>
                  <a:pt x="332466" y="1952216"/>
                </a:lnTo>
                <a:lnTo>
                  <a:pt x="319121" y="1833776"/>
                </a:lnTo>
                <a:lnTo>
                  <a:pt x="304408" y="1713948"/>
                </a:lnTo>
                <a:lnTo>
                  <a:pt x="288685" y="1592703"/>
                </a:lnTo>
                <a:lnTo>
                  <a:pt x="273050" y="1471451"/>
                </a:lnTo>
                <a:lnTo>
                  <a:pt x="255813" y="1350328"/>
                </a:lnTo>
                <a:lnTo>
                  <a:pt x="237060" y="1227080"/>
                </a:lnTo>
                <a:lnTo>
                  <a:pt x="218488" y="1106065"/>
                </a:lnTo>
                <a:lnTo>
                  <a:pt x="198221" y="982940"/>
                </a:lnTo>
                <a:lnTo>
                  <a:pt x="177152" y="858755"/>
                </a:lnTo>
                <a:lnTo>
                  <a:pt x="155551" y="736861"/>
                </a:lnTo>
                <a:lnTo>
                  <a:pt x="131782" y="613645"/>
                </a:lnTo>
                <a:lnTo>
                  <a:pt x="107123" y="490500"/>
                </a:lnTo>
                <a:lnTo>
                  <a:pt x="82552" y="367348"/>
                </a:lnTo>
                <a:lnTo>
                  <a:pt x="55608" y="244762"/>
                </a:lnTo>
                <a:lnTo>
                  <a:pt x="28130" y="122220"/>
                </a:lnTo>
                <a:lnTo>
                  <a:pt x="0" y="0"/>
                </a:lnTo>
                <a:close/>
              </a:path>
            </a:pathLst>
          </a:custGeom>
          <a:solidFill>
            <a:schemeClr val="tx1">
              <a:alpha val="20000"/>
            </a:schemeClr>
          </a:solidFill>
          <a:ln>
            <a:noFill/>
          </a:ln>
        </p:spPr>
        <p:txBody>
          <a:bodyPr rtlCol="0" anchor="ctr"/>
          <a:lstStyle/>
          <a:p>
            <a:pPr algn="ctr"/>
            <a:endParaRPr lang="en-US"/>
          </a:p>
        </p:txBody>
      </p:sp>
      <p:sp>
        <p:nvSpPr>
          <p:cNvPr id="29" name="Freeform 5">
            <a:extLst>
              <a:ext uri="{FF2B5EF4-FFF2-40B4-BE49-F238E27FC236}">
                <a16:creationId xmlns:a16="http://schemas.microsoft.com/office/drawing/2014/main" id="{83B96611-4BCB-4210-9437-6F78615AB7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5400000" flipH="1">
            <a:off x="3708596" y="2756642"/>
            <a:ext cx="6858000" cy="1344715"/>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rgbClr val="FFFFFF"/>
          </a:solidFill>
          <a:ln>
            <a:noFill/>
          </a:ln>
        </p:spPr>
        <p:txBody>
          <a:bodyPr/>
          <a:lstStyle/>
          <a:p>
            <a:endParaRPr lang="fr-FR"/>
          </a:p>
        </p:txBody>
      </p:sp>
      <p:pic>
        <p:nvPicPr>
          <p:cNvPr id="6" name="Image 5">
            <a:extLst>
              <a:ext uri="{FF2B5EF4-FFF2-40B4-BE49-F238E27FC236}">
                <a16:creationId xmlns:a16="http://schemas.microsoft.com/office/drawing/2014/main" id="{332959CA-D0CD-4E5D-B28A-C51B04A0D9AF}"/>
              </a:ext>
            </a:extLst>
          </p:cNvPr>
          <p:cNvPicPr/>
          <p:nvPr/>
        </p:nvPicPr>
        <p:blipFill>
          <a:blip r:embed="rId3" cstate="print">
            <a:extLst>
              <a:ext uri="{28A0092B-C50C-407E-A947-70E740481C1C}">
                <a14:useLocalDpi xmlns:a14="http://schemas.microsoft.com/office/drawing/2010/main" val="0"/>
              </a:ext>
            </a:extLst>
          </a:blip>
          <a:stretch>
            <a:fillRect/>
          </a:stretch>
        </p:blipFill>
        <p:spPr bwMode="auto">
          <a:xfrm>
            <a:off x="1740608" y="148532"/>
            <a:ext cx="4355391" cy="6526124"/>
          </a:xfrm>
          <a:prstGeom prst="rect">
            <a:avLst/>
          </a:prstGeom>
          <a:noFill/>
          <a:effectLst/>
        </p:spPr>
      </p:pic>
      <p:sp>
        <p:nvSpPr>
          <p:cNvPr id="4" name="Rectangle 3">
            <a:extLst>
              <a:ext uri="{FF2B5EF4-FFF2-40B4-BE49-F238E27FC236}">
                <a16:creationId xmlns:a16="http://schemas.microsoft.com/office/drawing/2014/main" id="{950A6B43-4566-4152-92F3-86D1057737C5}"/>
              </a:ext>
            </a:extLst>
          </p:cNvPr>
          <p:cNvSpPr/>
          <p:nvPr/>
        </p:nvSpPr>
        <p:spPr>
          <a:xfrm>
            <a:off x="7981770" y="1255587"/>
            <a:ext cx="3823483" cy="461665"/>
          </a:xfrm>
          <a:prstGeom prst="rect">
            <a:avLst/>
          </a:prstGeom>
        </p:spPr>
        <p:txBody>
          <a:bodyPr wrap="none">
            <a:spAutoFit/>
          </a:bodyPr>
          <a:lstStyle/>
          <a:p>
            <a:pPr marL="228600" indent="-228600">
              <a:spcBef>
                <a:spcPts val="1200"/>
              </a:spcBef>
              <a:spcAft>
                <a:spcPts val="600"/>
              </a:spcAft>
            </a:pPr>
            <a:r>
              <a:rPr lang="fr-FR" sz="2400" b="1" dirty="0">
                <a:latin typeface="Arial" panose="020B0604020202020204" pitchFamily="34" charset="0"/>
                <a:ea typeface="Times New Roman" panose="02020603050405020304" pitchFamily="18" charset="0"/>
                <a:cs typeface="Times New Roman" panose="02020603050405020304" pitchFamily="18" charset="0"/>
              </a:rPr>
              <a:t>1.3. Le bulletin de salaire</a:t>
            </a:r>
          </a:p>
        </p:txBody>
      </p:sp>
    </p:spTree>
    <p:extLst>
      <p:ext uri="{BB962C8B-B14F-4D97-AF65-F5344CB8AC3E}">
        <p14:creationId xmlns:p14="http://schemas.microsoft.com/office/powerpoint/2010/main" val="1262392381"/>
      </p:ext>
    </p:extLst>
  </p:cSld>
  <p:clrMapOvr>
    <a:masterClrMapping/>
  </p:clrMapOvr>
  <p:transition spd="slow">
    <p:randomBar dir="vert"/>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p:cNvSpPr txBox="1"/>
          <p:nvPr/>
        </p:nvSpPr>
        <p:spPr>
          <a:xfrm>
            <a:off x="-77638" y="0"/>
            <a:ext cx="7565366" cy="523220"/>
          </a:xfrm>
          <a:prstGeom prst="rect">
            <a:avLst/>
          </a:prstGeom>
          <a:noFill/>
        </p:spPr>
        <p:txBody>
          <a:bodyPr wrap="square" rtlCol="0">
            <a:spAutoFit/>
          </a:bodyPr>
          <a:lstStyle/>
          <a:p>
            <a:r>
              <a:rPr lang="fr-FR" sz="2800" b="1" dirty="0">
                <a:solidFill>
                  <a:srgbClr val="FFFF00"/>
                </a:solidFill>
                <a:latin typeface="Arial" panose="020B0604020202020204" pitchFamily="34" charset="0"/>
                <a:cs typeface="Arial" panose="020B0604020202020204" pitchFamily="34" charset="0"/>
              </a:rPr>
              <a:t>1. Identifier les éléments de la paie</a:t>
            </a:r>
          </a:p>
        </p:txBody>
      </p:sp>
      <p:sp>
        <p:nvSpPr>
          <p:cNvPr id="3" name="Rectangle 2"/>
          <p:cNvSpPr/>
          <p:nvPr/>
        </p:nvSpPr>
        <p:spPr>
          <a:xfrm>
            <a:off x="-77638" y="523220"/>
            <a:ext cx="3823483" cy="461665"/>
          </a:xfrm>
          <a:prstGeom prst="rect">
            <a:avLst/>
          </a:prstGeom>
        </p:spPr>
        <p:txBody>
          <a:bodyPr wrap="none">
            <a:spAutoFit/>
          </a:bodyPr>
          <a:lstStyle/>
          <a:p>
            <a:pPr marL="228600" indent="-228600">
              <a:spcBef>
                <a:spcPts val="1200"/>
              </a:spcBef>
              <a:spcAft>
                <a:spcPts val="600"/>
              </a:spcAft>
            </a:pPr>
            <a:r>
              <a:rPr lang="fr-FR" sz="2400" b="1" dirty="0">
                <a:latin typeface="Arial" panose="020B0604020202020204" pitchFamily="34" charset="0"/>
                <a:ea typeface="Times New Roman" panose="02020603050405020304" pitchFamily="18" charset="0"/>
                <a:cs typeface="Times New Roman" panose="02020603050405020304" pitchFamily="18" charset="0"/>
              </a:rPr>
              <a:t>1.3. Le bulletin de salaire</a:t>
            </a:r>
          </a:p>
        </p:txBody>
      </p:sp>
      <p:graphicFrame>
        <p:nvGraphicFramePr>
          <p:cNvPr id="6" name="Tableau 5"/>
          <p:cNvGraphicFramePr>
            <a:graphicFrameLocks noGrp="1"/>
          </p:cNvGraphicFramePr>
          <p:nvPr>
            <p:extLst>
              <p:ext uri="{D42A27DB-BD31-4B8C-83A1-F6EECF244321}">
                <p14:modId xmlns:p14="http://schemas.microsoft.com/office/powerpoint/2010/main" val="2386433597"/>
              </p:ext>
            </p:extLst>
          </p:nvPr>
        </p:nvGraphicFramePr>
        <p:xfrm>
          <a:off x="172526" y="1046440"/>
          <a:ext cx="11628410" cy="5364480"/>
        </p:xfrm>
        <a:graphic>
          <a:graphicData uri="http://schemas.openxmlformats.org/drawingml/2006/table">
            <a:tbl>
              <a:tblPr firstRow="1" firstCol="1" bandRow="1">
                <a:tableStyleId>{616DA210-FB5B-4158-B5E0-FEB733F419BA}</a:tableStyleId>
              </a:tblPr>
              <a:tblGrid>
                <a:gridCol w="1380229">
                  <a:extLst>
                    <a:ext uri="{9D8B030D-6E8A-4147-A177-3AD203B41FA5}">
                      <a16:colId xmlns:a16="http://schemas.microsoft.com/office/drawing/2014/main" val="3315727517"/>
                    </a:ext>
                  </a:extLst>
                </a:gridCol>
                <a:gridCol w="10248181">
                  <a:extLst>
                    <a:ext uri="{9D8B030D-6E8A-4147-A177-3AD203B41FA5}">
                      <a16:colId xmlns:a16="http://schemas.microsoft.com/office/drawing/2014/main" val="1457869413"/>
                    </a:ext>
                  </a:extLst>
                </a:gridCol>
              </a:tblGrid>
              <a:tr h="2967734">
                <a:tc>
                  <a:txBody>
                    <a:bodyPr/>
                    <a:lstStyle/>
                    <a:p>
                      <a:pPr>
                        <a:spcAft>
                          <a:spcPts val="0"/>
                        </a:spcAft>
                      </a:pPr>
                      <a:r>
                        <a:rPr lang="fr-FR" sz="1600" dirty="0">
                          <a:solidFill>
                            <a:schemeClr val="bg1"/>
                          </a:solidFill>
                          <a:effectLst/>
                          <a:latin typeface="Arial" panose="020B0604020202020204" pitchFamily="34" charset="0"/>
                          <a:cs typeface="Arial" panose="020B0604020202020204" pitchFamily="34" charset="0"/>
                        </a:rPr>
                        <a:t>Mentions obligatoires</a:t>
                      </a:r>
                    </a:p>
                    <a:p>
                      <a:pPr>
                        <a:spcAft>
                          <a:spcPts val="0"/>
                        </a:spcAft>
                      </a:pPr>
                      <a:r>
                        <a:rPr lang="fr-FR" sz="1600" dirty="0">
                          <a:solidFill>
                            <a:schemeClr val="bg1"/>
                          </a:solidFill>
                          <a:effectLst/>
                          <a:latin typeface="Arial" panose="020B0604020202020204" pitchFamily="34" charset="0"/>
                          <a:cs typeface="Arial" panose="020B0604020202020204" pitchFamily="34" charset="0"/>
                        </a:rPr>
                        <a:t> </a:t>
                      </a:r>
                      <a:endParaRPr lang="fr-FR" sz="16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46051" marR="46051" marT="0" marB="0" anchor="ctr">
                    <a:solidFill>
                      <a:schemeClr val="accent6">
                        <a:lumMod val="75000"/>
                      </a:schemeClr>
                    </a:solidFill>
                  </a:tcPr>
                </a:tc>
                <a:tc>
                  <a:txBody>
                    <a:bodyPr/>
                    <a:lstStyle/>
                    <a:p>
                      <a:pPr marL="342900" lvl="0" indent="-342900">
                        <a:spcAft>
                          <a:spcPts val="0"/>
                        </a:spcAft>
                        <a:buFont typeface="Symbol" panose="05050102010706020507" pitchFamily="18" charset="2"/>
                        <a:buChar char=""/>
                      </a:pPr>
                      <a:r>
                        <a:rPr lang="fr-FR" sz="1600" b="0" dirty="0">
                          <a:solidFill>
                            <a:schemeClr val="bg1"/>
                          </a:solidFill>
                          <a:effectLst/>
                          <a:latin typeface="Arial" panose="020B0604020202020204" pitchFamily="34" charset="0"/>
                          <a:cs typeface="Arial" panose="020B0604020202020204" pitchFamily="34" charset="0"/>
                        </a:rPr>
                        <a:t>l’employeur (nom, adresse, numéro d’immatriculation, code APE, numéro Siret…) ; </a:t>
                      </a:r>
                    </a:p>
                    <a:p>
                      <a:pPr marL="342900" lvl="0" indent="-342900">
                        <a:spcAft>
                          <a:spcPts val="0"/>
                        </a:spcAft>
                        <a:buFont typeface="Symbol" panose="05050102010706020507" pitchFamily="18" charset="2"/>
                        <a:buChar char=""/>
                      </a:pPr>
                      <a:r>
                        <a:rPr lang="fr-FR" sz="1600" b="0" dirty="0">
                          <a:solidFill>
                            <a:schemeClr val="bg1"/>
                          </a:solidFill>
                          <a:effectLst/>
                          <a:latin typeface="Arial" panose="020B0604020202020204" pitchFamily="34" charset="0"/>
                          <a:cs typeface="Arial" panose="020B0604020202020204" pitchFamily="34" charset="0"/>
                        </a:rPr>
                        <a:t>le salarié (nom, emploi occupé, position dans la classification de la convention collective) ; </a:t>
                      </a:r>
                    </a:p>
                    <a:p>
                      <a:pPr marL="342900" lvl="0" indent="-342900">
                        <a:spcAft>
                          <a:spcPts val="0"/>
                        </a:spcAft>
                        <a:buFont typeface="Symbol" panose="05050102010706020507" pitchFamily="18" charset="2"/>
                        <a:buChar char=""/>
                      </a:pPr>
                      <a:r>
                        <a:rPr lang="fr-FR" sz="1600" b="0" dirty="0">
                          <a:solidFill>
                            <a:schemeClr val="bg1"/>
                          </a:solidFill>
                          <a:effectLst/>
                          <a:latin typeface="Arial" panose="020B0604020202020204" pitchFamily="34" charset="0"/>
                          <a:cs typeface="Arial" panose="020B0604020202020204" pitchFamily="34" charset="0"/>
                        </a:rPr>
                        <a:t>l’URSSAF ou la MSA (Mutualité sociale agricole) auprès de laquelle les cotisations sont versées ; </a:t>
                      </a:r>
                    </a:p>
                    <a:p>
                      <a:pPr marL="342900" lvl="0" indent="-342900">
                        <a:spcAft>
                          <a:spcPts val="0"/>
                        </a:spcAft>
                        <a:buFont typeface="Symbol" panose="05050102010706020507" pitchFamily="18" charset="2"/>
                        <a:buChar char=""/>
                      </a:pPr>
                      <a:r>
                        <a:rPr lang="fr-FR" sz="1600" b="0" dirty="0">
                          <a:solidFill>
                            <a:schemeClr val="bg1"/>
                          </a:solidFill>
                          <a:effectLst/>
                          <a:latin typeface="Arial" panose="020B0604020202020204" pitchFamily="34" charset="0"/>
                          <a:cs typeface="Arial" panose="020B0604020202020204" pitchFamily="34" charset="0"/>
                        </a:rPr>
                        <a:t>la convention collective applicable.</a:t>
                      </a:r>
                    </a:p>
                    <a:p>
                      <a:pPr marL="342900" lvl="0" indent="-342900">
                        <a:spcAft>
                          <a:spcPts val="0"/>
                        </a:spcAft>
                        <a:buFont typeface="Symbol" panose="05050102010706020507" pitchFamily="18" charset="2"/>
                        <a:buChar char=""/>
                      </a:pPr>
                      <a:r>
                        <a:rPr lang="fr-FR" sz="1600" b="0" dirty="0">
                          <a:solidFill>
                            <a:schemeClr val="bg1"/>
                          </a:solidFill>
                          <a:effectLst/>
                          <a:latin typeface="Arial" panose="020B0604020202020204" pitchFamily="34" charset="0"/>
                          <a:cs typeface="Arial" panose="020B0604020202020204" pitchFamily="34" charset="0"/>
                        </a:rPr>
                        <a:t>les éléments composant la rémunération brute, à savoir le nombre d’heures de travail, la quantité d’heures payées au taux normal et celles majorées (pour heures supplémentaires ou travail de nuit par exemple) en mentionnant le ou les taux appliqués, les accessoires du salaire soumis à cotisations (prime d’ancienneté, de bilan, pourboires, indemnité de précarité…) ; </a:t>
                      </a:r>
                    </a:p>
                    <a:p>
                      <a:pPr marL="342900" lvl="0" indent="-342900">
                        <a:spcAft>
                          <a:spcPts val="0"/>
                        </a:spcAft>
                        <a:buFont typeface="Symbol" panose="05050102010706020507" pitchFamily="18" charset="2"/>
                        <a:buChar char=""/>
                      </a:pPr>
                      <a:r>
                        <a:rPr lang="fr-FR" sz="1600" b="0" dirty="0">
                          <a:solidFill>
                            <a:schemeClr val="bg1"/>
                          </a:solidFill>
                          <a:effectLst/>
                          <a:latin typeface="Arial" panose="020B0604020202020204" pitchFamily="34" charset="0"/>
                          <a:cs typeface="Arial" panose="020B0604020202020204" pitchFamily="34" charset="0"/>
                        </a:rPr>
                        <a:t>la nature et le volume du forfait pour les salariés dont la rémunération est déterminée sur la base d’un forfait hebdomadaire ou mensuel en heures, d’un forfait annuel en heures ou en jours ; </a:t>
                      </a:r>
                    </a:p>
                    <a:p>
                      <a:pPr marL="342900" lvl="0" indent="-342900">
                        <a:spcAft>
                          <a:spcPts val="0"/>
                        </a:spcAft>
                        <a:buFont typeface="Symbol" panose="05050102010706020507" pitchFamily="18" charset="2"/>
                        <a:buChar char=""/>
                      </a:pPr>
                      <a:r>
                        <a:rPr lang="fr-FR" sz="1600" b="0" dirty="0">
                          <a:solidFill>
                            <a:schemeClr val="bg1"/>
                          </a:solidFill>
                          <a:effectLst/>
                          <a:latin typeface="Arial" panose="020B0604020202020204" pitchFamily="34" charset="0"/>
                          <a:cs typeface="Arial" panose="020B0604020202020204" pitchFamily="34" charset="0"/>
                        </a:rPr>
                        <a:t>les prélèvements sociaux et fiscaux : CRDS, CSG, cotisations salariales ; </a:t>
                      </a:r>
                    </a:p>
                    <a:p>
                      <a:pPr marL="342900" lvl="0" indent="-342900">
                        <a:spcAft>
                          <a:spcPts val="0"/>
                        </a:spcAft>
                        <a:buFont typeface="Symbol" panose="05050102010706020507" pitchFamily="18" charset="2"/>
                        <a:buChar char=""/>
                      </a:pPr>
                      <a:r>
                        <a:rPr lang="fr-FR" sz="1600" b="0" dirty="0">
                          <a:solidFill>
                            <a:schemeClr val="bg1"/>
                          </a:solidFill>
                          <a:effectLst/>
                          <a:latin typeface="Arial" panose="020B0604020202020204" pitchFamily="34" charset="0"/>
                          <a:cs typeface="Arial" panose="020B0604020202020204" pitchFamily="34" charset="0"/>
                        </a:rPr>
                        <a:t>les sommes non soumises à cotisations (remboursement de frais professionnel) ; </a:t>
                      </a:r>
                    </a:p>
                    <a:p>
                      <a:pPr marL="342900" lvl="0" indent="-342900">
                        <a:spcAft>
                          <a:spcPts val="0"/>
                        </a:spcAft>
                        <a:buFont typeface="Symbol" panose="05050102010706020507" pitchFamily="18" charset="2"/>
                        <a:buChar char=""/>
                      </a:pPr>
                      <a:r>
                        <a:rPr lang="fr-FR" sz="1600" b="0" dirty="0">
                          <a:solidFill>
                            <a:schemeClr val="bg1"/>
                          </a:solidFill>
                          <a:effectLst/>
                          <a:latin typeface="Arial" panose="020B0604020202020204" pitchFamily="34" charset="0"/>
                          <a:cs typeface="Arial" panose="020B0604020202020204" pitchFamily="34" charset="0"/>
                        </a:rPr>
                        <a:t>le montant de la somme effectivement versée au salarié (« le net à payer ») ; </a:t>
                      </a:r>
                    </a:p>
                    <a:p>
                      <a:pPr marL="342900" lvl="0" indent="-342900">
                        <a:spcAft>
                          <a:spcPts val="0"/>
                        </a:spcAft>
                        <a:buFont typeface="Symbol" panose="05050102010706020507" pitchFamily="18" charset="2"/>
                        <a:buChar char=""/>
                      </a:pPr>
                      <a:r>
                        <a:rPr lang="fr-FR" sz="1600" b="0" dirty="0">
                          <a:solidFill>
                            <a:schemeClr val="bg1"/>
                          </a:solidFill>
                          <a:effectLst/>
                          <a:latin typeface="Arial" panose="020B0604020202020204" pitchFamily="34" charset="0"/>
                          <a:cs typeface="Arial" panose="020B0604020202020204" pitchFamily="34" charset="0"/>
                        </a:rPr>
                        <a:t>la date du paiement du net à payer ; </a:t>
                      </a:r>
                    </a:p>
                    <a:p>
                      <a:pPr marL="342900" lvl="0" indent="-342900">
                        <a:spcAft>
                          <a:spcPts val="0"/>
                        </a:spcAft>
                        <a:buFont typeface="Symbol" panose="05050102010706020507" pitchFamily="18" charset="2"/>
                        <a:buChar char=""/>
                      </a:pPr>
                      <a:r>
                        <a:rPr lang="fr-FR" sz="1600" b="0" dirty="0">
                          <a:solidFill>
                            <a:schemeClr val="bg1"/>
                          </a:solidFill>
                          <a:effectLst/>
                          <a:latin typeface="Arial" panose="020B0604020202020204" pitchFamily="34" charset="0"/>
                          <a:cs typeface="Arial" panose="020B0604020202020204" pitchFamily="34" charset="0"/>
                        </a:rPr>
                        <a:t>éventuellement, les dates de congés payés compris dans la période de paie et le montant de l’indemnité correspondante ; </a:t>
                      </a:r>
                    </a:p>
                    <a:p>
                      <a:pPr marL="342900" lvl="0" indent="-342900">
                        <a:spcAft>
                          <a:spcPts val="0"/>
                        </a:spcAft>
                        <a:buFont typeface="Symbol" panose="05050102010706020507" pitchFamily="18" charset="2"/>
                        <a:buChar char=""/>
                      </a:pPr>
                      <a:r>
                        <a:rPr lang="fr-FR" sz="1600" b="0" dirty="0">
                          <a:solidFill>
                            <a:schemeClr val="bg1"/>
                          </a:solidFill>
                          <a:effectLst/>
                          <a:latin typeface="Arial" panose="020B0604020202020204" pitchFamily="34" charset="0"/>
                          <a:cs typeface="Arial" panose="020B0604020202020204" pitchFamily="34" charset="0"/>
                        </a:rPr>
                        <a:t>le montant de la prise en charge des frais de transport publics ou des frais de transports personnels ;</a:t>
                      </a:r>
                    </a:p>
                    <a:p>
                      <a:pPr marL="342900" lvl="0" indent="-342900">
                        <a:spcAft>
                          <a:spcPts val="0"/>
                        </a:spcAft>
                        <a:buFont typeface="Symbol" panose="05050102010706020507" pitchFamily="18" charset="2"/>
                        <a:buChar char=""/>
                      </a:pPr>
                      <a:r>
                        <a:rPr lang="fr-FR" sz="1600" b="0" dirty="0">
                          <a:solidFill>
                            <a:schemeClr val="bg1"/>
                          </a:solidFill>
                          <a:effectLst/>
                          <a:latin typeface="Arial" panose="020B0604020202020204" pitchFamily="34" charset="0"/>
                          <a:cs typeface="Arial" panose="020B0604020202020204" pitchFamily="34" charset="0"/>
                        </a:rPr>
                        <a:t>La mention relative à la conservation, par le salarié, du bulletin de paie et ce, sans limitation de durée. </a:t>
                      </a:r>
                    </a:p>
                    <a:p>
                      <a:pPr>
                        <a:spcAft>
                          <a:spcPts val="0"/>
                        </a:spcAft>
                      </a:pPr>
                      <a:r>
                        <a:rPr lang="fr-FR" sz="1600" b="0" dirty="0">
                          <a:solidFill>
                            <a:schemeClr val="bg1"/>
                          </a:solidFill>
                          <a:effectLst/>
                          <a:latin typeface="Arial" panose="020B0604020202020204" pitchFamily="34" charset="0"/>
                          <a:cs typeface="Arial" panose="020B0604020202020204" pitchFamily="34" charset="0"/>
                        </a:rPr>
                        <a:t>Á défaut de précision conventionnelle contraire, les salariés sont informés du nombre d’heures de repos compensateur portés à leur crédit par un document annexé au bulletin de paie. Dès que ce nombre atteint 7 heures, ce document comporte une mention notifiant l’ouverture du droit à repos et l’obligation de le prendre dans un délai maximum de deux mois après son ouverture</a:t>
                      </a:r>
                      <a:r>
                        <a:rPr lang="fr-FR" sz="1600" dirty="0">
                          <a:solidFill>
                            <a:schemeClr val="bg1"/>
                          </a:solidFill>
                          <a:effectLst/>
                          <a:latin typeface="Arial" panose="020B0604020202020204" pitchFamily="34" charset="0"/>
                          <a:cs typeface="Arial" panose="020B0604020202020204" pitchFamily="34" charset="0"/>
                        </a:rPr>
                        <a:t>. </a:t>
                      </a:r>
                      <a:endParaRPr lang="fr-FR" sz="16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46051" marR="46051" marT="0" marB="0">
                    <a:solidFill>
                      <a:schemeClr val="accent6">
                        <a:lumMod val="75000"/>
                      </a:schemeClr>
                    </a:solidFill>
                  </a:tcPr>
                </a:tc>
                <a:extLst>
                  <a:ext uri="{0D108BD9-81ED-4DB2-BD59-A6C34878D82A}">
                    <a16:rowId xmlns:a16="http://schemas.microsoft.com/office/drawing/2014/main" val="4247334214"/>
                  </a:ext>
                </a:extLst>
              </a:tr>
            </a:tbl>
          </a:graphicData>
        </a:graphic>
      </p:graphicFrame>
    </p:spTree>
    <p:extLst>
      <p:ext uri="{BB962C8B-B14F-4D97-AF65-F5344CB8AC3E}">
        <p14:creationId xmlns:p14="http://schemas.microsoft.com/office/powerpoint/2010/main" val="2608042218"/>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p:cNvSpPr txBox="1"/>
          <p:nvPr/>
        </p:nvSpPr>
        <p:spPr>
          <a:xfrm>
            <a:off x="-77638" y="0"/>
            <a:ext cx="7565366" cy="523220"/>
          </a:xfrm>
          <a:prstGeom prst="rect">
            <a:avLst/>
          </a:prstGeom>
          <a:noFill/>
        </p:spPr>
        <p:txBody>
          <a:bodyPr wrap="square" rtlCol="0">
            <a:spAutoFit/>
          </a:bodyPr>
          <a:lstStyle/>
          <a:p>
            <a:r>
              <a:rPr lang="fr-FR" sz="2800" b="1" dirty="0">
                <a:solidFill>
                  <a:srgbClr val="FFFF00"/>
                </a:solidFill>
                <a:latin typeface="Arial" panose="020B0604020202020204" pitchFamily="34" charset="0"/>
                <a:cs typeface="Arial" panose="020B0604020202020204" pitchFamily="34" charset="0"/>
              </a:rPr>
              <a:t>1. Identifier  les éléments de la paie</a:t>
            </a:r>
          </a:p>
        </p:txBody>
      </p:sp>
      <p:sp>
        <p:nvSpPr>
          <p:cNvPr id="3" name="Rectangle 2"/>
          <p:cNvSpPr/>
          <p:nvPr/>
        </p:nvSpPr>
        <p:spPr>
          <a:xfrm>
            <a:off x="-77638" y="523220"/>
            <a:ext cx="3823483" cy="461665"/>
          </a:xfrm>
          <a:prstGeom prst="rect">
            <a:avLst/>
          </a:prstGeom>
        </p:spPr>
        <p:txBody>
          <a:bodyPr wrap="none">
            <a:spAutoFit/>
          </a:bodyPr>
          <a:lstStyle/>
          <a:p>
            <a:pPr marL="228600" indent="-228600">
              <a:spcBef>
                <a:spcPts val="1200"/>
              </a:spcBef>
              <a:spcAft>
                <a:spcPts val="600"/>
              </a:spcAft>
            </a:pPr>
            <a:r>
              <a:rPr lang="fr-FR" sz="2400" b="1" dirty="0">
                <a:latin typeface="Arial" panose="020B0604020202020204" pitchFamily="34" charset="0"/>
                <a:ea typeface="Times New Roman" panose="02020603050405020304" pitchFamily="18" charset="0"/>
                <a:cs typeface="Times New Roman" panose="02020603050405020304" pitchFamily="18" charset="0"/>
              </a:rPr>
              <a:t>1.3. Le bulletin de salaire</a:t>
            </a:r>
          </a:p>
        </p:txBody>
      </p:sp>
      <p:graphicFrame>
        <p:nvGraphicFramePr>
          <p:cNvPr id="6" name="Tableau 5"/>
          <p:cNvGraphicFramePr>
            <a:graphicFrameLocks noGrp="1"/>
          </p:cNvGraphicFramePr>
          <p:nvPr>
            <p:extLst>
              <p:ext uri="{D42A27DB-BD31-4B8C-83A1-F6EECF244321}">
                <p14:modId xmlns:p14="http://schemas.microsoft.com/office/powerpoint/2010/main" val="3517919300"/>
              </p:ext>
            </p:extLst>
          </p:nvPr>
        </p:nvGraphicFramePr>
        <p:xfrm>
          <a:off x="443060" y="1347912"/>
          <a:ext cx="11130873" cy="4986868"/>
        </p:xfrm>
        <a:graphic>
          <a:graphicData uri="http://schemas.openxmlformats.org/drawingml/2006/table">
            <a:tbl>
              <a:tblPr firstRow="1" firstCol="1" bandRow="1">
                <a:tableStyleId>{616DA210-FB5B-4158-B5E0-FEB733F419BA}</a:tableStyleId>
              </a:tblPr>
              <a:tblGrid>
                <a:gridCol w="1369090">
                  <a:extLst>
                    <a:ext uri="{9D8B030D-6E8A-4147-A177-3AD203B41FA5}">
                      <a16:colId xmlns:a16="http://schemas.microsoft.com/office/drawing/2014/main" val="3315727517"/>
                    </a:ext>
                  </a:extLst>
                </a:gridCol>
                <a:gridCol w="9761783">
                  <a:extLst>
                    <a:ext uri="{9D8B030D-6E8A-4147-A177-3AD203B41FA5}">
                      <a16:colId xmlns:a16="http://schemas.microsoft.com/office/drawing/2014/main" val="1457869413"/>
                    </a:ext>
                  </a:extLst>
                </a:gridCol>
              </a:tblGrid>
              <a:tr h="2062410">
                <a:tc>
                  <a:txBody>
                    <a:bodyPr/>
                    <a:lstStyle/>
                    <a:p>
                      <a:pPr>
                        <a:spcAft>
                          <a:spcPts val="0"/>
                        </a:spcAft>
                      </a:pPr>
                      <a:r>
                        <a:rPr lang="fr-FR" sz="2000" dirty="0">
                          <a:solidFill>
                            <a:schemeClr val="bg1"/>
                          </a:solidFill>
                          <a:effectLst/>
                          <a:latin typeface="Arial" panose="020B0604020202020204" pitchFamily="34" charset="0"/>
                          <a:cs typeface="Arial" panose="020B0604020202020204" pitchFamily="34" charset="0"/>
                        </a:rPr>
                        <a:t>Mentions interdites</a:t>
                      </a:r>
                      <a:endParaRPr lang="fr-FR" sz="20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46051" marR="46051" marT="0" marB="0" anchor="ctr">
                    <a:solidFill>
                      <a:schemeClr val="accent6">
                        <a:lumMod val="75000"/>
                      </a:schemeClr>
                    </a:solidFill>
                  </a:tcPr>
                </a:tc>
                <a:tc>
                  <a:txBody>
                    <a:bodyPr/>
                    <a:lstStyle/>
                    <a:p>
                      <a:pPr>
                        <a:spcAft>
                          <a:spcPts val="0"/>
                        </a:spcAft>
                      </a:pPr>
                      <a:r>
                        <a:rPr lang="fr-FR" sz="2000" dirty="0">
                          <a:solidFill>
                            <a:schemeClr val="bg1"/>
                          </a:solidFill>
                          <a:effectLst/>
                          <a:latin typeface="Arial" panose="020B0604020202020204" pitchFamily="34" charset="0"/>
                          <a:cs typeface="Arial" panose="020B0604020202020204" pitchFamily="34" charset="0"/>
                        </a:rPr>
                        <a:t>Aucune mention relative à l’exercice du droit de grève et à l’activité de représentation des salariés ne doit figurer sur le bulletin de paie :</a:t>
                      </a:r>
                    </a:p>
                    <a:p>
                      <a:pPr marL="342900" lvl="0" indent="-342900">
                        <a:spcAft>
                          <a:spcPts val="0"/>
                        </a:spcAft>
                        <a:buFont typeface="Symbol" panose="05050102010706020507" pitchFamily="18" charset="2"/>
                        <a:buChar char=""/>
                      </a:pPr>
                      <a:r>
                        <a:rPr lang="fr-FR" sz="2000" dirty="0">
                          <a:solidFill>
                            <a:schemeClr val="bg1"/>
                          </a:solidFill>
                          <a:effectLst/>
                          <a:latin typeface="Arial" panose="020B0604020202020204" pitchFamily="34" charset="0"/>
                          <a:cs typeface="Arial" panose="020B0604020202020204" pitchFamily="34" charset="0"/>
                        </a:rPr>
                        <a:t>le non-paiement des heures de grève est traduit par l’intitulé « absence non rémunérée » ; </a:t>
                      </a:r>
                    </a:p>
                    <a:p>
                      <a:pPr marL="342900" lvl="0" indent="-342900">
                        <a:spcAft>
                          <a:spcPts val="0"/>
                        </a:spcAft>
                        <a:buFont typeface="Symbol" panose="05050102010706020507" pitchFamily="18" charset="2"/>
                        <a:buChar char=""/>
                      </a:pPr>
                      <a:r>
                        <a:rPr lang="fr-FR" sz="2000" dirty="0">
                          <a:solidFill>
                            <a:schemeClr val="bg1"/>
                          </a:solidFill>
                          <a:effectLst/>
                          <a:latin typeface="Arial" panose="020B0604020202020204" pitchFamily="34" charset="0"/>
                          <a:cs typeface="Arial" panose="020B0604020202020204" pitchFamily="34" charset="0"/>
                        </a:rPr>
                        <a:t>les heures de délégation sont incluses dans le temps de travail normal.</a:t>
                      </a:r>
                      <a:endParaRPr lang="fr-FR" sz="20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46051" marR="46051" marT="0" marB="0" anchor="ctr">
                    <a:solidFill>
                      <a:schemeClr val="accent6">
                        <a:lumMod val="75000"/>
                      </a:schemeClr>
                    </a:solidFill>
                  </a:tcPr>
                </a:tc>
                <a:extLst>
                  <a:ext uri="{0D108BD9-81ED-4DB2-BD59-A6C34878D82A}">
                    <a16:rowId xmlns:a16="http://schemas.microsoft.com/office/drawing/2014/main" val="3270208264"/>
                  </a:ext>
                </a:extLst>
              </a:tr>
              <a:tr h="2924458">
                <a:tc>
                  <a:txBody>
                    <a:bodyPr/>
                    <a:lstStyle/>
                    <a:p>
                      <a:pPr>
                        <a:spcAft>
                          <a:spcPts val="0"/>
                        </a:spcAft>
                      </a:pPr>
                      <a:r>
                        <a:rPr lang="fr-FR" sz="2000">
                          <a:solidFill>
                            <a:schemeClr val="bg1"/>
                          </a:solidFill>
                          <a:effectLst/>
                          <a:latin typeface="Arial" panose="020B0604020202020204" pitchFamily="34" charset="0"/>
                          <a:cs typeface="Arial" panose="020B0604020202020204" pitchFamily="34" charset="0"/>
                        </a:rPr>
                        <a:t>Remise </a:t>
                      </a:r>
                    </a:p>
                    <a:p>
                      <a:pPr>
                        <a:spcAft>
                          <a:spcPts val="0"/>
                        </a:spcAft>
                      </a:pPr>
                      <a:r>
                        <a:rPr lang="fr-FR" sz="2000">
                          <a:solidFill>
                            <a:schemeClr val="bg1"/>
                          </a:solidFill>
                          <a:effectLst/>
                          <a:latin typeface="Arial" panose="020B0604020202020204" pitchFamily="34" charset="0"/>
                          <a:cs typeface="Arial" panose="020B0604020202020204" pitchFamily="34" charset="0"/>
                        </a:rPr>
                        <a:t>du bulletin </a:t>
                      </a:r>
                    </a:p>
                    <a:p>
                      <a:pPr>
                        <a:spcAft>
                          <a:spcPts val="0"/>
                        </a:spcAft>
                      </a:pPr>
                      <a:r>
                        <a:rPr lang="fr-FR" sz="2000">
                          <a:solidFill>
                            <a:schemeClr val="bg1"/>
                          </a:solidFill>
                          <a:effectLst/>
                          <a:latin typeface="Arial" panose="020B0604020202020204" pitchFamily="34" charset="0"/>
                          <a:cs typeface="Arial" panose="020B0604020202020204" pitchFamily="34" charset="0"/>
                        </a:rPr>
                        <a:t>de paie</a:t>
                      </a:r>
                    </a:p>
                    <a:p>
                      <a:pPr>
                        <a:spcAft>
                          <a:spcPts val="0"/>
                        </a:spcAft>
                      </a:pPr>
                      <a:r>
                        <a:rPr lang="fr-FR" sz="2000">
                          <a:solidFill>
                            <a:schemeClr val="bg1"/>
                          </a:solidFill>
                          <a:effectLst/>
                          <a:latin typeface="Arial" panose="020B0604020202020204" pitchFamily="34" charset="0"/>
                          <a:cs typeface="Arial" panose="020B0604020202020204" pitchFamily="34" charset="0"/>
                        </a:rPr>
                        <a:t> </a:t>
                      </a:r>
                      <a:endParaRPr lang="fr-FR" sz="200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46051" marR="46051" marT="0" marB="0" anchor="ctr">
                    <a:solidFill>
                      <a:schemeClr val="accent6">
                        <a:lumMod val="75000"/>
                      </a:schemeClr>
                    </a:solidFill>
                  </a:tcPr>
                </a:tc>
                <a:tc>
                  <a:txBody>
                    <a:bodyPr/>
                    <a:lstStyle/>
                    <a:p>
                      <a:pPr>
                        <a:spcBef>
                          <a:spcPts val="1200"/>
                        </a:spcBef>
                        <a:spcAft>
                          <a:spcPts val="0"/>
                        </a:spcAft>
                      </a:pPr>
                      <a:r>
                        <a:rPr lang="fr-FR" sz="2000" dirty="0">
                          <a:solidFill>
                            <a:schemeClr val="bg1"/>
                          </a:solidFill>
                          <a:effectLst/>
                          <a:latin typeface="Arial" panose="020B0604020202020204" pitchFamily="34" charset="0"/>
                          <a:cs typeface="Arial" panose="020B0604020202020204" pitchFamily="34" charset="0"/>
                        </a:rPr>
                        <a:t>Un bulletin de paie doit être remis au salarié à l’occasion de chaque rémunération. </a:t>
                      </a:r>
                    </a:p>
                    <a:p>
                      <a:pPr>
                        <a:spcBef>
                          <a:spcPts val="1200"/>
                        </a:spcBef>
                        <a:spcAft>
                          <a:spcPts val="0"/>
                        </a:spcAft>
                      </a:pPr>
                      <a:r>
                        <a:rPr lang="fr-FR" sz="2000" dirty="0">
                          <a:solidFill>
                            <a:schemeClr val="bg1"/>
                          </a:solidFill>
                          <a:effectLst/>
                          <a:latin typeface="Arial" panose="020B0604020202020204" pitchFamily="34" charset="0"/>
                          <a:cs typeface="Arial" panose="020B0604020202020204" pitchFamily="34" charset="0"/>
                        </a:rPr>
                        <a:t>Á l’occasion de cette remise, l’employeur ne peut exiger aucune formalité de signature ou d’émargement autre que celle établissant que la somme reçue correspond bien au montant net figurant sur ce bulletin.</a:t>
                      </a:r>
                    </a:p>
                    <a:p>
                      <a:pPr>
                        <a:spcBef>
                          <a:spcPts val="1200"/>
                        </a:spcBef>
                        <a:spcAft>
                          <a:spcPts val="0"/>
                        </a:spcAft>
                      </a:pPr>
                      <a:r>
                        <a:rPr lang="fr-FR" sz="2000" dirty="0">
                          <a:solidFill>
                            <a:schemeClr val="bg1"/>
                          </a:solidFill>
                          <a:effectLst/>
                          <a:latin typeface="Arial" panose="020B0604020202020204" pitchFamily="34" charset="0"/>
                          <a:cs typeface="Arial" panose="020B0604020202020204" pitchFamily="34" charset="0"/>
                        </a:rPr>
                        <a:t>La remise du bulletin de paie au salarié peut être effectuée en main propre ou par voie postale. Avec l’accord du salarié concerné, cette remise peut également être effectuée sous forme électronique, dans des conditions de nature à garantir l’intégrité des données.</a:t>
                      </a:r>
                      <a:endParaRPr lang="fr-FR" sz="20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46051" marR="46051" marT="0" marB="0" anchor="ctr">
                    <a:solidFill>
                      <a:schemeClr val="accent6">
                        <a:lumMod val="75000"/>
                      </a:schemeClr>
                    </a:solidFill>
                  </a:tcPr>
                </a:tc>
                <a:extLst>
                  <a:ext uri="{0D108BD9-81ED-4DB2-BD59-A6C34878D82A}">
                    <a16:rowId xmlns:a16="http://schemas.microsoft.com/office/drawing/2014/main" val="2927555319"/>
                  </a:ext>
                </a:extLst>
              </a:tr>
            </a:tbl>
          </a:graphicData>
        </a:graphic>
      </p:graphicFrame>
    </p:spTree>
    <p:extLst>
      <p:ext uri="{BB962C8B-B14F-4D97-AF65-F5344CB8AC3E}">
        <p14:creationId xmlns:p14="http://schemas.microsoft.com/office/powerpoint/2010/main" val="83377663"/>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EE5818"/>
      </a:dk2>
      <a:lt2>
        <a:srgbClr val="EBEBEB"/>
      </a:lt2>
      <a:accent1>
        <a:srgbClr val="F5A408"/>
      </a:accent1>
      <a:accent2>
        <a:srgbClr val="FA731A"/>
      </a:accent2>
      <a:accent3>
        <a:srgbClr val="AB9281"/>
      </a:accent3>
      <a:accent4>
        <a:srgbClr val="A18CD0"/>
      </a:accent4>
      <a:accent5>
        <a:srgbClr val="8EBBD2"/>
      </a:accent5>
      <a:accent6>
        <a:srgbClr val="ACC995"/>
      </a:accent6>
      <a:hlink>
        <a:srgbClr val="FAC96A"/>
      </a:hlink>
      <a:folHlink>
        <a:srgbClr val="FCDB9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04000"/>
                <a:satMod val="128000"/>
                <a:lumMod val="104000"/>
              </a:schemeClr>
            </a:gs>
            <a:gs pos="100000">
              <a:schemeClr val="phClr">
                <a:shade val="76000"/>
                <a:hueMod val="89000"/>
                <a:satMod val="164000"/>
                <a:lumMod val="68000"/>
              </a:schemeClr>
            </a:gs>
          </a:gsLst>
          <a:path path="circle">
            <a:fillToRect l="45000" t="65000" r="125000" b="100000"/>
          </a:path>
        </a:gradFill>
        <a:blipFill rotWithShape="1">
          <a:blip xmlns:r="http://schemas.openxmlformats.org/officeDocument/2006/relationships" r:embed="rId1">
            <a:duotone>
              <a:schemeClr val="phClr">
                <a:shade val="42000"/>
                <a:hueMod val="42000"/>
                <a:satMod val="124000"/>
                <a:lumMod val="62000"/>
              </a:schemeClr>
              <a:schemeClr val="phClr">
                <a:tint val="96000"/>
                <a:satMod val="130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5A2F9111-B2DB-470C-BA56-608F9B658826}"/>
    </a:ext>
  </a:extLst>
</a:theme>
</file>

<file path=docProps/app.xml><?xml version="1.0" encoding="utf-8"?>
<Properties xmlns="http://schemas.openxmlformats.org/officeDocument/2006/extended-properties" xmlns:vt="http://schemas.openxmlformats.org/officeDocument/2006/docPropsVTypes">
  <TotalTime>237</TotalTime>
  <Words>895</Words>
  <Application>Microsoft Office PowerPoint</Application>
  <PresentationFormat>Grand écran</PresentationFormat>
  <Paragraphs>75</Paragraphs>
  <Slides>7</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7</vt:i4>
      </vt:variant>
    </vt:vector>
  </HeadingPairs>
  <TitlesOfParts>
    <vt:vector size="12" baseType="lpstr">
      <vt:lpstr>Arial</vt:lpstr>
      <vt:lpstr>Century Gothic</vt:lpstr>
      <vt:lpstr>Symbol</vt:lpstr>
      <vt:lpstr>Wingdings 3</vt:lpstr>
      <vt:lpstr>Ion</vt:lpstr>
      <vt:lpstr>Chap. 4 – Préparer et contrôler la paie et les déclarations sociales</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 4 – Préparer et contrôler les éléments de la paie et les déclarations sociales</dc:title>
  <dc:creator>Claude Terrier</dc:creator>
  <cp:lastModifiedBy>Claude Terrier</cp:lastModifiedBy>
  <cp:revision>6</cp:revision>
  <dcterms:created xsi:type="dcterms:W3CDTF">2020-11-18T14:35:58Z</dcterms:created>
  <dcterms:modified xsi:type="dcterms:W3CDTF">2024-10-15T19:06:19Z</dcterms:modified>
</cp:coreProperties>
</file>