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3" y="14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154427-7038-4A1F-B7E4-0D69946E1833}" type="doc">
      <dgm:prSet loTypeId="urn:microsoft.com/office/officeart/2005/8/layout/cycle3" loCatId="cycle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5AEC336B-22F8-41B8-B17D-D03BE7ACC4B5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FR" sz="1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Collecte des informations mensuelles et transmission au service paie</a:t>
          </a:r>
        </a:p>
      </dgm:t>
    </dgm:pt>
    <dgm:pt modelId="{3FA6F6A9-666A-4119-929C-AA3BBAE00751}" type="parTrans" cxnId="{1B8D1736-E41F-4C79-9460-95B596167E4A}">
      <dgm:prSet/>
      <dgm:spPr/>
      <dgm:t>
        <a:bodyPr/>
        <a:lstStyle/>
        <a:p>
          <a:endParaRPr lang="fr-FR" sz="15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A5C9AB-4103-4153-968A-ABD913E9E829}" type="sibTrans" cxnId="{1B8D1736-E41F-4C79-9460-95B596167E4A}">
      <dgm:prSet/>
      <dgm:spPr/>
      <dgm:t>
        <a:bodyPr/>
        <a:lstStyle/>
        <a:p>
          <a:endParaRPr lang="fr-FR" sz="15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EEB963-CF10-46A0-81F7-5660BC07EC8A}">
      <dgm:prSet phldrT="[Texte]" custT="1"/>
      <dgm:spPr>
        <a:gradFill rotWithShape="0">
          <a:gsLst>
            <a:gs pos="0">
              <a:srgbClr val="FA731A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FA731A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Diffusion des bulletins et paiement des salaires</a:t>
          </a:r>
        </a:p>
      </dgm:t>
    </dgm:pt>
    <dgm:pt modelId="{C86B281C-EF7A-466D-9FC8-6CF7AA2DE029}" type="parTrans" cxnId="{74F4F2F4-CF71-4049-96D6-AEB1CFBB80C0}">
      <dgm:prSet/>
      <dgm:spPr/>
      <dgm:t>
        <a:bodyPr/>
        <a:lstStyle/>
        <a:p>
          <a:endParaRPr lang="fr-FR" sz="15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5AE589-0606-4C79-B350-BCE6DE1D0A1D}" type="sibTrans" cxnId="{74F4F2F4-CF71-4049-96D6-AEB1CFBB80C0}">
      <dgm:prSet/>
      <dgm:spPr/>
      <dgm:t>
        <a:bodyPr/>
        <a:lstStyle/>
        <a:p>
          <a:endParaRPr lang="fr-FR" sz="15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BBABBB-AAE9-4FCA-A537-557884A232FD}">
      <dgm:prSet custT="1"/>
      <dgm:spPr>
        <a:solidFill>
          <a:srgbClr val="92D050"/>
        </a:solidFill>
      </dgm:spPr>
      <dgm:t>
        <a:bodyPr/>
        <a:lstStyle/>
        <a:p>
          <a:r>
            <a:rPr lang="fr-FR" sz="15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Contrôle des bulletins</a:t>
          </a:r>
        </a:p>
      </dgm:t>
    </dgm:pt>
    <dgm:pt modelId="{3591CDC6-6C39-497A-AEA2-F29DB7B659D6}" type="parTrans" cxnId="{6F7B0FD6-75FA-4EC8-A509-1158FF6CE7E6}">
      <dgm:prSet/>
      <dgm:spPr/>
      <dgm:t>
        <a:bodyPr/>
        <a:lstStyle/>
        <a:p>
          <a:endParaRPr lang="fr-FR" sz="15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A5033A-6816-492D-8934-A06E61F95A12}" type="sibTrans" cxnId="{6F7B0FD6-75FA-4EC8-A509-1158FF6CE7E6}">
      <dgm:prSet/>
      <dgm:spPr/>
      <dgm:t>
        <a:bodyPr/>
        <a:lstStyle/>
        <a:p>
          <a:endParaRPr lang="fr-FR" sz="15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E89146-51BF-4696-AD53-0390B938BED0}">
      <dgm:prSet custT="1"/>
      <dgm:spPr>
        <a:solidFill>
          <a:srgbClr val="92D050"/>
        </a:solidFill>
      </dgm:spPr>
      <dgm:t>
        <a:bodyPr/>
        <a:lstStyle/>
        <a:p>
          <a:r>
            <a:rPr lang="fr-FR" sz="1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Création / édition des bulletins de paie</a:t>
          </a:r>
        </a:p>
      </dgm:t>
    </dgm:pt>
    <dgm:pt modelId="{B37E030C-2F73-4107-BD1C-0A1B527F9E71}" type="parTrans" cxnId="{155BC2E0-6015-4BDB-B6F1-C4877C088EF6}">
      <dgm:prSet/>
      <dgm:spPr/>
      <dgm:t>
        <a:bodyPr/>
        <a:lstStyle/>
        <a:p>
          <a:endParaRPr lang="fr-FR" sz="15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09C894-5335-45C4-BFEC-B7301411242B}" type="sibTrans" cxnId="{155BC2E0-6015-4BDB-B6F1-C4877C088EF6}">
      <dgm:prSet/>
      <dgm:spPr/>
      <dgm:t>
        <a:bodyPr/>
        <a:lstStyle/>
        <a:p>
          <a:endParaRPr lang="fr-FR" sz="15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2820B5-BE4F-4660-B4B6-7B11A7088C9C}">
      <dgm:prSet phldrT="[Texte]" custT="1"/>
      <dgm:spPr>
        <a:gradFill rotWithShape="0">
          <a:gsLst>
            <a:gs pos="0">
              <a:srgbClr val="FA731A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FA731A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Envoi des données sociales par la DNS</a:t>
          </a:r>
        </a:p>
      </dgm:t>
    </dgm:pt>
    <dgm:pt modelId="{8990BFF7-ED42-4F8F-83A6-F7EF741053BF}" type="parTrans" cxnId="{8E9B1A63-E81D-4642-BE02-2C8C0FEC4787}">
      <dgm:prSet/>
      <dgm:spPr/>
      <dgm:t>
        <a:bodyPr/>
        <a:lstStyle/>
        <a:p>
          <a:endParaRPr lang="fr-FR" sz="1500">
            <a:solidFill>
              <a:schemeClr val="bg1"/>
            </a:solidFill>
          </a:endParaRPr>
        </a:p>
      </dgm:t>
    </dgm:pt>
    <dgm:pt modelId="{2DB5A449-4D06-427F-A246-97752F7F6EA1}" type="sibTrans" cxnId="{8E9B1A63-E81D-4642-BE02-2C8C0FEC4787}">
      <dgm:prSet/>
      <dgm:spPr/>
      <dgm:t>
        <a:bodyPr/>
        <a:lstStyle/>
        <a:p>
          <a:endParaRPr lang="fr-FR" sz="1500">
            <a:solidFill>
              <a:schemeClr val="bg1"/>
            </a:solidFill>
          </a:endParaRPr>
        </a:p>
      </dgm:t>
    </dgm:pt>
    <dgm:pt modelId="{F8A256D1-F92E-40D3-8E9C-84907C8B3F00}" type="pres">
      <dgm:prSet presAssocID="{36154427-7038-4A1F-B7E4-0D69946E1833}" presName="Name0" presStyleCnt="0">
        <dgm:presLayoutVars>
          <dgm:dir/>
          <dgm:resizeHandles val="exact"/>
        </dgm:presLayoutVars>
      </dgm:prSet>
      <dgm:spPr/>
    </dgm:pt>
    <dgm:pt modelId="{CFFF9A11-FF48-4B79-9910-83EAC5C7D018}" type="pres">
      <dgm:prSet presAssocID="{36154427-7038-4A1F-B7E4-0D69946E1833}" presName="cycle" presStyleCnt="0"/>
      <dgm:spPr/>
    </dgm:pt>
    <dgm:pt modelId="{CCA380B1-72D1-45F8-9320-F8D788CF83BD}" type="pres">
      <dgm:prSet presAssocID="{5AEC336B-22F8-41B8-B17D-D03BE7ACC4B5}" presName="nodeFirstNode" presStyleLbl="node1" presStyleIdx="0" presStyleCnt="5" custScaleX="135754" custScaleY="81685">
        <dgm:presLayoutVars>
          <dgm:bulletEnabled val="1"/>
        </dgm:presLayoutVars>
      </dgm:prSet>
      <dgm:spPr/>
    </dgm:pt>
    <dgm:pt modelId="{9059604C-A7D4-4427-A235-EA86DE8F3FC7}" type="pres">
      <dgm:prSet presAssocID="{56A5C9AB-4103-4153-968A-ABD913E9E829}" presName="sibTransFirstNode" presStyleLbl="bgShp" presStyleIdx="0" presStyleCnt="1"/>
      <dgm:spPr/>
    </dgm:pt>
    <dgm:pt modelId="{BFF6D18A-E19E-4B68-BF40-20EE1A52AAA2}" type="pres">
      <dgm:prSet presAssocID="{45E89146-51BF-4696-AD53-0390B938BED0}" presName="nodeFollowingNodes" presStyleLbl="node1" presStyleIdx="1" presStyleCnt="5" custScaleX="87785" custScaleY="72820">
        <dgm:presLayoutVars>
          <dgm:bulletEnabled val="1"/>
        </dgm:presLayoutVars>
      </dgm:prSet>
      <dgm:spPr/>
    </dgm:pt>
    <dgm:pt modelId="{A8F88BE8-E57E-439A-9ABD-39265C197D56}" type="pres">
      <dgm:prSet presAssocID="{F4BBABBB-AAE9-4FCA-A537-557884A232FD}" presName="nodeFollowingNodes" presStyleLbl="node1" presStyleIdx="2" presStyleCnt="5" custScaleX="87293" custScaleY="62358">
        <dgm:presLayoutVars>
          <dgm:bulletEnabled val="1"/>
        </dgm:presLayoutVars>
      </dgm:prSet>
      <dgm:spPr/>
    </dgm:pt>
    <dgm:pt modelId="{F0A6F888-F664-4161-913C-7F80840B0183}" type="pres">
      <dgm:prSet presAssocID="{AEEEB963-CF10-46A0-81F7-5660BC07EC8A}" presName="nodeFollowingNodes" presStyleLbl="node1" presStyleIdx="3" presStyleCnt="5" custScaleX="109424" custScaleY="75252">
        <dgm:presLayoutVars>
          <dgm:bulletEnabled val="1"/>
        </dgm:presLayoutVars>
      </dgm:prSet>
      <dgm:spPr/>
    </dgm:pt>
    <dgm:pt modelId="{FB31686D-9550-4900-90E3-52CF11A2A1E7}" type="pres">
      <dgm:prSet presAssocID="{072820B5-BE4F-4660-B4B6-7B11A7088C9C}" presName="nodeFollowingNodes" presStyleLbl="node1" presStyleIdx="4" presStyleCnt="5" custScaleX="87785" custScaleY="72820">
        <dgm:presLayoutVars>
          <dgm:bulletEnabled val="1"/>
        </dgm:presLayoutVars>
      </dgm:prSet>
      <dgm:spPr/>
    </dgm:pt>
  </dgm:ptLst>
  <dgm:cxnLst>
    <dgm:cxn modelId="{1B8D1736-E41F-4C79-9460-95B596167E4A}" srcId="{36154427-7038-4A1F-B7E4-0D69946E1833}" destId="{5AEC336B-22F8-41B8-B17D-D03BE7ACC4B5}" srcOrd="0" destOrd="0" parTransId="{3FA6F6A9-666A-4119-929C-AA3BBAE00751}" sibTransId="{56A5C9AB-4103-4153-968A-ABD913E9E829}"/>
    <dgm:cxn modelId="{17A2FA61-0766-4EA2-9B2C-171D36B57C3F}" type="presOf" srcId="{56A5C9AB-4103-4153-968A-ABD913E9E829}" destId="{9059604C-A7D4-4427-A235-EA86DE8F3FC7}" srcOrd="0" destOrd="0" presId="urn:microsoft.com/office/officeart/2005/8/layout/cycle3"/>
    <dgm:cxn modelId="{8E9B1A63-E81D-4642-BE02-2C8C0FEC4787}" srcId="{36154427-7038-4A1F-B7E4-0D69946E1833}" destId="{072820B5-BE4F-4660-B4B6-7B11A7088C9C}" srcOrd="4" destOrd="0" parTransId="{8990BFF7-ED42-4F8F-83A6-F7EF741053BF}" sibTransId="{2DB5A449-4D06-427F-A246-97752F7F6EA1}"/>
    <dgm:cxn modelId="{C765286F-9FAC-4D69-A0A5-84202B90ACC7}" type="presOf" srcId="{F4BBABBB-AAE9-4FCA-A537-557884A232FD}" destId="{A8F88BE8-E57E-439A-9ABD-39265C197D56}" srcOrd="0" destOrd="0" presId="urn:microsoft.com/office/officeart/2005/8/layout/cycle3"/>
    <dgm:cxn modelId="{6715F69A-F50E-4067-A316-F003E80EBBD1}" type="presOf" srcId="{5AEC336B-22F8-41B8-B17D-D03BE7ACC4B5}" destId="{CCA380B1-72D1-45F8-9320-F8D788CF83BD}" srcOrd="0" destOrd="0" presId="urn:microsoft.com/office/officeart/2005/8/layout/cycle3"/>
    <dgm:cxn modelId="{E817D3CC-25CF-4322-80EB-D5201268EB93}" type="presOf" srcId="{AEEEB963-CF10-46A0-81F7-5660BC07EC8A}" destId="{F0A6F888-F664-4161-913C-7F80840B0183}" srcOrd="0" destOrd="0" presId="urn:microsoft.com/office/officeart/2005/8/layout/cycle3"/>
    <dgm:cxn modelId="{B5D007D2-5CB4-4256-8CA0-4C0FB5548D95}" type="presOf" srcId="{36154427-7038-4A1F-B7E4-0D69946E1833}" destId="{F8A256D1-F92E-40D3-8E9C-84907C8B3F00}" srcOrd="0" destOrd="0" presId="urn:microsoft.com/office/officeart/2005/8/layout/cycle3"/>
    <dgm:cxn modelId="{6F7B0FD6-75FA-4EC8-A509-1158FF6CE7E6}" srcId="{36154427-7038-4A1F-B7E4-0D69946E1833}" destId="{F4BBABBB-AAE9-4FCA-A537-557884A232FD}" srcOrd="2" destOrd="0" parTransId="{3591CDC6-6C39-497A-AEA2-F29DB7B659D6}" sibTransId="{A0A5033A-6816-492D-8934-A06E61F95A12}"/>
    <dgm:cxn modelId="{155BC2E0-6015-4BDB-B6F1-C4877C088EF6}" srcId="{36154427-7038-4A1F-B7E4-0D69946E1833}" destId="{45E89146-51BF-4696-AD53-0390B938BED0}" srcOrd="1" destOrd="0" parTransId="{B37E030C-2F73-4107-BD1C-0A1B527F9E71}" sibTransId="{5709C894-5335-45C4-BFEC-B7301411242B}"/>
    <dgm:cxn modelId="{77DD5DE4-8236-420F-BACB-2C4DE9338B99}" type="presOf" srcId="{072820B5-BE4F-4660-B4B6-7B11A7088C9C}" destId="{FB31686D-9550-4900-90E3-52CF11A2A1E7}" srcOrd="0" destOrd="0" presId="urn:microsoft.com/office/officeart/2005/8/layout/cycle3"/>
    <dgm:cxn modelId="{74F4F2F4-CF71-4049-96D6-AEB1CFBB80C0}" srcId="{36154427-7038-4A1F-B7E4-0D69946E1833}" destId="{AEEEB963-CF10-46A0-81F7-5660BC07EC8A}" srcOrd="3" destOrd="0" parTransId="{C86B281C-EF7A-466D-9FC8-6CF7AA2DE029}" sibTransId="{E65AE589-0606-4C79-B350-BCE6DE1D0A1D}"/>
    <dgm:cxn modelId="{371409FF-63F5-427A-947A-F28325B6E42A}" type="presOf" srcId="{45E89146-51BF-4696-AD53-0390B938BED0}" destId="{BFF6D18A-E19E-4B68-BF40-20EE1A52AAA2}" srcOrd="0" destOrd="0" presId="urn:microsoft.com/office/officeart/2005/8/layout/cycle3"/>
    <dgm:cxn modelId="{5510F2BD-E66C-4A86-B22C-487D638641CB}" type="presParOf" srcId="{F8A256D1-F92E-40D3-8E9C-84907C8B3F00}" destId="{CFFF9A11-FF48-4B79-9910-83EAC5C7D018}" srcOrd="0" destOrd="0" presId="urn:microsoft.com/office/officeart/2005/8/layout/cycle3"/>
    <dgm:cxn modelId="{914DB8BB-04B4-4D3E-8C49-F652978C9A55}" type="presParOf" srcId="{CFFF9A11-FF48-4B79-9910-83EAC5C7D018}" destId="{CCA380B1-72D1-45F8-9320-F8D788CF83BD}" srcOrd="0" destOrd="0" presId="urn:microsoft.com/office/officeart/2005/8/layout/cycle3"/>
    <dgm:cxn modelId="{B8878871-445D-4496-840F-AA44B01BFE49}" type="presParOf" srcId="{CFFF9A11-FF48-4B79-9910-83EAC5C7D018}" destId="{9059604C-A7D4-4427-A235-EA86DE8F3FC7}" srcOrd="1" destOrd="0" presId="urn:microsoft.com/office/officeart/2005/8/layout/cycle3"/>
    <dgm:cxn modelId="{9AEEF1A6-7281-4347-8535-94D93ECB0F8F}" type="presParOf" srcId="{CFFF9A11-FF48-4B79-9910-83EAC5C7D018}" destId="{BFF6D18A-E19E-4B68-BF40-20EE1A52AAA2}" srcOrd="2" destOrd="0" presId="urn:microsoft.com/office/officeart/2005/8/layout/cycle3"/>
    <dgm:cxn modelId="{0B47EFF7-C2FF-4128-84DB-A3908BDDD0B1}" type="presParOf" srcId="{CFFF9A11-FF48-4B79-9910-83EAC5C7D018}" destId="{A8F88BE8-E57E-439A-9ABD-39265C197D56}" srcOrd="3" destOrd="0" presId="urn:microsoft.com/office/officeart/2005/8/layout/cycle3"/>
    <dgm:cxn modelId="{A4E5A94F-6E3E-44BC-B8C6-2DC13E49812D}" type="presParOf" srcId="{CFFF9A11-FF48-4B79-9910-83EAC5C7D018}" destId="{F0A6F888-F664-4161-913C-7F80840B0183}" srcOrd="4" destOrd="0" presId="urn:microsoft.com/office/officeart/2005/8/layout/cycle3"/>
    <dgm:cxn modelId="{79D45C8B-6CD9-49A3-959A-36F921211061}" type="presParOf" srcId="{CFFF9A11-FF48-4B79-9910-83EAC5C7D018}" destId="{FB31686D-9550-4900-90E3-52CF11A2A1E7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154427-7038-4A1F-B7E4-0D69946E1833}" type="doc">
      <dgm:prSet loTypeId="urn:microsoft.com/office/officeart/2005/8/layout/cycle3" loCatId="cycle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5AEC336B-22F8-41B8-B17D-D03BE7ACC4B5}">
      <dgm:prSet phldrT="[Texte]" custT="1"/>
      <dgm:spPr/>
      <dgm:t>
        <a:bodyPr/>
        <a:lstStyle/>
        <a:p>
          <a:r>
            <a:rPr lang="fr-F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Collecte des informations mensuelles et transmission au responsable des salaires</a:t>
          </a:r>
        </a:p>
      </dgm:t>
    </dgm:pt>
    <dgm:pt modelId="{3FA6F6A9-666A-4119-929C-AA3BBAE00751}" type="parTrans" cxnId="{1B8D1736-E41F-4C79-9460-95B596167E4A}">
      <dgm:prSet/>
      <dgm:spPr/>
      <dgm:t>
        <a:bodyPr/>
        <a:lstStyle/>
        <a:p>
          <a:endParaRPr lang="fr-FR" sz="1400" b="1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A5C9AB-4103-4153-968A-ABD913E9E829}" type="sibTrans" cxnId="{1B8D1736-E41F-4C79-9460-95B596167E4A}">
      <dgm:prSet/>
      <dgm:spPr/>
      <dgm:t>
        <a:bodyPr/>
        <a:lstStyle/>
        <a:p>
          <a:endParaRPr lang="fr-FR" sz="1400" b="1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EEB963-CF10-46A0-81F7-5660BC07EC8A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F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Diffusion des bulletins et paiement des salaires</a:t>
          </a:r>
        </a:p>
      </dgm:t>
    </dgm:pt>
    <dgm:pt modelId="{C86B281C-EF7A-466D-9FC8-6CF7AA2DE029}" type="parTrans" cxnId="{74F4F2F4-CF71-4049-96D6-AEB1CFBB80C0}">
      <dgm:prSet/>
      <dgm:spPr/>
      <dgm:t>
        <a:bodyPr/>
        <a:lstStyle/>
        <a:p>
          <a:endParaRPr lang="fr-FR" sz="1400" b="1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5AE589-0606-4C79-B350-BCE6DE1D0A1D}" type="sibTrans" cxnId="{74F4F2F4-CF71-4049-96D6-AEB1CFBB80C0}">
      <dgm:prSet/>
      <dgm:spPr/>
      <dgm:t>
        <a:bodyPr/>
        <a:lstStyle/>
        <a:p>
          <a:endParaRPr lang="fr-FR" sz="1400" b="1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BBABBB-AAE9-4FCA-A537-557884A232FD}">
      <dgm:prSet custT="1"/>
      <dgm:spPr/>
      <dgm:t>
        <a:bodyPr/>
        <a:lstStyle/>
        <a:p>
          <a:r>
            <a:rPr lang="fr-FR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Contrôle des bulletins</a:t>
          </a:r>
        </a:p>
      </dgm:t>
    </dgm:pt>
    <dgm:pt modelId="{3591CDC6-6C39-497A-AEA2-F29DB7B659D6}" type="parTrans" cxnId="{6F7B0FD6-75FA-4EC8-A509-1158FF6CE7E6}">
      <dgm:prSet/>
      <dgm:spPr/>
      <dgm:t>
        <a:bodyPr/>
        <a:lstStyle/>
        <a:p>
          <a:endParaRPr lang="fr-FR" sz="1400" b="1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A5033A-6816-492D-8934-A06E61F95A12}" type="sibTrans" cxnId="{6F7B0FD6-75FA-4EC8-A509-1158FF6CE7E6}">
      <dgm:prSet/>
      <dgm:spPr/>
      <dgm:t>
        <a:bodyPr/>
        <a:lstStyle/>
        <a:p>
          <a:endParaRPr lang="fr-FR" sz="1400" b="1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E89146-51BF-4696-AD53-0390B938BED0}">
      <dgm:prSet custT="1"/>
      <dgm:spPr/>
      <dgm:t>
        <a:bodyPr/>
        <a:lstStyle/>
        <a:p>
          <a:r>
            <a:rPr lang="fr-F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Création et édition des bulletins de paie</a:t>
          </a:r>
        </a:p>
      </dgm:t>
    </dgm:pt>
    <dgm:pt modelId="{B37E030C-2F73-4107-BD1C-0A1B527F9E71}" type="parTrans" cxnId="{155BC2E0-6015-4BDB-B6F1-C4877C088EF6}">
      <dgm:prSet/>
      <dgm:spPr/>
      <dgm:t>
        <a:bodyPr/>
        <a:lstStyle/>
        <a:p>
          <a:endParaRPr lang="fr-FR" sz="1400" b="1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09C894-5335-45C4-BFEC-B7301411242B}" type="sibTrans" cxnId="{155BC2E0-6015-4BDB-B6F1-C4877C088EF6}">
      <dgm:prSet/>
      <dgm:spPr/>
      <dgm:t>
        <a:bodyPr/>
        <a:lstStyle/>
        <a:p>
          <a:endParaRPr lang="fr-FR" sz="1400" b="1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2820B5-BE4F-4660-B4B6-7B11A7088C9C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F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Envoie des données sociales par la DSN</a:t>
          </a:r>
        </a:p>
      </dgm:t>
    </dgm:pt>
    <dgm:pt modelId="{8990BFF7-ED42-4F8F-83A6-F7EF741053BF}" type="parTrans" cxnId="{8E9B1A63-E81D-4642-BE02-2C8C0FEC4787}">
      <dgm:prSet/>
      <dgm:spPr/>
      <dgm:t>
        <a:bodyPr/>
        <a:lstStyle/>
        <a:p>
          <a:endParaRPr lang="fr-FR" sz="1400">
            <a:solidFill>
              <a:srgbClr val="FFFF00"/>
            </a:solidFill>
          </a:endParaRPr>
        </a:p>
      </dgm:t>
    </dgm:pt>
    <dgm:pt modelId="{2DB5A449-4D06-427F-A246-97752F7F6EA1}" type="sibTrans" cxnId="{8E9B1A63-E81D-4642-BE02-2C8C0FEC4787}">
      <dgm:prSet/>
      <dgm:spPr/>
      <dgm:t>
        <a:bodyPr/>
        <a:lstStyle/>
        <a:p>
          <a:endParaRPr lang="fr-FR" sz="1400">
            <a:solidFill>
              <a:srgbClr val="FFFF00"/>
            </a:solidFill>
          </a:endParaRPr>
        </a:p>
      </dgm:t>
    </dgm:pt>
    <dgm:pt modelId="{A4BFFD97-BA58-47E0-AC70-EB02D0222BFE}" type="pres">
      <dgm:prSet presAssocID="{36154427-7038-4A1F-B7E4-0D69946E1833}" presName="Name0" presStyleCnt="0">
        <dgm:presLayoutVars>
          <dgm:dir/>
          <dgm:resizeHandles val="exact"/>
        </dgm:presLayoutVars>
      </dgm:prSet>
      <dgm:spPr/>
    </dgm:pt>
    <dgm:pt modelId="{BB53D7B4-A220-494A-895C-13B1820F6A68}" type="pres">
      <dgm:prSet presAssocID="{36154427-7038-4A1F-B7E4-0D69946E1833}" presName="cycle" presStyleCnt="0"/>
      <dgm:spPr/>
    </dgm:pt>
    <dgm:pt modelId="{89DEC58C-DFB2-4285-8B44-3F4939DB5978}" type="pres">
      <dgm:prSet presAssocID="{5AEC336B-22F8-41B8-B17D-D03BE7ACC4B5}" presName="nodeFirstNode" presStyleLbl="node1" presStyleIdx="0" presStyleCnt="5" custScaleX="125164">
        <dgm:presLayoutVars>
          <dgm:bulletEnabled val="1"/>
        </dgm:presLayoutVars>
      </dgm:prSet>
      <dgm:spPr/>
    </dgm:pt>
    <dgm:pt modelId="{D00DA9F7-EFAF-4B69-B48C-82FC527EDE69}" type="pres">
      <dgm:prSet presAssocID="{56A5C9AB-4103-4153-968A-ABD913E9E829}" presName="sibTransFirstNode" presStyleLbl="bgShp" presStyleIdx="0" presStyleCnt="1"/>
      <dgm:spPr/>
    </dgm:pt>
    <dgm:pt modelId="{3ED597B2-0D21-4E7B-A9C3-CE543A42A2E9}" type="pres">
      <dgm:prSet presAssocID="{45E89146-51BF-4696-AD53-0390B938BED0}" presName="nodeFollowingNodes" presStyleLbl="node1" presStyleIdx="1" presStyleCnt="5">
        <dgm:presLayoutVars>
          <dgm:bulletEnabled val="1"/>
        </dgm:presLayoutVars>
      </dgm:prSet>
      <dgm:spPr/>
    </dgm:pt>
    <dgm:pt modelId="{E1081DE6-FCF8-41FF-8062-9AD8C1FF4CB9}" type="pres">
      <dgm:prSet presAssocID="{F4BBABBB-AAE9-4FCA-A537-557884A232FD}" presName="nodeFollowingNodes" presStyleLbl="node1" presStyleIdx="2" presStyleCnt="5">
        <dgm:presLayoutVars>
          <dgm:bulletEnabled val="1"/>
        </dgm:presLayoutVars>
      </dgm:prSet>
      <dgm:spPr/>
    </dgm:pt>
    <dgm:pt modelId="{17508832-67AB-437A-8BE3-CC16DECA0618}" type="pres">
      <dgm:prSet presAssocID="{AEEEB963-CF10-46A0-81F7-5660BC07EC8A}" presName="nodeFollowingNodes" presStyleLbl="node1" presStyleIdx="3" presStyleCnt="5" custScaleY="85890">
        <dgm:presLayoutVars>
          <dgm:bulletEnabled val="1"/>
        </dgm:presLayoutVars>
      </dgm:prSet>
      <dgm:spPr/>
    </dgm:pt>
    <dgm:pt modelId="{F26216CA-4C88-4531-A4D5-A6DB3881DB19}" type="pres">
      <dgm:prSet presAssocID="{072820B5-BE4F-4660-B4B6-7B11A7088C9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809A6812-98D3-4FF7-8F4B-4F38A4CE01A8}" type="presOf" srcId="{56A5C9AB-4103-4153-968A-ABD913E9E829}" destId="{D00DA9F7-EFAF-4B69-B48C-82FC527EDE69}" srcOrd="0" destOrd="0" presId="urn:microsoft.com/office/officeart/2005/8/layout/cycle3"/>
    <dgm:cxn modelId="{86158724-6247-4C4F-94CC-D931FFD5AA60}" type="presOf" srcId="{072820B5-BE4F-4660-B4B6-7B11A7088C9C}" destId="{F26216CA-4C88-4531-A4D5-A6DB3881DB19}" srcOrd="0" destOrd="0" presId="urn:microsoft.com/office/officeart/2005/8/layout/cycle3"/>
    <dgm:cxn modelId="{1B8D1736-E41F-4C79-9460-95B596167E4A}" srcId="{36154427-7038-4A1F-B7E4-0D69946E1833}" destId="{5AEC336B-22F8-41B8-B17D-D03BE7ACC4B5}" srcOrd="0" destOrd="0" parTransId="{3FA6F6A9-666A-4119-929C-AA3BBAE00751}" sibTransId="{56A5C9AB-4103-4153-968A-ABD913E9E829}"/>
    <dgm:cxn modelId="{8E9B1A63-E81D-4642-BE02-2C8C0FEC4787}" srcId="{36154427-7038-4A1F-B7E4-0D69946E1833}" destId="{072820B5-BE4F-4660-B4B6-7B11A7088C9C}" srcOrd="4" destOrd="0" parTransId="{8990BFF7-ED42-4F8F-83A6-F7EF741053BF}" sibTransId="{2DB5A449-4D06-427F-A246-97752F7F6EA1}"/>
    <dgm:cxn modelId="{F628C667-F21D-4BB6-B1AF-70B6F8EA4287}" type="presOf" srcId="{AEEEB963-CF10-46A0-81F7-5660BC07EC8A}" destId="{17508832-67AB-437A-8BE3-CC16DECA0618}" srcOrd="0" destOrd="0" presId="urn:microsoft.com/office/officeart/2005/8/layout/cycle3"/>
    <dgm:cxn modelId="{75A8C16F-E659-4FA8-BB7D-61E6AD10C9ED}" type="presOf" srcId="{F4BBABBB-AAE9-4FCA-A537-557884A232FD}" destId="{E1081DE6-FCF8-41FF-8062-9AD8C1FF4CB9}" srcOrd="0" destOrd="0" presId="urn:microsoft.com/office/officeart/2005/8/layout/cycle3"/>
    <dgm:cxn modelId="{3772E35A-9336-4A50-89B3-26EF96BE9A00}" type="presOf" srcId="{45E89146-51BF-4696-AD53-0390B938BED0}" destId="{3ED597B2-0D21-4E7B-A9C3-CE543A42A2E9}" srcOrd="0" destOrd="0" presId="urn:microsoft.com/office/officeart/2005/8/layout/cycle3"/>
    <dgm:cxn modelId="{C180748B-AAE0-4749-B815-D7E01CF761F5}" type="presOf" srcId="{5AEC336B-22F8-41B8-B17D-D03BE7ACC4B5}" destId="{89DEC58C-DFB2-4285-8B44-3F4939DB5978}" srcOrd="0" destOrd="0" presId="urn:microsoft.com/office/officeart/2005/8/layout/cycle3"/>
    <dgm:cxn modelId="{8B7FA4B8-C3D2-4D90-98FC-BAAA1BFEA98F}" type="presOf" srcId="{36154427-7038-4A1F-B7E4-0D69946E1833}" destId="{A4BFFD97-BA58-47E0-AC70-EB02D0222BFE}" srcOrd="0" destOrd="0" presId="urn:microsoft.com/office/officeart/2005/8/layout/cycle3"/>
    <dgm:cxn modelId="{6F7B0FD6-75FA-4EC8-A509-1158FF6CE7E6}" srcId="{36154427-7038-4A1F-B7E4-0D69946E1833}" destId="{F4BBABBB-AAE9-4FCA-A537-557884A232FD}" srcOrd="2" destOrd="0" parTransId="{3591CDC6-6C39-497A-AEA2-F29DB7B659D6}" sibTransId="{A0A5033A-6816-492D-8934-A06E61F95A12}"/>
    <dgm:cxn modelId="{155BC2E0-6015-4BDB-B6F1-C4877C088EF6}" srcId="{36154427-7038-4A1F-B7E4-0D69946E1833}" destId="{45E89146-51BF-4696-AD53-0390B938BED0}" srcOrd="1" destOrd="0" parTransId="{B37E030C-2F73-4107-BD1C-0A1B527F9E71}" sibTransId="{5709C894-5335-45C4-BFEC-B7301411242B}"/>
    <dgm:cxn modelId="{74F4F2F4-CF71-4049-96D6-AEB1CFBB80C0}" srcId="{36154427-7038-4A1F-B7E4-0D69946E1833}" destId="{AEEEB963-CF10-46A0-81F7-5660BC07EC8A}" srcOrd="3" destOrd="0" parTransId="{C86B281C-EF7A-466D-9FC8-6CF7AA2DE029}" sibTransId="{E65AE589-0606-4C79-B350-BCE6DE1D0A1D}"/>
    <dgm:cxn modelId="{7DA53893-0B48-4697-B26F-BE82A860ACE2}" type="presParOf" srcId="{A4BFFD97-BA58-47E0-AC70-EB02D0222BFE}" destId="{BB53D7B4-A220-494A-895C-13B1820F6A68}" srcOrd="0" destOrd="0" presId="urn:microsoft.com/office/officeart/2005/8/layout/cycle3"/>
    <dgm:cxn modelId="{AB4E4715-1D0F-4F1F-82FB-0C5DAAC34DC2}" type="presParOf" srcId="{BB53D7B4-A220-494A-895C-13B1820F6A68}" destId="{89DEC58C-DFB2-4285-8B44-3F4939DB5978}" srcOrd="0" destOrd="0" presId="urn:microsoft.com/office/officeart/2005/8/layout/cycle3"/>
    <dgm:cxn modelId="{CE93A476-80EE-4CFD-B5BF-B422862E3ACD}" type="presParOf" srcId="{BB53D7B4-A220-494A-895C-13B1820F6A68}" destId="{D00DA9F7-EFAF-4B69-B48C-82FC527EDE69}" srcOrd="1" destOrd="0" presId="urn:microsoft.com/office/officeart/2005/8/layout/cycle3"/>
    <dgm:cxn modelId="{CE30277B-09EF-436E-B1A2-FF02F24BFCE9}" type="presParOf" srcId="{BB53D7B4-A220-494A-895C-13B1820F6A68}" destId="{3ED597B2-0D21-4E7B-A9C3-CE543A42A2E9}" srcOrd="2" destOrd="0" presId="urn:microsoft.com/office/officeart/2005/8/layout/cycle3"/>
    <dgm:cxn modelId="{10FDC5ED-991C-4EAE-9E52-AB4B00210E1A}" type="presParOf" srcId="{BB53D7B4-A220-494A-895C-13B1820F6A68}" destId="{E1081DE6-FCF8-41FF-8062-9AD8C1FF4CB9}" srcOrd="3" destOrd="0" presId="urn:microsoft.com/office/officeart/2005/8/layout/cycle3"/>
    <dgm:cxn modelId="{02FDDF95-E9B7-46F6-999E-9EAA9027866A}" type="presParOf" srcId="{BB53D7B4-A220-494A-895C-13B1820F6A68}" destId="{17508832-67AB-437A-8BE3-CC16DECA0618}" srcOrd="4" destOrd="0" presId="urn:microsoft.com/office/officeart/2005/8/layout/cycle3"/>
    <dgm:cxn modelId="{D56D2A48-7FA5-415F-A843-B40903B1773B}" type="presParOf" srcId="{BB53D7B4-A220-494A-895C-13B1820F6A68}" destId="{F26216CA-4C88-4531-A4D5-A6DB3881DB1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9604C-A7D4-4427-A235-EA86DE8F3FC7}">
      <dsp:nvSpPr>
        <dsp:cNvPr id="0" name=""/>
        <dsp:cNvSpPr/>
      </dsp:nvSpPr>
      <dsp:spPr>
        <a:xfrm>
          <a:off x="596010" y="-53586"/>
          <a:ext cx="4441350" cy="4441350"/>
        </a:xfrm>
        <a:prstGeom prst="circularArrow">
          <a:avLst>
            <a:gd name="adj1" fmla="val 5544"/>
            <a:gd name="adj2" fmla="val 330680"/>
            <a:gd name="adj3" fmla="val 12965435"/>
            <a:gd name="adj4" fmla="val 17901466"/>
            <a:gd name="adj5" fmla="val 5757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CA380B1-72D1-45F8-9320-F8D788CF83BD}">
      <dsp:nvSpPr>
        <dsp:cNvPr id="0" name=""/>
        <dsp:cNvSpPr/>
      </dsp:nvSpPr>
      <dsp:spPr>
        <a:xfrm>
          <a:off x="1438786" y="344983"/>
          <a:ext cx="2755798" cy="829100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Collecte des informations mensuelles et transmission au service paie</a:t>
          </a:r>
        </a:p>
      </dsp:txBody>
      <dsp:txXfrm>
        <a:off x="1479259" y="385456"/>
        <a:ext cx="2674852" cy="748154"/>
      </dsp:txXfrm>
    </dsp:sp>
    <dsp:sp modelId="{BFF6D18A-E19E-4B68-BF40-20EE1A52AAA2}">
      <dsp:nvSpPr>
        <dsp:cNvPr id="0" name=""/>
        <dsp:cNvSpPr/>
      </dsp:nvSpPr>
      <dsp:spPr>
        <a:xfrm>
          <a:off x="3726939" y="1698671"/>
          <a:ext cx="1782030" cy="739120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Création / édition des bulletins de paie</a:t>
          </a:r>
        </a:p>
      </dsp:txBody>
      <dsp:txXfrm>
        <a:off x="3763020" y="1734752"/>
        <a:ext cx="1709868" cy="666958"/>
      </dsp:txXfrm>
    </dsp:sp>
    <dsp:sp modelId="{A8F88BE8-E57E-439A-9ABD-39265C197D56}">
      <dsp:nvSpPr>
        <dsp:cNvPr id="0" name=""/>
        <dsp:cNvSpPr/>
      </dsp:nvSpPr>
      <dsp:spPr>
        <a:xfrm>
          <a:off x="3043909" y="3869284"/>
          <a:ext cx="1772042" cy="632931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Contrôle des bulletins</a:t>
          </a:r>
        </a:p>
      </dsp:txBody>
      <dsp:txXfrm>
        <a:off x="3074806" y="3900181"/>
        <a:ext cx="1710248" cy="571137"/>
      </dsp:txXfrm>
    </dsp:sp>
    <dsp:sp modelId="{F0A6F888-F664-4161-913C-7F80840B0183}">
      <dsp:nvSpPr>
        <dsp:cNvPr id="0" name=""/>
        <dsp:cNvSpPr/>
      </dsp:nvSpPr>
      <dsp:spPr>
        <a:xfrm>
          <a:off x="592789" y="3803847"/>
          <a:ext cx="2221300" cy="763805"/>
        </a:xfrm>
        <a:prstGeom prst="roundRect">
          <a:avLst/>
        </a:prstGeom>
        <a:gradFill rotWithShape="0">
          <a:gsLst>
            <a:gs pos="0">
              <a:srgbClr val="FA731A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FA731A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Diffusion des bulletins et paiement des salaires</a:t>
          </a:r>
        </a:p>
      </dsp:txBody>
      <dsp:txXfrm>
        <a:off x="630075" y="3841133"/>
        <a:ext cx="2146728" cy="689233"/>
      </dsp:txXfrm>
    </dsp:sp>
    <dsp:sp modelId="{FB31686D-9550-4900-90E3-52CF11A2A1E7}">
      <dsp:nvSpPr>
        <dsp:cNvPr id="0" name=""/>
        <dsp:cNvSpPr/>
      </dsp:nvSpPr>
      <dsp:spPr>
        <a:xfrm>
          <a:off x="124401" y="1698671"/>
          <a:ext cx="1782030" cy="739120"/>
        </a:xfrm>
        <a:prstGeom prst="roundRect">
          <a:avLst/>
        </a:prstGeom>
        <a:gradFill rotWithShape="0">
          <a:gsLst>
            <a:gs pos="0">
              <a:srgbClr val="FA731A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FA731A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Envoi des données sociales par la DNS</a:t>
          </a:r>
        </a:p>
      </dsp:txBody>
      <dsp:txXfrm>
        <a:off x="160482" y="1734752"/>
        <a:ext cx="1709868" cy="6669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DA9F7-EFAF-4B69-B48C-82FC527EDE69}">
      <dsp:nvSpPr>
        <dsp:cNvPr id="0" name=""/>
        <dsp:cNvSpPr/>
      </dsp:nvSpPr>
      <dsp:spPr>
        <a:xfrm>
          <a:off x="596010" y="27816"/>
          <a:ext cx="4441350" cy="4441350"/>
        </a:xfrm>
        <a:prstGeom prst="circularArrow">
          <a:avLst>
            <a:gd name="adj1" fmla="val 5544"/>
            <a:gd name="adj2" fmla="val 330680"/>
            <a:gd name="adj3" fmla="val 13237796"/>
            <a:gd name="adj4" fmla="val 17722904"/>
            <a:gd name="adj5" fmla="val 5757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9DEC58C-DFB2-4285-8B44-3F4939DB5978}">
      <dsp:nvSpPr>
        <dsp:cNvPr id="0" name=""/>
        <dsp:cNvSpPr/>
      </dsp:nvSpPr>
      <dsp:spPr>
        <a:xfrm>
          <a:off x="1546274" y="235711"/>
          <a:ext cx="2540821" cy="101499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Collecte des informations mensuelles et transmission au responsable des salaires</a:t>
          </a:r>
        </a:p>
      </dsp:txBody>
      <dsp:txXfrm>
        <a:off x="1595822" y="285259"/>
        <a:ext cx="2441725" cy="915901"/>
      </dsp:txXfrm>
    </dsp:sp>
    <dsp:sp modelId="{3ED597B2-0D21-4E7B-A9C3-CE543A42A2E9}">
      <dsp:nvSpPr>
        <dsp:cNvPr id="0" name=""/>
        <dsp:cNvSpPr/>
      </dsp:nvSpPr>
      <dsp:spPr>
        <a:xfrm>
          <a:off x="3602957" y="1544409"/>
          <a:ext cx="2029994" cy="101499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Création et édition des bulletins de paie</a:t>
          </a:r>
        </a:p>
      </dsp:txBody>
      <dsp:txXfrm>
        <a:off x="3652505" y="1593957"/>
        <a:ext cx="1930898" cy="915901"/>
      </dsp:txXfrm>
    </dsp:sp>
    <dsp:sp modelId="{E1081DE6-FCF8-41FF-8062-9AD8C1FF4CB9}">
      <dsp:nvSpPr>
        <dsp:cNvPr id="0" name=""/>
        <dsp:cNvSpPr/>
      </dsp:nvSpPr>
      <dsp:spPr>
        <a:xfrm>
          <a:off x="2914933" y="3661928"/>
          <a:ext cx="2029994" cy="101499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Contrôle des bulletins</a:t>
          </a:r>
        </a:p>
      </dsp:txBody>
      <dsp:txXfrm>
        <a:off x="2964481" y="3711476"/>
        <a:ext cx="1930898" cy="915901"/>
      </dsp:txXfrm>
    </dsp:sp>
    <dsp:sp modelId="{17508832-67AB-437A-8BE3-CC16DECA0618}">
      <dsp:nvSpPr>
        <dsp:cNvPr id="0" name=""/>
        <dsp:cNvSpPr/>
      </dsp:nvSpPr>
      <dsp:spPr>
        <a:xfrm>
          <a:off x="688443" y="3733536"/>
          <a:ext cx="2029994" cy="871780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Diffusion des bulletins et paiement des salaires</a:t>
          </a:r>
        </a:p>
      </dsp:txBody>
      <dsp:txXfrm>
        <a:off x="731000" y="3776093"/>
        <a:ext cx="1944880" cy="786666"/>
      </dsp:txXfrm>
    </dsp:sp>
    <dsp:sp modelId="{F26216CA-4C88-4531-A4D5-A6DB3881DB19}">
      <dsp:nvSpPr>
        <dsp:cNvPr id="0" name=""/>
        <dsp:cNvSpPr/>
      </dsp:nvSpPr>
      <dsp:spPr>
        <a:xfrm>
          <a:off x="419" y="1544409"/>
          <a:ext cx="2029994" cy="1014997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Envoie des données sociales par la DSN</a:t>
          </a:r>
        </a:p>
      </dsp:txBody>
      <dsp:txXfrm>
        <a:off x="49967" y="1593957"/>
        <a:ext cx="1930898" cy="915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Préparer, contrôler la paie et les déclarations sociales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74721" y="704472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98089" y="1613824"/>
            <a:ext cx="674917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paie rythme le travail du service RH. 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 complexité conduit de nombreuses entreprises à la sous-traiter auprès d’experts-comptables ou d’organismes de gestion agréés. </a:t>
            </a:r>
          </a:p>
          <a:p>
            <a:pPr algn="ctr">
              <a:spcBef>
                <a:spcPts val="1200"/>
              </a:spcBef>
            </a:pPr>
            <a:r>
              <a:rPr lang="fr-FR" sz="22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 derniers ont besoin d’informations fiables sur les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heures à payer</a:t>
            </a:r>
            <a:r>
              <a:rPr lang="fr-FR" sz="22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les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absences</a:t>
            </a:r>
            <a:r>
              <a:rPr lang="fr-FR" sz="22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les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remboursements</a:t>
            </a:r>
            <a:r>
              <a:rPr lang="fr-FR" sz="22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frais</a:t>
            </a:r>
            <a:r>
              <a:rPr lang="fr-FR" sz="22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</a:p>
          <a:p>
            <a:pPr algn="ctr">
              <a:spcBef>
                <a:spcPts val="1200"/>
              </a:spcBef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 informations sont collectées, traitées puis transmises à l’expert-comptable par l’attaché de gestion qui devra en retour, justifier ou répondre aux questions du personnel sur la paie du mois.</a:t>
            </a:r>
            <a:endParaRPr lang="fr-FR" sz="2200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278719662"/>
              </p:ext>
            </p:extLst>
          </p:nvPr>
        </p:nvGraphicFramePr>
        <p:xfrm>
          <a:off x="6460540" y="881397"/>
          <a:ext cx="5633371" cy="4912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CA380B1-72D1-45F8-9320-F8D788CF83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CCA380B1-72D1-45F8-9320-F8D788CF83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059604C-A7D4-4427-A235-EA86DE8F3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9059604C-A7D4-4427-A235-EA86DE8F3F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FF6D18A-E19E-4B68-BF40-20EE1A52AA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BFF6D18A-E19E-4B68-BF40-20EE1A52AA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F88BE8-E57E-439A-9ABD-39265C197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A8F88BE8-E57E-439A-9ABD-39265C197D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0A6F888-F664-4161-913C-7F80840B0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500"/>
                                        <p:tgtEl>
                                          <p:spTgt spid="7">
                                            <p:graphicEl>
                                              <a:dgm id="{F0A6F888-F664-4161-913C-7F80840B01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B31686D-9550-4900-90E3-52CF11A2A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graphicEl>
                                              <a:dgm id="{FB31686D-9550-4900-90E3-52CF11A2A1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7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Préparer, contrôler la paie et les déclarations sociales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60840" y="557912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40750506"/>
              </p:ext>
            </p:extLst>
          </p:nvPr>
        </p:nvGraphicFramePr>
        <p:xfrm>
          <a:off x="6426357" y="1177611"/>
          <a:ext cx="5633371" cy="4912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F5EDFFE8-3615-4715-BEEC-45815992DC2B}"/>
              </a:ext>
            </a:extLst>
          </p:cNvPr>
          <p:cNvSpPr txBox="1"/>
          <p:nvPr/>
        </p:nvSpPr>
        <p:spPr>
          <a:xfrm>
            <a:off x="262833" y="1847224"/>
            <a:ext cx="8473335" cy="4170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19250">
              <a:spcBef>
                <a:spcPts val="3000"/>
              </a:spcBef>
              <a:spcAft>
                <a:spcPts val="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Lorsque la paie est terminée, l’entreprise transmet ou télétransmet (DSN) les informations sociales aux organismes suivants :</a:t>
            </a:r>
          </a:p>
          <a:p>
            <a:pPr marL="342900" marR="2340610" lvl="0" indent="-34290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récapitulatifs et règlements des cotisations sociales (Urssaf, France travail (ex. pôle emploi), complémentaires, APEC…)</a:t>
            </a:r>
          </a:p>
          <a:p>
            <a:pPr marL="342900" marR="2340610" lvl="0" indent="-34290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statistiques (INSEE, inspection du travail, médecine du travail…)</a:t>
            </a:r>
          </a:p>
          <a:p>
            <a:pPr marL="342900" marR="268605" lvl="0" indent="-34290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 social et tableau de bord (direction,               actionnaires, CSE…)</a:t>
            </a:r>
          </a:p>
        </p:txBody>
      </p:sp>
    </p:spTree>
    <p:extLst>
      <p:ext uri="{BB962C8B-B14F-4D97-AF65-F5344CB8AC3E}">
        <p14:creationId xmlns:p14="http://schemas.microsoft.com/office/powerpoint/2010/main" val="151477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DEC58C-DFB2-4285-8B44-3F4939DB59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">
                                            <p:graphicEl>
                                              <a:dgm id="{89DEC58C-DFB2-4285-8B44-3F4939DB59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>
                                            <p:graphicEl>
                                              <a:dgm id="{89DEC58C-DFB2-4285-8B44-3F4939DB59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7">
                                            <p:graphicEl>
                                              <a:dgm id="{89DEC58C-DFB2-4285-8B44-3F4939DB59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00DA9F7-EFAF-4B69-B48C-82FC527EDE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7">
                                            <p:graphicEl>
                                              <a:dgm id="{D00DA9F7-EFAF-4B69-B48C-82FC527EDE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7">
                                            <p:graphicEl>
                                              <a:dgm id="{D00DA9F7-EFAF-4B69-B48C-82FC527EDE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7">
                                            <p:graphicEl>
                                              <a:dgm id="{D00DA9F7-EFAF-4B69-B48C-82FC527EDE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ED597B2-0D21-4E7B-A9C3-CE543A42A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7">
                                            <p:graphicEl>
                                              <a:dgm id="{3ED597B2-0D21-4E7B-A9C3-CE543A42A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7">
                                            <p:graphicEl>
                                              <a:dgm id="{3ED597B2-0D21-4E7B-A9C3-CE543A42A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7">
                                            <p:graphicEl>
                                              <a:dgm id="{3ED597B2-0D21-4E7B-A9C3-CE543A42A2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1081DE6-FCF8-41FF-8062-9AD8C1FF4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7">
                                            <p:graphicEl>
                                              <a:dgm id="{E1081DE6-FCF8-41FF-8062-9AD8C1FF4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7">
                                            <p:graphicEl>
                                              <a:dgm id="{E1081DE6-FCF8-41FF-8062-9AD8C1FF4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7">
                                            <p:graphicEl>
                                              <a:dgm id="{E1081DE6-FCF8-41FF-8062-9AD8C1FF4C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7508832-67AB-437A-8BE3-CC16DECA0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7">
                                            <p:graphicEl>
                                              <a:dgm id="{17508832-67AB-437A-8BE3-CC16DECA0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7">
                                            <p:graphicEl>
                                              <a:dgm id="{17508832-67AB-437A-8BE3-CC16DECA0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7">
                                            <p:graphicEl>
                                              <a:dgm id="{17508832-67AB-437A-8BE3-CC16DECA06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6216CA-4C88-4531-A4D5-A6DB3881DB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7">
                                            <p:graphicEl>
                                              <a:dgm id="{F26216CA-4C88-4531-A4D5-A6DB3881DB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7">
                                            <p:graphicEl>
                                              <a:dgm id="{F26216CA-4C88-4531-A4D5-A6DB3881DB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7">
                                            <p:graphicEl>
                                              <a:dgm id="{F26216CA-4C88-4531-A4D5-A6DB3881DB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179</TotalTime>
  <Words>241</Words>
  <Application>Microsoft Office PowerPoint</Application>
  <PresentationFormat>Grand écran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Chap. 4 – Préparer, contrôler la paie et les déclarations sociales</vt:lpstr>
      <vt:lpstr>Chap. 4 – Préparer, contrôler la paie et les déclarations sociales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22</cp:revision>
  <dcterms:created xsi:type="dcterms:W3CDTF">2014-01-16T23:14:09Z</dcterms:created>
  <dcterms:modified xsi:type="dcterms:W3CDTF">2024-10-15T14:22:10Z</dcterms:modified>
</cp:coreProperties>
</file>