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1" r:id="rId2"/>
    <p:sldId id="256" r:id="rId3"/>
    <p:sldId id="257" r:id="rId4"/>
    <p:sldId id="265" r:id="rId5"/>
    <p:sldId id="262" r:id="rId6"/>
    <p:sldId id="259" r:id="rId7"/>
    <p:sldId id="263" r:id="rId8"/>
    <p:sldId id="264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2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46" y="5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EA5356-1143-4294-9554-8E83C9EEABDD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A6350D3-8363-424C-AC45-D77C58577D86}">
      <dgm:prSet custT="1"/>
      <dgm:spPr/>
      <dgm:t>
        <a:bodyPr/>
        <a:lstStyle/>
        <a:p>
          <a:pPr algn="ctr"/>
          <a:r>
            <a:rPr lang="fr-FR" sz="20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Règle du maintien du salaire </a:t>
          </a:r>
          <a:r>
            <a:rPr lang="fr-FR" sz="20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: l’employeur verse un salaire identique à celui qui aurait été  payé si le salarié avait travaillé durant cette période. </a:t>
          </a:r>
        </a:p>
        <a:p>
          <a:pPr algn="l"/>
          <a:r>
            <a:rPr lang="fr-FR" sz="20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=&gt; Cette règle est plus avantageuse lorsque le salarié est récemment passé du temps partiel au temps plein ou a récemment obtenu une augmentation. </a:t>
          </a:r>
        </a:p>
        <a:p>
          <a:pPr algn="l"/>
          <a:r>
            <a:rPr lang="fr-FR" sz="20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=&gt; Selon cette règle, les heures supplémentaires ne sont pas prises en compte.</a:t>
          </a:r>
        </a:p>
      </dgm:t>
    </dgm:pt>
    <dgm:pt modelId="{056D98A9-DF7D-4F01-9408-66503216315C}" type="parTrans" cxnId="{798072EA-CDE7-48CF-AF0D-2E5C47ECF615}">
      <dgm:prSet/>
      <dgm:spPr/>
      <dgm:t>
        <a:bodyPr/>
        <a:lstStyle/>
        <a:p>
          <a:endParaRPr lang="fr-FR"/>
        </a:p>
      </dgm:t>
    </dgm:pt>
    <dgm:pt modelId="{B204D1F9-E973-4D85-841A-A4BD98D1EB77}" type="sibTrans" cxnId="{798072EA-CDE7-48CF-AF0D-2E5C47ECF615}">
      <dgm:prSet/>
      <dgm:spPr/>
      <dgm:t>
        <a:bodyPr/>
        <a:lstStyle/>
        <a:p>
          <a:endParaRPr lang="fr-FR"/>
        </a:p>
      </dgm:t>
    </dgm:pt>
    <dgm:pt modelId="{8C60506E-E6E7-4013-8D06-F951794633E9}">
      <dgm:prSet custT="1"/>
      <dgm:spPr/>
      <dgm:t>
        <a:bodyPr/>
        <a:lstStyle/>
        <a:p>
          <a:r>
            <a:rPr lang="fr-FR" sz="20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Règle « du dixième » </a:t>
          </a:r>
          <a:r>
            <a:rPr lang="fr-FR" sz="20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: l’employeur verse, pour les trente jours de congés annuels, une indemnité égale à un dixième de la totalité des sommes brutes perçues par le salarié durant la période de référence (1</a:t>
          </a:r>
          <a:r>
            <a:rPr lang="fr-FR" sz="2000" baseline="300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er</a:t>
          </a:r>
          <a:r>
            <a:rPr lang="fr-FR" sz="20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 juin-31 mai). Cette indemnité doit tenir compte de tous les éléments de rémunération : salaire brut, commissions, pourboires, avantages en nature, primes, heures supplémentaires fixes, jours fériés… à l’exception des remboursements de frais et primes exceptionnelles collectives.</a:t>
          </a:r>
        </a:p>
      </dgm:t>
    </dgm:pt>
    <dgm:pt modelId="{C9936FEA-B480-4893-AA74-9BEEF75DE903}" type="parTrans" cxnId="{0319779F-C293-4BCC-A68A-582686621FB3}">
      <dgm:prSet/>
      <dgm:spPr/>
      <dgm:t>
        <a:bodyPr/>
        <a:lstStyle/>
        <a:p>
          <a:endParaRPr lang="fr-FR"/>
        </a:p>
      </dgm:t>
    </dgm:pt>
    <dgm:pt modelId="{4E8D9EC7-D3B3-4315-8042-CE0B6F269EB6}" type="sibTrans" cxnId="{0319779F-C293-4BCC-A68A-582686621FB3}">
      <dgm:prSet/>
      <dgm:spPr/>
      <dgm:t>
        <a:bodyPr/>
        <a:lstStyle/>
        <a:p>
          <a:endParaRPr lang="fr-FR"/>
        </a:p>
      </dgm:t>
    </dgm:pt>
    <dgm:pt modelId="{D7A360E8-621C-4060-A922-ED3F248486CF}" type="pres">
      <dgm:prSet presAssocID="{A9EA5356-1143-4294-9554-8E83C9EEABD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450B86C-BE4B-4B27-B267-25EC6AB30632}" type="pres">
      <dgm:prSet presAssocID="{1A6350D3-8363-424C-AC45-D77C58577D86}" presName="vertOne" presStyleCnt="0"/>
      <dgm:spPr/>
    </dgm:pt>
    <dgm:pt modelId="{E0149AA6-376B-4D9B-BC15-2BAE71B557AF}" type="pres">
      <dgm:prSet presAssocID="{1A6350D3-8363-424C-AC45-D77C58577D86}" presName="txOne" presStyleLbl="node0" presStyleIdx="0" presStyleCnt="1" custScaleY="129657">
        <dgm:presLayoutVars>
          <dgm:chPref val="3"/>
        </dgm:presLayoutVars>
      </dgm:prSet>
      <dgm:spPr/>
    </dgm:pt>
    <dgm:pt modelId="{BE7517FC-74D8-4C8E-BDB0-A8CB3222A710}" type="pres">
      <dgm:prSet presAssocID="{1A6350D3-8363-424C-AC45-D77C58577D86}" presName="parTransOne" presStyleCnt="0"/>
      <dgm:spPr/>
    </dgm:pt>
    <dgm:pt modelId="{593792BE-35BE-41AA-811C-778B30DD7235}" type="pres">
      <dgm:prSet presAssocID="{1A6350D3-8363-424C-AC45-D77C58577D86}" presName="horzOne" presStyleCnt="0"/>
      <dgm:spPr/>
    </dgm:pt>
    <dgm:pt modelId="{B41E3E36-9B84-4877-921A-824B2E06E233}" type="pres">
      <dgm:prSet presAssocID="{8C60506E-E6E7-4013-8D06-F951794633E9}" presName="vertTwo" presStyleCnt="0"/>
      <dgm:spPr/>
    </dgm:pt>
    <dgm:pt modelId="{FBC9547C-1002-4575-B8EF-3D7AD5DC8C74}" type="pres">
      <dgm:prSet presAssocID="{8C60506E-E6E7-4013-8D06-F951794633E9}" presName="txTwo" presStyleLbl="node2" presStyleIdx="0" presStyleCnt="1" custScaleY="124152" custLinFactNeighborY="-4560">
        <dgm:presLayoutVars>
          <dgm:chPref val="3"/>
        </dgm:presLayoutVars>
      </dgm:prSet>
      <dgm:spPr/>
    </dgm:pt>
    <dgm:pt modelId="{D40702BF-BDC5-45B5-A0A9-F1B4245CD719}" type="pres">
      <dgm:prSet presAssocID="{8C60506E-E6E7-4013-8D06-F951794633E9}" presName="horzTwo" presStyleCnt="0"/>
      <dgm:spPr/>
    </dgm:pt>
  </dgm:ptLst>
  <dgm:cxnLst>
    <dgm:cxn modelId="{0319779F-C293-4BCC-A68A-582686621FB3}" srcId="{1A6350D3-8363-424C-AC45-D77C58577D86}" destId="{8C60506E-E6E7-4013-8D06-F951794633E9}" srcOrd="0" destOrd="0" parTransId="{C9936FEA-B480-4893-AA74-9BEEF75DE903}" sibTransId="{4E8D9EC7-D3B3-4315-8042-CE0B6F269EB6}"/>
    <dgm:cxn modelId="{16CBCBE7-58EB-44BC-9504-124665538AD5}" type="presOf" srcId="{8C60506E-E6E7-4013-8D06-F951794633E9}" destId="{FBC9547C-1002-4575-B8EF-3D7AD5DC8C74}" srcOrd="0" destOrd="0" presId="urn:microsoft.com/office/officeart/2005/8/layout/hierarchy4"/>
    <dgm:cxn modelId="{798072EA-CDE7-48CF-AF0D-2E5C47ECF615}" srcId="{A9EA5356-1143-4294-9554-8E83C9EEABDD}" destId="{1A6350D3-8363-424C-AC45-D77C58577D86}" srcOrd="0" destOrd="0" parTransId="{056D98A9-DF7D-4F01-9408-66503216315C}" sibTransId="{B204D1F9-E973-4D85-841A-A4BD98D1EB77}"/>
    <dgm:cxn modelId="{607837F5-D532-4D30-955A-70C70920B961}" type="presOf" srcId="{A9EA5356-1143-4294-9554-8E83C9EEABDD}" destId="{D7A360E8-621C-4060-A922-ED3F248486CF}" srcOrd="0" destOrd="0" presId="urn:microsoft.com/office/officeart/2005/8/layout/hierarchy4"/>
    <dgm:cxn modelId="{772009F6-AA25-4E7A-BEE9-31377D24A0DA}" type="presOf" srcId="{1A6350D3-8363-424C-AC45-D77C58577D86}" destId="{E0149AA6-376B-4D9B-BC15-2BAE71B557AF}" srcOrd="0" destOrd="0" presId="urn:microsoft.com/office/officeart/2005/8/layout/hierarchy4"/>
    <dgm:cxn modelId="{AD9D0135-1EAB-458A-B4EB-77FDCA760074}" type="presParOf" srcId="{D7A360E8-621C-4060-A922-ED3F248486CF}" destId="{D450B86C-BE4B-4B27-B267-25EC6AB30632}" srcOrd="0" destOrd="0" presId="urn:microsoft.com/office/officeart/2005/8/layout/hierarchy4"/>
    <dgm:cxn modelId="{668140AB-607F-4FD9-9EF2-3948CE103AD1}" type="presParOf" srcId="{D450B86C-BE4B-4B27-B267-25EC6AB30632}" destId="{E0149AA6-376B-4D9B-BC15-2BAE71B557AF}" srcOrd="0" destOrd="0" presId="urn:microsoft.com/office/officeart/2005/8/layout/hierarchy4"/>
    <dgm:cxn modelId="{E6D4F28A-DEF5-4704-9F49-FE997DEFE598}" type="presParOf" srcId="{D450B86C-BE4B-4B27-B267-25EC6AB30632}" destId="{BE7517FC-74D8-4C8E-BDB0-A8CB3222A710}" srcOrd="1" destOrd="0" presId="urn:microsoft.com/office/officeart/2005/8/layout/hierarchy4"/>
    <dgm:cxn modelId="{89F4CAD9-77DD-4946-A253-AC8781F83998}" type="presParOf" srcId="{D450B86C-BE4B-4B27-B267-25EC6AB30632}" destId="{593792BE-35BE-41AA-811C-778B30DD7235}" srcOrd="2" destOrd="0" presId="urn:microsoft.com/office/officeart/2005/8/layout/hierarchy4"/>
    <dgm:cxn modelId="{0B7F53EC-C9BA-4AEC-9D4D-8225ED5E52AD}" type="presParOf" srcId="{593792BE-35BE-41AA-811C-778B30DD7235}" destId="{B41E3E36-9B84-4877-921A-824B2E06E233}" srcOrd="0" destOrd="0" presId="urn:microsoft.com/office/officeart/2005/8/layout/hierarchy4"/>
    <dgm:cxn modelId="{9F748743-7587-4FFC-BD89-E88C1D6EFB12}" type="presParOf" srcId="{B41E3E36-9B84-4877-921A-824B2E06E233}" destId="{FBC9547C-1002-4575-B8EF-3D7AD5DC8C74}" srcOrd="0" destOrd="0" presId="urn:microsoft.com/office/officeart/2005/8/layout/hierarchy4"/>
    <dgm:cxn modelId="{34399BFD-4675-4A59-9B78-8318A7761FF3}" type="presParOf" srcId="{B41E3E36-9B84-4877-921A-824B2E06E233}" destId="{D40702BF-BDC5-45B5-A0A9-F1B4245CD719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149AA6-376B-4D9B-BC15-2BAE71B557AF}">
      <dsp:nvSpPr>
        <dsp:cNvPr id="0" name=""/>
        <dsp:cNvSpPr/>
      </dsp:nvSpPr>
      <dsp:spPr>
        <a:xfrm>
          <a:off x="5730" y="952"/>
          <a:ext cx="11724298" cy="18971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Règle du maintien du salaire </a:t>
          </a:r>
          <a:r>
            <a:rPr lang="fr-FR" sz="2000" kern="12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: l’employeur verse un salaire identique à celui qui aurait été  payé si le salarié avait travaillé durant cette période.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=&gt; Cette règle est plus avantageuse lorsque le salarié est récemment passé du temps partiel au temps plein ou a récemment obtenu une augmentation.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=&gt; Selon cette règle, les heures supplémentaires ne sont pas prises en compte.</a:t>
          </a:r>
        </a:p>
      </dsp:txBody>
      <dsp:txXfrm>
        <a:off x="61294" y="56516"/>
        <a:ext cx="11613170" cy="1785976"/>
      </dsp:txXfrm>
    </dsp:sp>
    <dsp:sp modelId="{FBC9547C-1002-4575-B8EF-3D7AD5DC8C74}">
      <dsp:nvSpPr>
        <dsp:cNvPr id="0" name=""/>
        <dsp:cNvSpPr/>
      </dsp:nvSpPr>
      <dsp:spPr>
        <a:xfrm>
          <a:off x="17174" y="2074257"/>
          <a:ext cx="11701410" cy="18165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Règle « du dixième » </a:t>
          </a:r>
          <a:r>
            <a:rPr lang="fr-FR" sz="2000" kern="12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: l’employeur verse, pour les trente jours de congés annuels, une indemnité égale à un dixième de la totalité des sommes brutes perçues par le salarié durant la période de référence (1</a:t>
          </a:r>
          <a:r>
            <a:rPr lang="fr-FR" sz="2000" kern="1200" baseline="300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er</a:t>
          </a:r>
          <a:r>
            <a:rPr lang="fr-FR" sz="2000" kern="12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 juin-31 mai). Cette indemnité doit tenir compte de tous les éléments de rémunération : salaire brut, commissions, pourboires, avantages en nature, primes, heures supplémentaires fixes, jours fériés… à l’exception des remboursements de frais et primes exceptionnelles collectives.</a:t>
          </a:r>
        </a:p>
      </dsp:txBody>
      <dsp:txXfrm>
        <a:off x="70379" y="2127462"/>
        <a:ext cx="11595000" cy="17101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29/09/2024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601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29/09/2024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1787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29/09/2024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50699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29/09/2024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8595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29/09/2024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31070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29/09/2024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88282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29/09/2024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06776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29/09/2024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72134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29/09/2024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7400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29/09/2024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5450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29/09/2024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9035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29/09/2024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4589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29/09/2024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8811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29/09/2024</a:t>
            </a:fld>
            <a:endParaRPr lang="fr-F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256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29/09/2024</a:t>
            </a:fld>
            <a:endParaRPr lang="fr-F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100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29/09/2024</a:t>
            </a:fld>
            <a:endParaRPr lang="fr-F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8861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29/09/2024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3990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6367CA6-DE09-4763-9ADC-881E8981A047}" type="datetimeFigureOut">
              <a:rPr lang="fr-FR" smtClean="0"/>
              <a:t>29/09/2024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41556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/>
          <p:cNvSpPr>
            <a:spLocks noGrp="1"/>
          </p:cNvSpPr>
          <p:nvPr/>
        </p:nvSpPr>
        <p:spPr>
          <a:xfrm>
            <a:off x="0" y="0"/>
            <a:ext cx="12192000" cy="56934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Chapitre 3. Gérer le temps de travail, les absences et les congés</a:t>
            </a: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0" y="569343"/>
            <a:ext cx="10270067" cy="47779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Les congés payés</a:t>
            </a:r>
            <a:endParaRPr lang="fr-FR" sz="32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1048748"/>
            <a:ext cx="59971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fr-FR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4.1. Calcul des droits aux congés payés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7049406"/>
              </p:ext>
            </p:extLst>
          </p:nvPr>
        </p:nvGraphicFramePr>
        <p:xfrm>
          <a:off x="302046" y="2002849"/>
          <a:ext cx="11587907" cy="424340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236370">
                  <a:extLst>
                    <a:ext uri="{9D8B030D-6E8A-4147-A177-3AD203B41FA5}">
                      <a16:colId xmlns:a16="http://schemas.microsoft.com/office/drawing/2014/main" val="2631854113"/>
                    </a:ext>
                  </a:extLst>
                </a:gridCol>
                <a:gridCol w="1080288">
                  <a:extLst>
                    <a:ext uri="{9D8B030D-6E8A-4147-A177-3AD203B41FA5}">
                      <a16:colId xmlns:a16="http://schemas.microsoft.com/office/drawing/2014/main" val="2961745385"/>
                    </a:ext>
                  </a:extLst>
                </a:gridCol>
                <a:gridCol w="9271249">
                  <a:extLst>
                    <a:ext uri="{9D8B030D-6E8A-4147-A177-3AD203B41FA5}">
                      <a16:colId xmlns:a16="http://schemas.microsoft.com/office/drawing/2014/main" val="1853230387"/>
                    </a:ext>
                  </a:extLst>
                </a:gridCol>
              </a:tblGrid>
              <a:tr h="1879981"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Année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entière</a:t>
                      </a:r>
                    </a:p>
                  </a:txBody>
                  <a:tcPr marL="51377" marR="513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85750" indent="-28575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 jours ouvrables de congés payés par mois travaillé </a:t>
                      </a:r>
                      <a:r>
                        <a:rPr lang="fr-FR" sz="2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(maximum 30 jours par an) 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Période de référence </a:t>
                      </a:r>
                      <a:r>
                        <a:rPr lang="fr-FR" sz="2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pour le calcul : 1</a:t>
                      </a:r>
                      <a:r>
                        <a:rPr lang="fr-FR" sz="2000" b="0" baseline="30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</a:t>
                      </a:r>
                      <a:r>
                        <a:rPr lang="fr-FR" sz="2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juin au 31 mai (du 1</a:t>
                      </a:r>
                      <a:r>
                        <a:rPr lang="fr-FR" sz="2000" b="0" baseline="30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</a:t>
                      </a:r>
                      <a:r>
                        <a:rPr lang="fr-FR" sz="2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avril au 31</a:t>
                      </a:r>
                      <a:r>
                        <a:rPr lang="fr-FR" sz="2000" b="0" baseline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mars dans le</a:t>
                      </a:r>
                      <a:r>
                        <a:rPr lang="fr-FR" sz="2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BTP).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2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Jour férié habituellement chômé =&gt; la durée des congés est prolongée d’autant.</a:t>
                      </a:r>
                      <a:endParaRPr lang="fr-FR" sz="24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377" marR="513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42900" marR="59690" lvl="0" indent="-342900"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endParaRPr lang="fr-FR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377" marR="51377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7032312"/>
                  </a:ext>
                </a:extLst>
              </a:tr>
              <a:tr h="2363423">
                <a:tc vMerge="1">
                  <a:txBody>
                    <a:bodyPr/>
                    <a:lstStyle/>
                    <a:p>
                      <a:pPr marR="5969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fr-FR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377" marR="51377" marT="0" marB="0" anchor="ctr"/>
                </a:tc>
                <a:tc>
                  <a:txBody>
                    <a:bodyPr/>
                    <a:lstStyle/>
                    <a:p>
                      <a:pPr marR="59690" algn="ctr">
                        <a:spcBef>
                          <a:spcPts val="600"/>
                        </a:spcBef>
                        <a:spcAft>
                          <a:spcPts val="300"/>
                        </a:spcAft>
                      </a:pPr>
                      <a:r>
                        <a:rPr lang="fr-FR" sz="18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Rappel</a:t>
                      </a:r>
                      <a:r>
                        <a:rPr lang="fr-FR" sz="18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 </a:t>
                      </a:r>
                      <a:endParaRPr lang="fr-FR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377" marR="513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11887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fr-FR" sz="2000" b="1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Jours ouvrables </a:t>
                      </a:r>
                      <a:r>
                        <a:rPr lang="fr-FR" sz="2000" b="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= jours au cours desquels l'entreprise peut ouvrir ses portes (lundi, mardi, mercredi, jeudi, vendredi et samedi).</a:t>
                      </a:r>
                    </a:p>
                    <a:p>
                      <a:pPr marR="120904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fr-FR" sz="2000" b="1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Jours ouvrés </a:t>
                      </a:r>
                      <a:r>
                        <a:rPr lang="fr-FR" sz="2000" b="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= jours effectivement ouverts (souvent du lundi au vendredi dans l'industrie).</a:t>
                      </a:r>
                    </a:p>
                    <a:p>
                      <a:pPr marL="0" marR="120904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0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 salarié travaille une an =&gt; 2,5 jours/mois x 12 mois = 30 jours. </a:t>
                      </a:r>
                    </a:p>
                    <a:p>
                      <a:pPr marL="0" marR="120904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0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jours/6 (jours ouvrables par semaine) = 5 semaines</a:t>
                      </a:r>
                      <a:endParaRPr lang="fr-FR" sz="2400" b="0" i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377" marR="513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29568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2023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08467"/>
            <a:ext cx="59971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fr-FR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4.1. Calcul des droits aux congés payés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017312"/>
              </p:ext>
            </p:extLst>
          </p:nvPr>
        </p:nvGraphicFramePr>
        <p:xfrm>
          <a:off x="329600" y="1459606"/>
          <a:ext cx="11471741" cy="406972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583551">
                  <a:extLst>
                    <a:ext uri="{9D8B030D-6E8A-4147-A177-3AD203B41FA5}">
                      <a16:colId xmlns:a16="http://schemas.microsoft.com/office/drawing/2014/main" val="2631854113"/>
                    </a:ext>
                  </a:extLst>
                </a:gridCol>
                <a:gridCol w="9888190">
                  <a:extLst>
                    <a:ext uri="{9D8B030D-6E8A-4147-A177-3AD203B41FA5}">
                      <a16:colId xmlns:a16="http://schemas.microsoft.com/office/drawing/2014/main" val="1853230387"/>
                    </a:ext>
                  </a:extLst>
                </a:gridCol>
              </a:tblGrid>
              <a:tr h="406972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Année 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 mois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incomplet</a:t>
                      </a:r>
                    </a:p>
                  </a:txBody>
                  <a:tcPr marL="51377" marR="51377" marT="0" marB="0" anchor="ctr"/>
                </a:tc>
                <a:tc>
                  <a:txBody>
                    <a:bodyPr/>
                    <a:lstStyle/>
                    <a:p>
                      <a:pPr marL="342900" marR="59690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-"/>
                      </a:pPr>
                      <a:r>
                        <a:rPr lang="fr-FR" sz="2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 un salarié est embauché en cours d'année ou en cours de mois le calcul est « proratas temporis ». Un mois de travail correspond à 4 semaines ou 20 jours de travail effectif (le calcul peut être fait en semaines ou en jours).</a:t>
                      </a:r>
                    </a:p>
                    <a:p>
                      <a:pPr marL="342900" marR="59690" lvl="0" indent="-342900" algn="just">
                        <a:spcBef>
                          <a:spcPts val="300"/>
                        </a:spcBef>
                        <a:spcAft>
                          <a:spcPts val="1200"/>
                        </a:spcAft>
                        <a:buFont typeface="Symbol" panose="05050102010706020507" pitchFamily="18" charset="2"/>
                        <a:buChar char="-"/>
                      </a:pPr>
                      <a:r>
                        <a:rPr lang="fr-FR" sz="2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 durée du congé obtenue est arrondie au nombre entier supérieur.</a:t>
                      </a:r>
                    </a:p>
                    <a:p>
                      <a:pPr algn="l">
                        <a:spcBef>
                          <a:spcPts val="300"/>
                        </a:spcBef>
                      </a:pPr>
                      <a:r>
                        <a:rPr lang="fr-FR" sz="1800" b="1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Exemple 1</a:t>
                      </a:r>
                      <a:r>
                        <a:rPr lang="fr-FR" sz="1800" b="0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: embauche le 01/11 </a:t>
                      </a:r>
                      <a:r>
                        <a:rPr lang="fr-FR" sz="1800" b="0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</a:t>
                      </a:r>
                      <a:r>
                        <a:rPr lang="fr-FR" sz="1800" b="0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période de références = novembre à mai = 7 mois</a:t>
                      </a:r>
                      <a:endParaRPr lang="fr-FR" sz="18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0"/>
                        </a:spcBef>
                      </a:pPr>
                      <a:r>
                        <a:rPr lang="fr-FR" sz="1800" b="0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droit aux congés = 7 mois x 2,5 = 17,5 Jours </a:t>
                      </a:r>
                      <a:r>
                        <a:rPr lang="fr-FR" sz="1800" b="0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</a:t>
                      </a:r>
                      <a:r>
                        <a:rPr lang="fr-FR" sz="1800" b="0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18 Jours =&gt; 18/6 = 3 semaines de congés </a:t>
                      </a:r>
                      <a:endParaRPr lang="fr-FR" sz="18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1200"/>
                        </a:spcBef>
                      </a:pPr>
                      <a:r>
                        <a:rPr lang="fr-FR" sz="1800" b="1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Exemple 2</a:t>
                      </a:r>
                      <a:r>
                        <a:rPr lang="fr-FR" sz="1800" b="0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: embauche le 15/09 </a:t>
                      </a:r>
                      <a:r>
                        <a:rPr lang="fr-FR" sz="1800" b="0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</a:t>
                      </a:r>
                      <a:r>
                        <a:rPr lang="fr-FR" sz="1800" b="0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période de références = 15 septembre à mai = 8,5 mois</a:t>
                      </a:r>
                      <a:endParaRPr lang="fr-FR" sz="18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0"/>
                        </a:spcBef>
                      </a:pPr>
                      <a:r>
                        <a:rPr lang="fr-FR" sz="1800" b="0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droit aux congés = 8,5 mois x 2,5 = 21,25 jours </a:t>
                      </a:r>
                      <a:r>
                        <a:rPr lang="fr-FR" sz="1800" b="0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</a:t>
                      </a:r>
                      <a:r>
                        <a:rPr lang="fr-FR" sz="1800" b="0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22/6 = 3,66 =&gt; 3 semaines et 4 jours</a:t>
                      </a:r>
                      <a:r>
                        <a:rPr lang="fr-FR" sz="18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spcBef>
                          <a:spcPts val="1200"/>
                        </a:spcBef>
                      </a:pPr>
                      <a:r>
                        <a:rPr lang="fr-FR" sz="1800" b="1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Exemple 3</a:t>
                      </a:r>
                      <a:r>
                        <a:rPr lang="fr-FR" sz="1800" b="0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: embauche le 21/09 </a:t>
                      </a:r>
                      <a:r>
                        <a:rPr lang="fr-FR" sz="1800" b="0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</a:t>
                      </a:r>
                      <a:r>
                        <a:rPr lang="fr-FR" sz="1800" b="0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7 jours de travail sur septembre.</a:t>
                      </a:r>
                      <a:endParaRPr lang="fr-FR" sz="18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0"/>
                        </a:spcBef>
                      </a:pPr>
                      <a:r>
                        <a:rPr lang="fr-FR" sz="1800" b="0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période de références = septembre à mai = 8 mois complet + 7/20 de mois sur septembre</a:t>
                      </a:r>
                      <a:endParaRPr lang="fr-FR" sz="18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0"/>
                        </a:spcBef>
                      </a:pPr>
                      <a:r>
                        <a:rPr lang="fr-FR" sz="1800" b="0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droit aux congés = (8 x 2,5) + (7/20 X 2,5) = 20 + 0,87 = 20,87 =&gt; 21 jours / 6 = 3 semaines et 3 jours</a:t>
                      </a:r>
                      <a:r>
                        <a:rPr lang="fr-FR" sz="18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998095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190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23983"/>
            <a:ext cx="59971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fr-FR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4.1. Calcul des droits aux congés payés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A8EAFD25-4C88-1B91-C8ED-C9F6D537BB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421089"/>
              </p:ext>
            </p:extLst>
          </p:nvPr>
        </p:nvGraphicFramePr>
        <p:xfrm>
          <a:off x="461211" y="1946412"/>
          <a:ext cx="11086846" cy="392774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37538">
                  <a:extLst>
                    <a:ext uri="{9D8B030D-6E8A-4147-A177-3AD203B41FA5}">
                      <a16:colId xmlns:a16="http://schemas.microsoft.com/office/drawing/2014/main" val="2631854113"/>
                    </a:ext>
                  </a:extLst>
                </a:gridCol>
                <a:gridCol w="9749308">
                  <a:extLst>
                    <a:ext uri="{9D8B030D-6E8A-4147-A177-3AD203B41FA5}">
                      <a16:colId xmlns:a16="http://schemas.microsoft.com/office/drawing/2014/main" val="1853230387"/>
                    </a:ext>
                  </a:extLst>
                </a:gridCol>
              </a:tblGrid>
              <a:tr h="183997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Temps 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partiel</a:t>
                      </a:r>
                      <a:endParaRPr lang="fr-FR" sz="22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377" marR="51377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Salariés à temps partiel </a:t>
                      </a:r>
                    </a:p>
                    <a:p>
                      <a:pPr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=&gt; Le droit est le même que celui des salariés à temps plein. </a:t>
                      </a:r>
                    </a:p>
                    <a:p>
                      <a:pPr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=&gt; L’indemnité de congés payés est calculée au prorata du nombre d'heures effectuées dans l'entreprise par rapport à un temps plein.</a:t>
                      </a:r>
                      <a:endParaRPr lang="fr-FR" sz="22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377" marR="51377" marT="0" marB="0" anchor="ctr"/>
                </a:tc>
                <a:extLst>
                  <a:ext uri="{0D108BD9-81ED-4DB2-BD59-A6C34878D82A}">
                    <a16:rowId xmlns:a16="http://schemas.microsoft.com/office/drawing/2014/main" val="2563840141"/>
                  </a:ext>
                </a:extLst>
              </a:tr>
              <a:tr h="208776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Maladie 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 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congés payés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fr-FR" sz="2200" b="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 salarié en arrêt maladie acquière des droits aux congés payés peu importe le motif de l’arrêt (Cour de cassation 2023 ). </a:t>
                      </a:r>
                    </a:p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fr-FR" sz="2200" b="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=&gt; La Cour fait prévaloir le droit européen sur le code du travail français et annule ainsi les anciennes règles applicables.</a:t>
                      </a:r>
                      <a:endParaRPr lang="fr-FR" sz="2200" b="0" i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55661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84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8755353"/>
              </p:ext>
            </p:extLst>
          </p:nvPr>
        </p:nvGraphicFramePr>
        <p:xfrm>
          <a:off x="359195" y="1888226"/>
          <a:ext cx="11350205" cy="41433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3664">
                  <a:extLst>
                    <a:ext uri="{9D8B030D-6E8A-4147-A177-3AD203B41FA5}">
                      <a16:colId xmlns:a16="http://schemas.microsoft.com/office/drawing/2014/main" val="3351446653"/>
                    </a:ext>
                  </a:extLst>
                </a:gridCol>
                <a:gridCol w="9066541">
                  <a:extLst>
                    <a:ext uri="{9D8B030D-6E8A-4147-A177-3AD203B41FA5}">
                      <a16:colId xmlns:a16="http://schemas.microsoft.com/office/drawing/2014/main" val="3880551564"/>
                    </a:ext>
                  </a:extLst>
                </a:gridCol>
              </a:tblGrid>
              <a:tr h="414338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Fractionnement</a:t>
                      </a:r>
                      <a:endParaRPr lang="fr-FR" sz="2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r>
                        <a:rPr lang="fr-FR" sz="2200" b="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Les congés payés doivent être pris entre le 1</a:t>
                      </a:r>
                      <a:r>
                        <a:rPr lang="fr-FR" sz="2200" b="0" kern="1200" baseline="30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er</a:t>
                      </a:r>
                      <a:r>
                        <a:rPr lang="fr-FR" sz="2200" b="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mai et le 31 octobre. </a:t>
                      </a:r>
                    </a:p>
                    <a:p>
                      <a:pPr marL="342900" indent="-34290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fr-FR" sz="2200" b="1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Durée minimale </a:t>
                      </a:r>
                      <a:r>
                        <a:rPr lang="fr-FR" sz="2200" b="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:12 jours ouvrables en continu </a:t>
                      </a:r>
                    </a:p>
                    <a:p>
                      <a:pPr marL="342900" indent="-34290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fr-FR" sz="2200" b="1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Période </a:t>
                      </a:r>
                      <a:r>
                        <a:rPr lang="fr-FR" sz="2200" b="1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maximale </a:t>
                      </a:r>
                      <a:r>
                        <a:rPr lang="fr-FR" sz="2200" b="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:</a:t>
                      </a:r>
                      <a:r>
                        <a:rPr lang="fr-FR" sz="2200" b="1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2200" b="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 peut être supérieure à 24 jours ouvrables (4 semaines). </a:t>
                      </a:r>
                    </a:p>
                    <a:p>
                      <a:pPr marL="342900" indent="-34290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fr-FR" sz="2200" b="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 5</a:t>
                      </a:r>
                      <a:r>
                        <a:rPr lang="fr-FR" sz="2200" b="0" kern="1200" baseline="30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</a:t>
                      </a:r>
                      <a:r>
                        <a:rPr lang="fr-FR" sz="2200" b="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semaine doit être prise séparément des 4 semaines. </a:t>
                      </a:r>
                    </a:p>
                    <a:p>
                      <a:pPr marL="342900" indent="-34290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fr-FR" sz="2200" b="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 le congé principal et fractionné et si le salarié prend 3 à 5 jours après le 31 octobre, il a droit à 1 jour supplémentaire de congé et 2 jours si le salarié prend 6 jours ou plus au-delà du 31 octobre.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60857609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0" y="123983"/>
            <a:ext cx="59971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fr-FR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4.1. Calcul des droits aux congés payés</a:t>
            </a:r>
          </a:p>
        </p:txBody>
      </p:sp>
    </p:spTree>
    <p:extLst>
      <p:ext uri="{BB962C8B-B14F-4D97-AF65-F5344CB8AC3E}">
        <p14:creationId xmlns:p14="http://schemas.microsoft.com/office/powerpoint/2010/main" val="3181560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82534"/>
            <a:ext cx="111194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fr-FR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4.2. Indemnité de congés payés</a:t>
            </a:r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3857458206"/>
              </p:ext>
            </p:extLst>
          </p:nvPr>
        </p:nvGraphicFramePr>
        <p:xfrm>
          <a:off x="181473" y="1618064"/>
          <a:ext cx="11735759" cy="3958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350092" y="686662"/>
            <a:ext cx="1004498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0"/>
              </a:spcAft>
            </a:pPr>
            <a:r>
              <a:rPr lang="fr-FR" sz="2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L’indemnité de congés payés se calcule selon deux méthodes, on doit retenir le calcul le plus favorable au salarié.</a:t>
            </a:r>
          </a:p>
        </p:txBody>
      </p:sp>
      <p:sp>
        <p:nvSpPr>
          <p:cNvPr id="5" name="Rectangle 4"/>
          <p:cNvSpPr/>
          <p:nvPr/>
        </p:nvSpPr>
        <p:spPr>
          <a:xfrm>
            <a:off x="296173" y="5659598"/>
            <a:ext cx="11506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 le contrat de travail est rompu avant la prise des congés  payés, l’employeur doit verser une indemnité de congés payés égale au montant des congés acquis.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403762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394" y="1967061"/>
            <a:ext cx="8813443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5963" algn="ctr">
              <a:spcBef>
                <a:spcPts val="2400"/>
              </a:spcBef>
              <a:spcAft>
                <a:spcPts val="0"/>
              </a:spcAft>
            </a:pP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Certaines entreprises ferment en été et imposent 4 semaines de congés payés </a:t>
            </a:r>
          </a:p>
          <a:p>
            <a:pPr marL="715963" algn="ctr">
              <a:spcBef>
                <a:spcPts val="2400"/>
              </a:spcBef>
              <a:spcAft>
                <a:spcPts val="0"/>
              </a:spcAft>
            </a:pP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mais de plus en plus de sociétés ferment partiellement et maintiennent une activité afin de gérer les affaires courantes. </a:t>
            </a:r>
          </a:p>
          <a:p>
            <a:pPr marL="715963" algn="ctr">
              <a:spcBef>
                <a:spcPts val="2400"/>
              </a:spcBef>
              <a:spcAft>
                <a:spcPts val="0"/>
              </a:spcAft>
            </a:pP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Dans ce cas, les salariés doivent partir en congé par roulement, ce qui oblige à planifier les congés.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1BD0A93-4BE3-B054-DA55-7CA4DAAA100E}"/>
              </a:ext>
            </a:extLst>
          </p:cNvPr>
          <p:cNvSpPr txBox="1"/>
          <p:nvPr/>
        </p:nvSpPr>
        <p:spPr>
          <a:xfrm>
            <a:off x="130936" y="315463"/>
            <a:ext cx="61861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fr-FR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4.3. Planification des congés payés</a:t>
            </a:r>
          </a:p>
        </p:txBody>
      </p:sp>
      <p:pic>
        <p:nvPicPr>
          <p:cNvPr id="1026" name="Picture 2" descr="Congés payés , mode d'emploi | Le Monde Des Artisans - National">
            <a:extLst>
              <a:ext uri="{FF2B5EF4-FFF2-40B4-BE49-F238E27FC236}">
                <a16:creationId xmlns:a16="http://schemas.microsoft.com/office/drawing/2014/main" id="{E1781788-F14A-2641-F449-B94E249202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128" y="2459864"/>
            <a:ext cx="2910684" cy="2055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604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8276" y="1412159"/>
            <a:ext cx="1149038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800"/>
              </a:spcBef>
              <a:spcAft>
                <a:spcPts val="0"/>
              </a:spcAft>
            </a:pP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planification implique l’organisation suivante :</a:t>
            </a:r>
          </a:p>
          <a:p>
            <a:pPr marL="342900" lvl="0" indent="-342900" algn="just">
              <a:spcBef>
                <a:spcPts val="2400"/>
              </a:spcBef>
              <a:spcAft>
                <a:spcPts val="0"/>
              </a:spcAft>
              <a:buFont typeface="Wingdings" panose="05000000000000000000" pitchFamily="2" charset="2"/>
              <a:buChar char=""/>
            </a:pPr>
            <a:r>
              <a:rPr lang="fr-FR" sz="2600" b="1" dirty="0">
                <a:solidFill>
                  <a:srgbClr val="92D05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direction définit les dates des congés de l’entreprise</a:t>
            </a:r>
          </a:p>
          <a:p>
            <a:pPr marL="800100" lvl="1" indent="-342900" algn="just">
              <a:spcBef>
                <a:spcPts val="1200"/>
              </a:spcBef>
              <a:buFont typeface="Wingdings" panose="05000000000000000000" pitchFamily="2" charset="2"/>
              <a:buChar char=""/>
            </a:pPr>
            <a:r>
              <a:rPr lang="fr-FR" sz="2600" b="1" dirty="0">
                <a:solidFill>
                  <a:srgbClr val="92D05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Informer les salariés des dates retenues</a:t>
            </a:r>
          </a:p>
          <a:p>
            <a:pPr marL="1257300" lvl="2" indent="-342900" algn="just">
              <a:spcBef>
                <a:spcPts val="1200"/>
              </a:spcBef>
              <a:buFont typeface="Wingdings" panose="05000000000000000000" pitchFamily="2" charset="2"/>
              <a:buChar char=""/>
            </a:pPr>
            <a:r>
              <a:rPr lang="fr-FR" sz="2600" b="1" dirty="0">
                <a:solidFill>
                  <a:srgbClr val="92D05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Collecter les dates de congés souhaitées de chaque salarié</a:t>
            </a:r>
          </a:p>
          <a:p>
            <a:pPr marL="1714500" lvl="3" indent="-342900" algn="just">
              <a:spcBef>
                <a:spcPts val="1200"/>
              </a:spcBef>
              <a:buFont typeface="Wingdings" panose="05000000000000000000" pitchFamily="2" charset="2"/>
              <a:buChar char=""/>
            </a:pPr>
            <a:r>
              <a:rPr lang="fr-FR" sz="2600" b="1" dirty="0">
                <a:solidFill>
                  <a:srgbClr val="92D05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É</a:t>
            </a:r>
            <a:r>
              <a:rPr lang="fr-FR" sz="2600" b="1" dirty="0">
                <a:solidFill>
                  <a:srgbClr val="92D05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laborer un projet de planning, le diffuser et l’ajuster selon les retours</a:t>
            </a:r>
          </a:p>
          <a:p>
            <a:pPr marL="2171700" lvl="4" indent="-342900" algn="just">
              <a:spcBef>
                <a:spcPts val="1200"/>
              </a:spcBef>
              <a:buFont typeface="Wingdings" panose="05000000000000000000" pitchFamily="2" charset="2"/>
              <a:buChar char=""/>
            </a:pPr>
            <a:r>
              <a:rPr lang="fr-FR" sz="2600" b="1" dirty="0">
                <a:solidFill>
                  <a:srgbClr val="92D05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Mettre au point le planning définitif puis le diffuser auprès de chaque salarié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B6D3777-C658-0D1F-6016-1D3472F56AE6}"/>
              </a:ext>
            </a:extLst>
          </p:cNvPr>
          <p:cNvSpPr txBox="1"/>
          <p:nvPr/>
        </p:nvSpPr>
        <p:spPr>
          <a:xfrm>
            <a:off x="266163" y="212432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fr-FR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4.3. Planification des congés payés</a:t>
            </a:r>
          </a:p>
        </p:txBody>
      </p:sp>
    </p:spTree>
    <p:extLst>
      <p:ext uri="{BB962C8B-B14F-4D97-AF65-F5344CB8AC3E}">
        <p14:creationId xmlns:p14="http://schemas.microsoft.com/office/powerpoint/2010/main" val="599992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29804" y="1424996"/>
            <a:ext cx="110114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2400"/>
              </a:spcBef>
              <a:spcAft>
                <a:spcPts val="3600"/>
              </a:spcAft>
            </a:pP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planification des congés payés est souvent réalisée sur un tableur, où sont indiqués les salariés et les dates des congés prévisionnels.</a:t>
            </a:r>
          </a:p>
        </p:txBody>
      </p:sp>
      <p:pic>
        <p:nvPicPr>
          <p:cNvPr id="3" name="Image 2" descr="Capture d’écra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387" y="2995051"/>
            <a:ext cx="11640925" cy="2637997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336C74E8-02C4-188F-0B4F-13B84212246F}"/>
              </a:ext>
            </a:extLst>
          </p:cNvPr>
          <p:cNvSpPr txBox="1"/>
          <p:nvPr/>
        </p:nvSpPr>
        <p:spPr>
          <a:xfrm>
            <a:off x="317679" y="308020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3600"/>
              </a:spcAft>
            </a:pPr>
            <a:r>
              <a:rPr lang="fr-FR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4.3. Planification des congés payés</a:t>
            </a:r>
          </a:p>
        </p:txBody>
      </p:sp>
    </p:spTree>
    <p:extLst>
      <p:ext uri="{BB962C8B-B14F-4D97-AF65-F5344CB8AC3E}">
        <p14:creationId xmlns:p14="http://schemas.microsoft.com/office/powerpoint/2010/main" val="79504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904</TotalTime>
  <Words>925</Words>
  <Application>Microsoft Office PowerPoint</Application>
  <PresentationFormat>Grand écran</PresentationFormat>
  <Paragraphs>64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Century Gothic</vt:lpstr>
      <vt:lpstr>Symbol</vt:lpstr>
      <vt:lpstr>Wingdings</vt:lpstr>
      <vt:lpstr>Wingdings 3</vt:lpstr>
      <vt:lpstr>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A41. Organisation et amélioration du travail administratif   412.  La collecte d'information </dc:title>
  <dc:creator>Claude Terrier</dc:creator>
  <cp:lastModifiedBy>Claude Terrier</cp:lastModifiedBy>
  <cp:revision>36</cp:revision>
  <dcterms:created xsi:type="dcterms:W3CDTF">2014-01-16T23:14:09Z</dcterms:created>
  <dcterms:modified xsi:type="dcterms:W3CDTF">2024-09-29T19:54:24Z</dcterms:modified>
</cp:coreProperties>
</file>