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6" r:id="rId2"/>
    <p:sldId id="271" r:id="rId3"/>
    <p:sldId id="273" r:id="rId4"/>
    <p:sldId id="274" r:id="rId5"/>
    <p:sldId id="275" r:id="rId6"/>
    <p:sldId id="279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78" y="39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117715" y="-54507"/>
            <a:ext cx="10270067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Chiffrer les heures à payer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56E5BEC-0F3C-4028-BDFB-F1518F3275EB}"/>
              </a:ext>
            </a:extLst>
          </p:cNvPr>
          <p:cNvSpPr txBox="1"/>
          <p:nvPr/>
        </p:nvSpPr>
        <p:spPr>
          <a:xfrm>
            <a:off x="335722" y="1170929"/>
            <a:ext cx="11372851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80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Elles sont calculées </a:t>
            </a: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 semaine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(du lundi 0 h au dimanche 24 h). </a:t>
            </a:r>
          </a:p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Elles sont </a:t>
            </a: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majorées de 25 à 50 %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ou donne droit à un </a:t>
            </a: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repos compensateur de remplacement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(RCR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en cas d’accord négocié dans l’entreprise.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Elles font l’objet d’un </a:t>
            </a: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contingent annuel fixé à 220 h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 salarié. Au-delà de ce contingent elles doivent être autorisées par l’Inspection du travail et donne droit à un </a:t>
            </a: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repos compensateur légal 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RCL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DA53BAFC-9639-B099-66BE-9F056D60D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426414"/>
              </p:ext>
            </p:extLst>
          </p:nvPr>
        </p:nvGraphicFramePr>
        <p:xfrm>
          <a:off x="335722" y="3594191"/>
          <a:ext cx="11615253" cy="2491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4906">
                  <a:extLst>
                    <a:ext uri="{9D8B030D-6E8A-4147-A177-3AD203B41FA5}">
                      <a16:colId xmlns:a16="http://schemas.microsoft.com/office/drawing/2014/main" val="3343583455"/>
                    </a:ext>
                  </a:extLst>
                </a:gridCol>
                <a:gridCol w="3034747">
                  <a:extLst>
                    <a:ext uri="{9D8B030D-6E8A-4147-A177-3AD203B41FA5}">
                      <a16:colId xmlns:a16="http://schemas.microsoft.com/office/drawing/2014/main" val="3082319181"/>
                    </a:ext>
                  </a:extLst>
                </a:gridCol>
                <a:gridCol w="3835400">
                  <a:extLst>
                    <a:ext uri="{9D8B030D-6E8A-4147-A177-3AD203B41FA5}">
                      <a16:colId xmlns:a16="http://schemas.microsoft.com/office/drawing/2014/main" val="2729601436"/>
                    </a:ext>
                  </a:extLst>
                </a:gridCol>
                <a:gridCol w="2870200">
                  <a:extLst>
                    <a:ext uri="{9D8B030D-6E8A-4147-A177-3AD203B41FA5}">
                      <a16:colId xmlns:a16="http://schemas.microsoft.com/office/drawing/2014/main" val="2239678892"/>
                    </a:ext>
                  </a:extLst>
                </a:gridCol>
              </a:tblGrid>
              <a:tr h="354976"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Heures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Majoration salariale ou repos compensateur de remplacement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Repos compensateur légal</a:t>
                      </a: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au-delà de 220 h / an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574293"/>
                  </a:ext>
                </a:extLst>
              </a:tr>
              <a:tr h="45358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Majoration salariale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Repos compensateur remplacement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576773"/>
                  </a:ext>
                </a:extLst>
              </a:tr>
              <a:tr h="420713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à 35</a:t>
                      </a:r>
                      <a:r>
                        <a:rPr lang="fr-FR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normal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rowSpan="4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Entreprise &lt;= 20 salariés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30’ par HS effectuée</a:t>
                      </a:r>
                    </a:p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Entreprise &gt; 20 salariés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h par HS effectuée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03061381"/>
                  </a:ext>
                </a:extLst>
              </a:tr>
              <a:tr h="420713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r>
                        <a:rPr lang="fr-FR" sz="18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à 43</a:t>
                      </a:r>
                      <a:r>
                        <a:rPr lang="fr-FR" sz="18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</a:t>
                      </a: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incluse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majoré de 25 %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RCR de 25 %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599677"/>
                  </a:ext>
                </a:extLst>
              </a:tr>
              <a:tr h="420713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partir de la 44</a:t>
                      </a:r>
                      <a:r>
                        <a:rPr lang="fr-FR" sz="18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majoré de 50 %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RCR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50 %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532124"/>
                  </a:ext>
                </a:extLst>
              </a:tr>
              <a:tr h="420713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jours fériés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majoré de 100 % (CC)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RCR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100 %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810629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F7FA43BF-A69D-B62E-1AD2-88E48D5D1EC1}"/>
              </a:ext>
            </a:extLst>
          </p:cNvPr>
          <p:cNvSpPr txBox="1"/>
          <p:nvPr/>
        </p:nvSpPr>
        <p:spPr>
          <a:xfrm>
            <a:off x="-152400" y="597425"/>
            <a:ext cx="68535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9875" lvl="1" algn="just"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2.1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 Calcul des heures supplémentaires </a:t>
            </a:r>
          </a:p>
        </p:txBody>
      </p:sp>
    </p:spTree>
    <p:extLst>
      <p:ext uri="{BB962C8B-B14F-4D97-AF65-F5344CB8AC3E}">
        <p14:creationId xmlns:p14="http://schemas.microsoft.com/office/powerpoint/2010/main" val="24974266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46278" y="-68794"/>
            <a:ext cx="10270067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Chiffrer les heures à payer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B37B4B8-0C81-4E8E-AE25-22F8F112FE32}"/>
              </a:ext>
            </a:extLst>
          </p:cNvPr>
          <p:cNvSpPr txBox="1"/>
          <p:nvPr/>
        </p:nvSpPr>
        <p:spPr>
          <a:xfrm>
            <a:off x="477907" y="1813655"/>
            <a:ext cx="3717433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 :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salarié a effectué les heures suivantes en novembre.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13CD5A2-71FE-4D0E-BBC7-1D08C156FA66}"/>
              </a:ext>
            </a:extLst>
          </p:cNvPr>
          <p:cNvSpPr txBox="1"/>
          <p:nvPr/>
        </p:nvSpPr>
        <p:spPr>
          <a:xfrm>
            <a:off x="2565488" y="5210026"/>
            <a:ext cx="7565891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l">
              <a:spcBef>
                <a:spcPts val="600"/>
              </a:spcBef>
            </a:pPr>
            <a:r>
              <a:rPr lang="fr-FR" sz="22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 du repos compensateur de remplacement : </a:t>
            </a:r>
          </a:p>
          <a:p>
            <a:pPr marL="228600" indent="-228600" algn="l">
              <a:spcBef>
                <a:spcPts val="600"/>
              </a:spcBef>
            </a:pPr>
            <a:r>
              <a:rPr lang="fr-FR" sz="2200" b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(22 h x 1,25) + (3 h x 1,5) = 27,5 + 4,5 = 32 heures.</a:t>
            </a:r>
            <a:endParaRPr lang="fr-FR" sz="2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5965ACF-668B-9432-BE56-91120AE7DC7A}"/>
              </a:ext>
            </a:extLst>
          </p:cNvPr>
          <p:cNvSpPr txBox="1"/>
          <p:nvPr/>
        </p:nvSpPr>
        <p:spPr>
          <a:xfrm>
            <a:off x="46278" y="686953"/>
            <a:ext cx="6126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9875" lvl="1" algn="just">
              <a:spcBef>
                <a:spcPts val="1200"/>
              </a:spcBef>
              <a:spcAft>
                <a:spcPts val="600"/>
              </a:spcAft>
            </a:pPr>
            <a:r>
              <a:rPr lang="fr-FR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2.1</a:t>
            </a: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 </a:t>
            </a: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Calcul</a:t>
            </a: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des heures supplémentaires </a:t>
            </a:r>
          </a:p>
        </p:txBody>
      </p:sp>
      <p:pic>
        <p:nvPicPr>
          <p:cNvPr id="4" name="Image 3" descr="Une image contenant texte, nombre, capture d’écran, Police&#10;&#10;Description générée automatiquement">
            <a:extLst>
              <a:ext uri="{FF2B5EF4-FFF2-40B4-BE49-F238E27FC236}">
                <a16:creationId xmlns:a16="http://schemas.microsoft.com/office/drawing/2014/main" id="{3C93A2F0-0C48-6064-F5B3-6FA8D2BF0B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394" y="1252433"/>
            <a:ext cx="6732535" cy="373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57364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103427" y="-68794"/>
            <a:ext cx="10270067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Chiffrer les heures à payer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E201EE4-007F-435B-8D1B-54D41C953049}"/>
              </a:ext>
            </a:extLst>
          </p:cNvPr>
          <p:cNvSpPr txBox="1"/>
          <p:nvPr/>
        </p:nvSpPr>
        <p:spPr>
          <a:xfrm>
            <a:off x="468937" y="1624192"/>
            <a:ext cx="10988899" cy="2108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Semaine à cheval sur deux mois</a:t>
            </a:r>
          </a:p>
          <a:p>
            <a:pPr algn="l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fait qu’une semaine soit à cheval sur deux mois ne peut faire perdre au salarié le droit aux heures supplémentaires dues au titre de cette semaine.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 : 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dernière semaine du mois de mars est à cheval sur 2 mois, elle se présente ainsi :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2FA6E61-5F30-3B24-303E-27957FBE1567}"/>
              </a:ext>
            </a:extLst>
          </p:cNvPr>
          <p:cNvSpPr txBox="1">
            <a:spLocks/>
          </p:cNvSpPr>
          <p:nvPr/>
        </p:nvSpPr>
        <p:spPr>
          <a:xfrm>
            <a:off x="341966" y="583138"/>
            <a:ext cx="10270067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Cas particuliers</a:t>
            </a:r>
          </a:p>
        </p:txBody>
      </p:sp>
      <p:pic>
        <p:nvPicPr>
          <p:cNvPr id="4" name="Image 3" descr="Une image contenant texte, capture d’écran, Police, nombre&#10;&#10;Description générée automatiquement">
            <a:extLst>
              <a:ext uri="{FF2B5EF4-FFF2-40B4-BE49-F238E27FC236}">
                <a16:creationId xmlns:a16="http://schemas.microsoft.com/office/drawing/2014/main" id="{B132CCE3-71D7-325C-02CF-04DCBFBEB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81" y="3813513"/>
            <a:ext cx="11035890" cy="219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0204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103428" y="-70668"/>
            <a:ext cx="10270067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Chiffrer les heures à payer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6B0D5A8-7369-4062-876A-63B019D403EB}"/>
              </a:ext>
            </a:extLst>
          </p:cNvPr>
          <p:cNvSpPr txBox="1"/>
          <p:nvPr/>
        </p:nvSpPr>
        <p:spPr>
          <a:xfrm>
            <a:off x="384657" y="1043386"/>
            <a:ext cx="11125200" cy="389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jours fériés</a:t>
            </a:r>
          </a:p>
          <a:p>
            <a:pPr algn="just">
              <a:spcBef>
                <a:spcPts val="18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y a en France 11 jours fériés qui peuvent être chômés ou travaillées selon les entreprises. Parmi ceux-ci seul le 1</a:t>
            </a:r>
            <a:r>
              <a:rPr lang="fr-FR" sz="22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mai est un jour férié chômé, payé obligatoire. De nombreuses conventions collectives prévoient que tous les jours fériés soient payés et majorés de 100 % s’ils sont travaillés.</a:t>
            </a:r>
          </a:p>
          <a:p>
            <a:pPr algn="just">
              <a:spcBef>
                <a:spcPts val="1800"/>
              </a:spcBef>
            </a:pP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jours fériés chômé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ils ne sont pas assimilés à du temps de travail effectif (Cass. soc., du 4 avril 2012). Ils ne doivent pas être prise en compte dans le calcul des heures supplémentaires. 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</a:pP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 :  </a:t>
            </a:r>
            <a:endParaRPr lang="fr-F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 6" descr="Une image contenant table&#10;&#10;Description générée automatiquement">
            <a:extLst>
              <a:ext uri="{FF2B5EF4-FFF2-40B4-BE49-F238E27FC236}">
                <a16:creationId xmlns:a16="http://schemas.microsoft.com/office/drawing/2014/main" id="{FC2EC1F4-E1D3-4D6E-8266-455042D266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18" y="4936760"/>
            <a:ext cx="11224364" cy="1390531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26843A9-7343-56DA-6311-10FF2F9B0B57}"/>
              </a:ext>
            </a:extLst>
          </p:cNvPr>
          <p:cNvSpPr txBox="1">
            <a:spLocks/>
          </p:cNvSpPr>
          <p:nvPr/>
        </p:nvSpPr>
        <p:spPr>
          <a:xfrm>
            <a:off x="222696" y="391454"/>
            <a:ext cx="10270067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Cas particuliers</a:t>
            </a:r>
          </a:p>
        </p:txBody>
      </p:sp>
    </p:spTree>
    <p:extLst>
      <p:ext uri="{BB962C8B-B14F-4D97-AF65-F5344CB8AC3E}">
        <p14:creationId xmlns:p14="http://schemas.microsoft.com/office/powerpoint/2010/main" val="30753812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60565" y="-68794"/>
            <a:ext cx="10270067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Chiffrer les heures à payer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DF10C15-A279-40E9-96C8-EC3224780AB8}"/>
              </a:ext>
            </a:extLst>
          </p:cNvPr>
          <p:cNvSpPr txBox="1"/>
          <p:nvPr/>
        </p:nvSpPr>
        <p:spPr>
          <a:xfrm>
            <a:off x="814961" y="1480908"/>
            <a:ext cx="10434039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jours fériés travaillés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de nombreuses conventions collectives accordent une majoration de 100 % pour ces heures travaillées.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fr-FR" sz="2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Exemple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la convention collective prévoit une majoration de 100 % pour les jours fériés travaillés.</a:t>
            </a:r>
          </a:p>
        </p:txBody>
      </p:sp>
      <p:pic>
        <p:nvPicPr>
          <p:cNvPr id="7" name="Image 6" descr="Une image contenant table&#10;&#10;Description générée automatiquement">
            <a:extLst>
              <a:ext uri="{FF2B5EF4-FFF2-40B4-BE49-F238E27FC236}">
                <a16:creationId xmlns:a16="http://schemas.microsoft.com/office/drawing/2014/main" id="{14E6742D-8F54-453A-878B-9F2AD97154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32" y="3961711"/>
            <a:ext cx="10720135" cy="2103654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4B298054-CE66-39CF-0147-043D1D19D2CC}"/>
              </a:ext>
            </a:extLst>
          </p:cNvPr>
          <p:cNvSpPr txBox="1">
            <a:spLocks/>
          </p:cNvSpPr>
          <p:nvPr/>
        </p:nvSpPr>
        <p:spPr>
          <a:xfrm>
            <a:off x="341966" y="583138"/>
            <a:ext cx="10270067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Cas particuliers</a:t>
            </a:r>
          </a:p>
        </p:txBody>
      </p:sp>
    </p:spTree>
    <p:extLst>
      <p:ext uri="{BB962C8B-B14F-4D97-AF65-F5344CB8AC3E}">
        <p14:creationId xmlns:p14="http://schemas.microsoft.com/office/powerpoint/2010/main" val="27060275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103428" y="-70668"/>
            <a:ext cx="10270067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Chiffrer les heures à payer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6B0D5A8-7369-4062-876A-63B019D403EB}"/>
              </a:ext>
            </a:extLst>
          </p:cNvPr>
          <p:cNvSpPr txBox="1"/>
          <p:nvPr/>
        </p:nvSpPr>
        <p:spPr>
          <a:xfrm>
            <a:off x="768970" y="1506926"/>
            <a:ext cx="11125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fr-F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travail de nuit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8ED611D-0968-EB1B-9757-43A51462C8A4}"/>
              </a:ext>
            </a:extLst>
          </p:cNvPr>
          <p:cNvSpPr txBox="1"/>
          <p:nvPr/>
        </p:nvSpPr>
        <p:spPr>
          <a:xfrm>
            <a:off x="341966" y="2113654"/>
            <a:ext cx="10763318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400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travail de nuit est le travail effectué pendant une période définie par un accord collectif ou, à défaut, entre 21 heures et 6 heures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Le plus souvent les heures de nuit font l’objet d’accompagnements qui peuvent varier selon les accords d’entreprise ou de branche.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heures bénéficient d’une majoration salariale qui va de 15 à 25 % </a:t>
            </a:r>
          </a:p>
          <a:p>
            <a:pPr marL="342900" lvl="0" indent="-342900" algn="just">
              <a:spcBef>
                <a:spcPts val="1200"/>
              </a:spcBef>
              <a:buFont typeface="Symbol" panose="05050102010706020507" pitchFamily="18" charset="2"/>
              <a:buChar char="-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L’horaire de nuit fait l’objet d’une réduction horaire journalière qui va de 20 minutes à 1 heure</a:t>
            </a:r>
          </a:p>
          <a:p>
            <a:pPr marL="342900" lvl="0" indent="-342900" algn="just">
              <a:spcBef>
                <a:spcPts val="1200"/>
              </a:spcBef>
              <a:buFont typeface="Symbol" panose="05050102010706020507" pitchFamily="18" charset="2"/>
              <a:buChar char="-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salarié de nuit bénéficie d’un suivi médical particulier. 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14A82E9-21DB-44C9-F29C-406E311C700B}"/>
              </a:ext>
            </a:extLst>
          </p:cNvPr>
          <p:cNvSpPr txBox="1">
            <a:spLocks/>
          </p:cNvSpPr>
          <p:nvPr/>
        </p:nvSpPr>
        <p:spPr>
          <a:xfrm>
            <a:off x="341966" y="583138"/>
            <a:ext cx="10270067" cy="651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Cas particuliers</a:t>
            </a:r>
          </a:p>
        </p:txBody>
      </p:sp>
    </p:spTree>
    <p:extLst>
      <p:ext uri="{BB962C8B-B14F-4D97-AF65-F5344CB8AC3E}">
        <p14:creationId xmlns:p14="http://schemas.microsoft.com/office/powerpoint/2010/main" val="29958619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314</TotalTime>
  <Words>560</Words>
  <Application>Microsoft Office PowerPoint</Application>
  <PresentationFormat>Grand écran</PresentationFormat>
  <Paragraphs>56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Symbol</vt:lpstr>
      <vt:lpstr>Times New Roman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34</cp:revision>
  <dcterms:created xsi:type="dcterms:W3CDTF">2014-01-16T23:14:09Z</dcterms:created>
  <dcterms:modified xsi:type="dcterms:W3CDTF">2024-09-28T17:00:52Z</dcterms:modified>
</cp:coreProperties>
</file>