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64" r:id="rId2"/>
    <p:sldId id="267" r:id="rId3"/>
    <p:sldId id="268" r:id="rId4"/>
    <p:sldId id="278" r:id="rId5"/>
    <p:sldId id="269" r:id="rId6"/>
    <p:sldId id="277" r:id="rId7"/>
    <p:sldId id="270" r:id="rId8"/>
    <p:sldId id="272" r:id="rId9"/>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4700" autoAdjust="0"/>
    <p:restoredTop sz="94660"/>
  </p:normalViewPr>
  <p:slideViewPr>
    <p:cSldViewPr snapToGrid="0">
      <p:cViewPr varScale="1">
        <p:scale>
          <a:sx n="108" d="100"/>
          <a:sy n="108" d="100"/>
        </p:scale>
        <p:origin x="75" y="117"/>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fr-FR"/>
              <a:t>Modifiez le style du titre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36367CA6-DE09-4763-9ADC-881E8981A047}" type="datetimeFigureOut">
              <a:rPr lang="fr-FR" smtClean="0"/>
              <a:t>27/09/2024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42860136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36367CA6-DE09-4763-9ADC-881E8981A047}" type="datetimeFigureOut">
              <a:rPr lang="fr-FR" smtClean="0"/>
              <a:t>27/09/2024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30417878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fr-FR"/>
              <a:t>Modifiez le style du titre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36367CA6-DE09-4763-9ADC-881E8981A047}" type="datetimeFigureOut">
              <a:rPr lang="fr-FR" smtClean="0"/>
              <a:t>27/09/2024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39850699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fr-FR"/>
              <a:t>Modifiez le style du titre</a:t>
            </a:r>
            <a:endParaRPr lang="en-US" dirty="0"/>
          </a:p>
        </p:txBody>
      </p:sp>
      <p:sp>
        <p:nvSpPr>
          <p:cNvPr id="14" name="Text Placeholder 3"/>
          <p:cNvSpPr>
            <a:spLocks noGrp="1"/>
          </p:cNvSpPr>
          <p:nvPr>
            <p:ph type="body" sz="half" idx="13"/>
          </p:nvPr>
        </p:nvSpPr>
        <p:spPr>
          <a:xfrm>
            <a:off x="1930400" y="3771174"/>
            <a:ext cx="7385828"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36367CA6-DE09-4763-9ADC-881E8981A047}" type="datetimeFigureOut">
              <a:rPr lang="fr-FR" smtClean="0"/>
              <a:t>27/09/2024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
        <p:nvSpPr>
          <p:cNvPr id="11" name="TextBox 10"/>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228595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59" cy="165318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36367CA6-DE09-4763-9ADC-881E8981A047}" type="datetimeFigureOut">
              <a:rPr lang="fr-FR" smtClean="0"/>
              <a:t>27/09/2024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5931070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36367CA6-DE09-4763-9ADC-881E8981A047}" type="datetimeFigureOut">
              <a:rPr lang="fr-FR" smtClean="0"/>
              <a:t>27/09/2024</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22388282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36367CA6-DE09-4763-9ADC-881E8981A047}" type="datetimeFigureOut">
              <a:rPr lang="fr-FR" smtClean="0"/>
              <a:t>27/09/2024</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12506776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nchorCtr="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36367CA6-DE09-4763-9ADC-881E8981A047}" type="datetimeFigureOut">
              <a:rPr lang="fr-FR" smtClean="0"/>
              <a:t>27/09/2024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38072134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fr-FR"/>
              <a:t>Modifiez le style du titre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36367CA6-DE09-4763-9ADC-881E8981A047}" type="datetimeFigureOut">
              <a:rPr lang="fr-FR" smtClean="0"/>
              <a:t>27/09/2024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33774006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36367CA6-DE09-4763-9ADC-881E8981A047}" type="datetimeFigureOut">
              <a:rPr lang="fr-FR" smtClean="0"/>
              <a:t>27/09/2024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18154508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36367CA6-DE09-4763-9ADC-881E8981A047}" type="datetimeFigureOut">
              <a:rPr lang="fr-FR" smtClean="0"/>
              <a:t>27/09/2024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32790356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36367CA6-DE09-4763-9ADC-881E8981A047}" type="datetimeFigureOut">
              <a:rPr lang="fr-FR" smtClean="0"/>
              <a:t>27/09/2024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38345893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36367CA6-DE09-4763-9ADC-881E8981A047}" type="datetimeFigureOut">
              <a:rPr lang="fr-FR" smtClean="0"/>
              <a:t>27/09/2024</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8888113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7" name="Date Placeholder 2"/>
          <p:cNvSpPr>
            <a:spLocks noGrp="1"/>
          </p:cNvSpPr>
          <p:nvPr>
            <p:ph type="dt" sz="half" idx="10"/>
          </p:nvPr>
        </p:nvSpPr>
        <p:spPr/>
        <p:txBody>
          <a:bodyPr/>
          <a:lstStyle/>
          <a:p>
            <a:fld id="{36367CA6-DE09-4763-9ADC-881E8981A047}" type="datetimeFigureOut">
              <a:rPr lang="fr-FR" smtClean="0"/>
              <a:t>27/09/2024</a:t>
            </a:fld>
            <a:endParaRPr lang="fr-FR"/>
          </a:p>
        </p:txBody>
      </p:sp>
      <p:sp>
        <p:nvSpPr>
          <p:cNvPr id="5" name="Footer Placeholder 3"/>
          <p:cNvSpPr>
            <a:spLocks noGrp="1"/>
          </p:cNvSpPr>
          <p:nvPr>
            <p:ph type="ftr" sz="quarter" idx="11"/>
          </p:nvPr>
        </p:nvSpPr>
        <p:spPr/>
        <p:txBody>
          <a:bodyPr/>
          <a:lstStyle/>
          <a:p>
            <a:endParaRPr lang="fr-FR"/>
          </a:p>
        </p:txBody>
      </p:sp>
      <p:sp>
        <p:nvSpPr>
          <p:cNvPr id="6" name="Slide Number Placeholder 4"/>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3442564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36367CA6-DE09-4763-9ADC-881E8981A047}" type="datetimeFigureOut">
              <a:rPr lang="fr-FR" smtClean="0"/>
              <a:t>27/09/2024</a:t>
            </a:fld>
            <a:endParaRPr lang="fr-FR"/>
          </a:p>
        </p:txBody>
      </p:sp>
      <p:sp>
        <p:nvSpPr>
          <p:cNvPr id="5" name="Footer Placeholder 2"/>
          <p:cNvSpPr>
            <a:spLocks noGrp="1"/>
          </p:cNvSpPr>
          <p:nvPr>
            <p:ph type="ftr" sz="quarter" idx="11"/>
          </p:nvPr>
        </p:nvSpPr>
        <p:spPr/>
        <p:txBody>
          <a:bodyPr/>
          <a:lstStyle/>
          <a:p>
            <a:endParaRPr lang="fr-FR"/>
          </a:p>
        </p:txBody>
      </p:sp>
      <p:sp>
        <p:nvSpPr>
          <p:cNvPr id="6" name="Slide Number Placeholder 3"/>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29010031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fr-FR"/>
              <a:t>Modifiez le style du titre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7" name="Date Placeholder 4"/>
          <p:cNvSpPr>
            <a:spLocks noGrp="1"/>
          </p:cNvSpPr>
          <p:nvPr>
            <p:ph type="dt" sz="half" idx="10"/>
          </p:nvPr>
        </p:nvSpPr>
        <p:spPr/>
        <p:txBody>
          <a:bodyPr/>
          <a:lstStyle/>
          <a:p>
            <a:fld id="{36367CA6-DE09-4763-9ADC-881E8981A047}" type="datetimeFigureOut">
              <a:rPr lang="fr-FR" smtClean="0"/>
              <a:t>27/09/2024</a:t>
            </a:fld>
            <a:endParaRPr lang="fr-FR"/>
          </a:p>
        </p:txBody>
      </p:sp>
      <p:sp>
        <p:nvSpPr>
          <p:cNvPr id="5" name="Footer Placeholder 5"/>
          <p:cNvSpPr>
            <a:spLocks noGrp="1"/>
          </p:cNvSpPr>
          <p:nvPr>
            <p:ph type="ftr" sz="quarter" idx="11"/>
          </p:nvPr>
        </p:nvSpPr>
        <p:spPr/>
        <p:txBody>
          <a:bodyPr/>
          <a:lstStyle/>
          <a:p>
            <a:endParaRPr lang="fr-FR"/>
          </a:p>
        </p:txBody>
      </p:sp>
      <p:sp>
        <p:nvSpPr>
          <p:cNvPr id="6" name="Slide Number Placeholder 6"/>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18488611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fr-FR"/>
              <a:t>Modifiez le style du titre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36367CA6-DE09-4763-9ADC-881E8981A047}" type="datetimeFigureOut">
              <a:rPr lang="fr-FR" smtClean="0"/>
              <a:t>27/09/2024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21239906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accent1">
                  <a:lumMod val="60000"/>
                  <a:lumOff val="40000"/>
                  <a:alpha val="7000"/>
                </a:schemeClr>
              </a:gs>
              <a:gs pos="69000">
                <a:schemeClr val="accent1">
                  <a:lumMod val="60000"/>
                  <a:lumOff val="40000"/>
                  <a:alpha val="0"/>
                </a:schemeClr>
              </a:gs>
              <a:gs pos="36000">
                <a:schemeClr val="accent1">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713"/>
          <a:stretch/>
        </p:blipFill>
        <p:spPr>
          <a:xfrm>
            <a:off x="8000197" y="0"/>
            <a:ext cx="1603387" cy="1143000"/>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4199"/>
          <a:stretch/>
        </p:blipFill>
        <p:spPr>
          <a:xfrm>
            <a:off x="8609012" y="6092866"/>
            <a:ext cx="993734" cy="765134"/>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fr-FR"/>
              <a:t>Modifiez le style du titre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36367CA6-DE09-4763-9ADC-881E8981A047}" type="datetimeFigureOut">
              <a:rPr lang="fr-FR" smtClean="0"/>
              <a:t>27/09/2024</a:t>
            </a:fld>
            <a:endParaRPr lang="fr-F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fr-FR"/>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6CC41E23-6D4D-40FE-B6C3-6A9AB68117CE}" type="slidenum">
              <a:rPr lang="fr-FR" smtClean="0"/>
              <a:t>‹N°›</a:t>
            </a:fld>
            <a:endParaRPr lang="fr-FR"/>
          </a:p>
        </p:txBody>
      </p:sp>
    </p:spTree>
    <p:extLst>
      <p:ext uri="{BB962C8B-B14F-4D97-AF65-F5344CB8AC3E}">
        <p14:creationId xmlns:p14="http://schemas.microsoft.com/office/powerpoint/2010/main" val="3364155694"/>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tmp"/><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7.tmp"/><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47214"/>
            <a:ext cx="12051103" cy="651932"/>
          </a:xfrm>
        </p:spPr>
        <p:txBody>
          <a:bodyPr>
            <a:normAutofit/>
          </a:bodyPr>
          <a:lstStyle/>
          <a:p>
            <a:r>
              <a:rPr lang="fr-FR" sz="2600" b="1" dirty="0">
                <a:latin typeface="Arial" panose="020B0604020202020204" pitchFamily="34" charset="0"/>
                <a:cs typeface="Arial" panose="020B0604020202020204" pitchFamily="34" charset="0"/>
              </a:rPr>
              <a:t>Chap. 3 – Gérer le temps de travail, les absences et les congés</a:t>
            </a:r>
            <a:endParaRPr lang="fr-FR" sz="2600" dirty="0">
              <a:latin typeface="Arial" panose="020B0604020202020204" pitchFamily="34" charset="0"/>
              <a:cs typeface="Arial" panose="020B0604020202020204" pitchFamily="34" charset="0"/>
            </a:endParaRPr>
          </a:p>
        </p:txBody>
      </p:sp>
      <p:sp>
        <p:nvSpPr>
          <p:cNvPr id="5" name="Titre 1"/>
          <p:cNvSpPr txBox="1">
            <a:spLocks/>
          </p:cNvSpPr>
          <p:nvPr/>
        </p:nvSpPr>
        <p:spPr>
          <a:xfrm>
            <a:off x="89140" y="474131"/>
            <a:ext cx="10270067" cy="651932"/>
          </a:xfrm>
          <a:prstGeom prst="rect">
            <a:avLst/>
          </a:prstGeom>
        </p:spPr>
        <p:txBody>
          <a:bodyPr vert="horz" lIns="91440" tIns="45720" rIns="91440" bIns="45720" rtlCol="0" anchor="b">
            <a:normAutofit/>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r-FR" sz="2600" b="1" dirty="0">
                <a:solidFill>
                  <a:srgbClr val="FFFF00"/>
                </a:solidFill>
                <a:latin typeface="Arial" panose="020B0604020202020204" pitchFamily="34" charset="0"/>
                <a:cs typeface="Arial" panose="020B0604020202020204" pitchFamily="34" charset="0"/>
              </a:rPr>
              <a:t>1. Calculer en fonction des types de contrats</a:t>
            </a:r>
          </a:p>
        </p:txBody>
      </p:sp>
      <p:sp>
        <p:nvSpPr>
          <p:cNvPr id="3" name="Rectangle 2"/>
          <p:cNvSpPr/>
          <p:nvPr/>
        </p:nvSpPr>
        <p:spPr>
          <a:xfrm>
            <a:off x="282713" y="1569487"/>
            <a:ext cx="9236765" cy="4755148"/>
          </a:xfrm>
          <a:prstGeom prst="rect">
            <a:avLst/>
          </a:prstGeom>
        </p:spPr>
        <p:txBody>
          <a:bodyPr wrap="square">
            <a:spAutoFit/>
          </a:bodyPr>
          <a:lstStyle/>
          <a:p>
            <a:pPr algn="ctr">
              <a:spcBef>
                <a:spcPts val="1800"/>
              </a:spcBef>
              <a:spcAft>
                <a:spcPts val="0"/>
              </a:spcAft>
            </a:pPr>
            <a:r>
              <a:rPr lang="fr-FR" sz="2600" dirty="0">
                <a:latin typeface="Arial" panose="020B0604020202020204" pitchFamily="34" charset="0"/>
                <a:ea typeface="Calibri" panose="020F0502020204030204" pitchFamily="34" charset="0"/>
                <a:cs typeface="Times New Roman" panose="02020603050405020304" pitchFamily="18" charset="0"/>
              </a:rPr>
              <a:t>Chaque fin de mois, le responsable paie, récapitule </a:t>
            </a:r>
          </a:p>
          <a:p>
            <a:pPr marL="457200" indent="-457200" algn="ctr">
              <a:spcAft>
                <a:spcPts val="0"/>
              </a:spcAft>
              <a:buFont typeface="Arial" panose="020B0604020202020204" pitchFamily="34" charset="0"/>
              <a:buChar char="•"/>
            </a:pPr>
            <a:r>
              <a:rPr lang="fr-FR" sz="2600" dirty="0">
                <a:latin typeface="Arial" panose="020B0604020202020204" pitchFamily="34" charset="0"/>
                <a:ea typeface="Calibri" panose="020F0502020204030204" pitchFamily="34" charset="0"/>
                <a:cs typeface="Times New Roman" panose="02020603050405020304" pitchFamily="18" charset="0"/>
              </a:rPr>
              <a:t>les heures travaillées, </a:t>
            </a:r>
          </a:p>
          <a:p>
            <a:pPr marL="457200" indent="-457200" algn="ctr">
              <a:spcAft>
                <a:spcPts val="0"/>
              </a:spcAft>
              <a:buFont typeface="Arial" panose="020B0604020202020204" pitchFamily="34" charset="0"/>
              <a:buChar char="•"/>
            </a:pPr>
            <a:r>
              <a:rPr lang="fr-FR" sz="2600" dirty="0">
                <a:latin typeface="Arial" panose="020B0604020202020204" pitchFamily="34" charset="0"/>
                <a:ea typeface="Calibri" panose="020F0502020204030204" pitchFamily="34" charset="0"/>
                <a:cs typeface="Times New Roman" panose="02020603050405020304" pitchFamily="18" charset="0"/>
              </a:rPr>
              <a:t>les absences, </a:t>
            </a:r>
          </a:p>
          <a:p>
            <a:pPr marL="457200" indent="-457200" algn="ctr">
              <a:spcAft>
                <a:spcPts val="0"/>
              </a:spcAft>
              <a:buFont typeface="Arial" panose="020B0604020202020204" pitchFamily="34" charset="0"/>
              <a:buChar char="•"/>
            </a:pPr>
            <a:r>
              <a:rPr lang="fr-FR" sz="2600" dirty="0">
                <a:latin typeface="Arial" panose="020B0604020202020204" pitchFamily="34" charset="0"/>
                <a:ea typeface="Calibri" panose="020F0502020204030204" pitchFamily="34" charset="0"/>
                <a:cs typeface="Times New Roman" panose="02020603050405020304" pitchFamily="18" charset="0"/>
              </a:rPr>
              <a:t>les arrêts, </a:t>
            </a:r>
          </a:p>
          <a:p>
            <a:pPr marL="457200" indent="-457200" algn="ctr">
              <a:spcAft>
                <a:spcPts val="0"/>
              </a:spcAft>
              <a:buFont typeface="Arial" panose="020B0604020202020204" pitchFamily="34" charset="0"/>
              <a:buChar char="•"/>
            </a:pPr>
            <a:r>
              <a:rPr lang="fr-FR" sz="2600" dirty="0">
                <a:latin typeface="Arial" panose="020B0604020202020204" pitchFamily="34" charset="0"/>
                <a:ea typeface="Calibri" panose="020F0502020204030204" pitchFamily="34" charset="0"/>
                <a:cs typeface="Times New Roman" panose="02020603050405020304" pitchFamily="18" charset="0"/>
              </a:rPr>
              <a:t>les congés… </a:t>
            </a:r>
          </a:p>
          <a:p>
            <a:pPr algn="ctr">
              <a:spcBef>
                <a:spcPts val="1800"/>
              </a:spcBef>
              <a:spcAft>
                <a:spcPts val="0"/>
              </a:spcAft>
            </a:pPr>
            <a:r>
              <a:rPr lang="fr-FR" sz="2600" dirty="0">
                <a:latin typeface="Arial" panose="020B0604020202020204" pitchFamily="34" charset="0"/>
                <a:ea typeface="Calibri" panose="020F0502020204030204" pitchFamily="34" charset="0"/>
                <a:cs typeface="Times New Roman" panose="02020603050405020304" pitchFamily="18" charset="0"/>
              </a:rPr>
              <a:t>de chaque salarié pour réaliser les paies et pour mettre à jour la situation des congés payés, RTT, etc. </a:t>
            </a:r>
          </a:p>
          <a:p>
            <a:pPr algn="ctr">
              <a:spcBef>
                <a:spcPts val="1800"/>
              </a:spcBef>
              <a:spcAft>
                <a:spcPts val="0"/>
              </a:spcAft>
            </a:pPr>
            <a:r>
              <a:rPr lang="fr-FR" sz="2600" dirty="0">
                <a:latin typeface="Arial" panose="020B0604020202020204" pitchFamily="34" charset="0"/>
                <a:ea typeface="Calibri" panose="020F0502020204030204" pitchFamily="34" charset="0"/>
                <a:cs typeface="Times New Roman" panose="02020603050405020304" pitchFamily="18" charset="0"/>
              </a:rPr>
              <a:t>Ces informations sont enregistrées sur des fiches individuelles, des tableaux récapitulatifs ou dans le PGI. </a:t>
            </a:r>
          </a:p>
          <a:p>
            <a:pPr algn="ctr">
              <a:spcBef>
                <a:spcPts val="1800"/>
              </a:spcBef>
              <a:spcAft>
                <a:spcPts val="0"/>
              </a:spcAft>
            </a:pPr>
            <a:endParaRPr lang="fr-FR" sz="2400" dirty="0">
              <a:latin typeface="Arial" panose="020B0604020202020204" pitchFamily="34" charset="0"/>
              <a:ea typeface="Calibri" panose="020F0502020204030204" pitchFamily="34" charset="0"/>
              <a:cs typeface="Times New Roman" panose="02020603050405020304" pitchFamily="18" charset="0"/>
            </a:endParaRPr>
          </a:p>
        </p:txBody>
      </p:sp>
      <p:pic>
        <p:nvPicPr>
          <p:cNvPr id="6" name="Image 5" descr="Capture d’écra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95198" y="2936396"/>
            <a:ext cx="2035239" cy="2021330"/>
          </a:xfrm>
          <a:prstGeom prst="rect">
            <a:avLst/>
          </a:prstGeom>
        </p:spPr>
      </p:pic>
    </p:spTree>
    <p:extLst>
      <p:ext uri="{BB962C8B-B14F-4D97-AF65-F5344CB8AC3E}">
        <p14:creationId xmlns:p14="http://schemas.microsoft.com/office/powerpoint/2010/main" val="1864452393"/>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47214"/>
            <a:ext cx="12051103" cy="651932"/>
          </a:xfrm>
        </p:spPr>
        <p:txBody>
          <a:bodyPr>
            <a:normAutofit/>
          </a:bodyPr>
          <a:lstStyle/>
          <a:p>
            <a:r>
              <a:rPr lang="fr-FR" sz="2600" b="1" dirty="0">
                <a:latin typeface="Arial" panose="020B0604020202020204" pitchFamily="34" charset="0"/>
                <a:cs typeface="Arial" panose="020B0604020202020204" pitchFamily="34" charset="0"/>
              </a:rPr>
              <a:t>Chap. 3 – Gérer le temps de travail, les absences et les congés</a:t>
            </a:r>
            <a:endParaRPr lang="fr-FR" sz="2600" dirty="0">
              <a:latin typeface="Arial" panose="020B0604020202020204" pitchFamily="34" charset="0"/>
              <a:cs typeface="Arial" panose="020B0604020202020204" pitchFamily="34" charset="0"/>
            </a:endParaRPr>
          </a:p>
        </p:txBody>
      </p:sp>
      <p:sp>
        <p:nvSpPr>
          <p:cNvPr id="5" name="Titre 1"/>
          <p:cNvSpPr txBox="1">
            <a:spLocks/>
          </p:cNvSpPr>
          <p:nvPr/>
        </p:nvSpPr>
        <p:spPr>
          <a:xfrm>
            <a:off x="89140" y="474131"/>
            <a:ext cx="10270067" cy="651932"/>
          </a:xfrm>
          <a:prstGeom prst="rect">
            <a:avLst/>
          </a:prstGeom>
        </p:spPr>
        <p:txBody>
          <a:bodyPr vert="horz" lIns="91440" tIns="45720" rIns="91440" bIns="45720" rtlCol="0" anchor="b">
            <a:normAutofit/>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r-FR" sz="2600" b="1" dirty="0">
                <a:solidFill>
                  <a:srgbClr val="FFFF00"/>
                </a:solidFill>
                <a:latin typeface="Arial" panose="020B0604020202020204" pitchFamily="34" charset="0"/>
                <a:cs typeface="Arial" panose="020B0604020202020204" pitchFamily="34" charset="0"/>
              </a:rPr>
              <a:t>1. Calculer en fonction des types de contrats</a:t>
            </a:r>
          </a:p>
        </p:txBody>
      </p:sp>
      <p:sp>
        <p:nvSpPr>
          <p:cNvPr id="3" name="Rectangle 2"/>
          <p:cNvSpPr/>
          <p:nvPr/>
        </p:nvSpPr>
        <p:spPr>
          <a:xfrm>
            <a:off x="543585" y="1754084"/>
            <a:ext cx="10862804" cy="4616648"/>
          </a:xfrm>
          <a:prstGeom prst="rect">
            <a:avLst/>
          </a:prstGeom>
        </p:spPr>
        <p:txBody>
          <a:bodyPr wrap="square">
            <a:spAutoFit/>
          </a:bodyPr>
          <a:lstStyle/>
          <a:p>
            <a:pPr marL="342900" indent="-342900">
              <a:spcBef>
                <a:spcPts val="3000"/>
              </a:spcBef>
              <a:buFont typeface="Wingdings" panose="05000000000000000000" pitchFamily="2" charset="2"/>
              <a:buChar char="q"/>
            </a:pPr>
            <a:r>
              <a:rPr lang="fr-FR" sz="2400" dirty="0">
                <a:effectLst/>
                <a:latin typeface="Arial" panose="020B0604020202020204" pitchFamily="34" charset="0"/>
                <a:ea typeface="Calibri" panose="020F0502020204030204" pitchFamily="34" charset="0"/>
                <a:cs typeface="Times New Roman" panose="02020603050405020304" pitchFamily="18" charset="0"/>
              </a:rPr>
              <a:t>Le décompte des heures supplémentaires est fait par semaine à l’exception des entreprises qui pratiquent des </a:t>
            </a:r>
            <a:r>
              <a:rPr lang="fr-FR" sz="2400" b="1" dirty="0">
                <a:effectLst/>
                <a:latin typeface="Arial" panose="020B0604020202020204" pitchFamily="34" charset="0"/>
                <a:ea typeface="Calibri" panose="020F0502020204030204" pitchFamily="34" charset="0"/>
                <a:cs typeface="Times New Roman" panose="02020603050405020304" pitchFamily="18" charset="0"/>
              </a:rPr>
              <a:t>horaires variables</a:t>
            </a:r>
            <a:r>
              <a:rPr lang="fr-FR" sz="2400" dirty="0">
                <a:effectLst/>
                <a:latin typeface="Arial" panose="020B0604020202020204" pitchFamily="34" charset="0"/>
                <a:ea typeface="Calibri" panose="020F0502020204030204" pitchFamily="34" charset="0"/>
                <a:cs typeface="Times New Roman" panose="02020603050405020304" pitchFamily="18" charset="0"/>
              </a:rPr>
              <a:t> ou qui ont signé des accords d’</a:t>
            </a:r>
            <a:r>
              <a:rPr lang="fr-FR" sz="2400" b="1" dirty="0">
                <a:effectLst/>
                <a:latin typeface="Arial" panose="020B0604020202020204" pitchFamily="34" charset="0"/>
                <a:ea typeface="Calibri" panose="020F0502020204030204" pitchFamily="34" charset="0"/>
                <a:cs typeface="Times New Roman" panose="02020603050405020304" pitchFamily="18" charset="0"/>
              </a:rPr>
              <a:t>annualisation des heures de travail</a:t>
            </a:r>
            <a:r>
              <a:rPr lang="fr-FR" sz="2400" dirty="0">
                <a:effectLst/>
                <a:latin typeface="Arial" panose="020B0604020202020204" pitchFamily="34" charset="0"/>
                <a:ea typeface="Calibri" panose="020F0502020204030204" pitchFamily="34" charset="0"/>
                <a:cs typeface="Times New Roman" panose="02020603050405020304" pitchFamily="18" charset="0"/>
              </a:rPr>
              <a:t>, notamment dans les secteurs à activité saisonnière. Dans ce cas, la période de référence est différente.</a:t>
            </a:r>
          </a:p>
          <a:p>
            <a:pPr marL="342900" indent="-342900" algn="just">
              <a:spcBef>
                <a:spcPts val="3000"/>
              </a:spcBef>
              <a:buFont typeface="Wingdings" panose="05000000000000000000" pitchFamily="2" charset="2"/>
              <a:buChar char="q"/>
            </a:pPr>
            <a:r>
              <a:rPr lang="fr-FR" sz="2400" dirty="0">
                <a:effectLst/>
                <a:latin typeface="Arial" panose="020B0604020202020204" pitchFamily="34" charset="0"/>
                <a:ea typeface="Calibri" panose="020F0502020204030204" pitchFamily="34" charset="0"/>
                <a:cs typeface="Times New Roman" panose="02020603050405020304" pitchFamily="18" charset="0"/>
              </a:rPr>
              <a:t>Les </a:t>
            </a:r>
            <a:r>
              <a:rPr lang="fr-FR" sz="2400" b="1" dirty="0">
                <a:effectLst/>
                <a:latin typeface="Arial" panose="020B0604020202020204" pitchFamily="34" charset="0"/>
                <a:ea typeface="Calibri" panose="020F0502020204030204" pitchFamily="34" charset="0"/>
                <a:cs typeface="Times New Roman" panose="02020603050405020304" pitchFamily="18" charset="0"/>
              </a:rPr>
              <a:t>salariés à temps partiel</a:t>
            </a:r>
            <a:r>
              <a:rPr lang="fr-FR" sz="2400" dirty="0">
                <a:effectLst/>
                <a:latin typeface="Arial" panose="020B0604020202020204" pitchFamily="34" charset="0"/>
                <a:ea typeface="Calibri" panose="020F0502020204030204" pitchFamily="34" charset="0"/>
                <a:cs typeface="Times New Roman" panose="02020603050405020304" pitchFamily="18" charset="0"/>
              </a:rPr>
              <a:t> ont une durée hebdomadaire inférieure à 35 h par semaine. La rémunération est proportionnelle à la durée (un salarié à mi-temps perçoit un demi salaire et un salarié à 4/5</a:t>
            </a:r>
            <a:r>
              <a:rPr lang="fr-FR" sz="2400" baseline="30000" dirty="0">
                <a:effectLst/>
                <a:latin typeface="Arial" panose="020B0604020202020204" pitchFamily="34" charset="0"/>
                <a:ea typeface="Calibri" panose="020F0502020204030204" pitchFamily="34" charset="0"/>
                <a:cs typeface="Times New Roman" panose="02020603050405020304" pitchFamily="18" charset="0"/>
              </a:rPr>
              <a:t>e</a:t>
            </a:r>
            <a:r>
              <a:rPr lang="fr-FR" sz="2400" dirty="0">
                <a:effectLst/>
                <a:latin typeface="Arial" panose="020B0604020202020204" pitchFamily="34" charset="0"/>
                <a:ea typeface="Calibri" panose="020F0502020204030204" pitchFamily="34" charset="0"/>
                <a:cs typeface="Times New Roman" panose="02020603050405020304" pitchFamily="18" charset="0"/>
              </a:rPr>
              <a:t> de temps percevra une rémunération de 4/5 d’un temps plein). </a:t>
            </a:r>
          </a:p>
          <a:p>
            <a:pPr algn="ctr">
              <a:spcBef>
                <a:spcPts val="3000"/>
              </a:spcBef>
              <a:spcAft>
                <a:spcPts val="0"/>
              </a:spcAft>
            </a:pPr>
            <a:endParaRPr lang="fr-FR" sz="2800" dirty="0">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21727473"/>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p:cNvSpPr txBox="1">
            <a:spLocks/>
          </p:cNvSpPr>
          <p:nvPr/>
        </p:nvSpPr>
        <p:spPr>
          <a:xfrm>
            <a:off x="56372" y="-53903"/>
            <a:ext cx="10270067" cy="651932"/>
          </a:xfrm>
          <a:prstGeom prst="rect">
            <a:avLst/>
          </a:prstGeom>
        </p:spPr>
        <p:txBody>
          <a:bodyPr vert="horz" lIns="91440" tIns="45720" rIns="91440" bIns="45720" rtlCol="0" anchor="b">
            <a:normAutofit/>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r-FR" sz="2600" b="1" dirty="0">
                <a:solidFill>
                  <a:srgbClr val="FFFF00"/>
                </a:solidFill>
                <a:latin typeface="Arial" panose="020B0604020202020204" pitchFamily="34" charset="0"/>
                <a:cs typeface="Arial" panose="020B0604020202020204" pitchFamily="34" charset="0"/>
              </a:rPr>
              <a:t>1. Calculer en fonction des types de contrats</a:t>
            </a:r>
          </a:p>
        </p:txBody>
      </p:sp>
      <p:sp>
        <p:nvSpPr>
          <p:cNvPr id="6" name="ZoneTexte 5">
            <a:extLst>
              <a:ext uri="{FF2B5EF4-FFF2-40B4-BE49-F238E27FC236}">
                <a16:creationId xmlns:a16="http://schemas.microsoft.com/office/drawing/2014/main" id="{912EB734-6143-421A-9C13-8BCD023717EF}"/>
              </a:ext>
            </a:extLst>
          </p:cNvPr>
          <p:cNvSpPr txBox="1"/>
          <p:nvPr/>
        </p:nvSpPr>
        <p:spPr>
          <a:xfrm>
            <a:off x="371748" y="728477"/>
            <a:ext cx="11074212" cy="1692771"/>
          </a:xfrm>
          <a:prstGeom prst="rect">
            <a:avLst/>
          </a:prstGeom>
          <a:noFill/>
        </p:spPr>
        <p:txBody>
          <a:bodyPr wrap="square">
            <a:spAutoFit/>
          </a:bodyPr>
          <a:lstStyle/>
          <a:p>
            <a:pPr marL="285750" lvl="1" indent="-285750">
              <a:spcBef>
                <a:spcPts val="600"/>
              </a:spcBef>
              <a:spcAft>
                <a:spcPts val="600"/>
              </a:spcAft>
              <a:buFont typeface="+mj-lt"/>
              <a:buAutoNum type="arabicPeriod"/>
            </a:pPr>
            <a:r>
              <a:rPr lang="fr-FR" sz="2400" b="1" dirty="0">
                <a:effectLst/>
                <a:latin typeface="Arial" panose="020B0604020202020204" pitchFamily="34" charset="0"/>
                <a:ea typeface="Times New Roman" panose="02020603050405020304" pitchFamily="18" charset="0"/>
                <a:cs typeface="Arial" panose="020B0604020202020204" pitchFamily="34" charset="0"/>
              </a:rPr>
              <a:t> </a:t>
            </a:r>
            <a:r>
              <a:rPr lang="fr-FR" sz="2800" b="1" dirty="0">
                <a:effectLst/>
                <a:latin typeface="Arial" panose="020B0604020202020204" pitchFamily="34" charset="0"/>
                <a:ea typeface="Times New Roman" panose="02020603050405020304" pitchFamily="18" charset="0"/>
                <a:cs typeface="Arial" panose="020B0604020202020204" pitchFamily="34" charset="0"/>
              </a:rPr>
              <a:t>Durée légale du travail </a:t>
            </a:r>
            <a:endParaRPr lang="fr-FR" sz="2400" b="1" dirty="0">
              <a:effectLst/>
              <a:latin typeface="Arial" panose="020B0604020202020204" pitchFamily="34" charset="0"/>
              <a:ea typeface="Times New Roman" panose="02020603050405020304" pitchFamily="18" charset="0"/>
              <a:cs typeface="Arial" panose="020B0604020202020204" pitchFamily="34" charset="0"/>
            </a:endParaRPr>
          </a:p>
          <a:p>
            <a:pPr algn="just">
              <a:spcBef>
                <a:spcPts val="600"/>
              </a:spcBef>
              <a:spcAft>
                <a:spcPts val="600"/>
              </a:spcAft>
            </a:pPr>
            <a:r>
              <a:rPr lang="fr-FR" sz="2200" dirty="0">
                <a:effectLst/>
                <a:latin typeface="Arial" panose="020B0604020202020204" pitchFamily="34" charset="0"/>
                <a:ea typeface="Calibri" panose="020F0502020204030204" pitchFamily="34" charset="0"/>
                <a:cs typeface="Arial" panose="020B0604020202020204" pitchFamily="34" charset="0"/>
              </a:rPr>
              <a:t>Le législateur impose des limitations à la durée du travail, cependant des accords de branches ou d'entreprises peuvent modifier ces limites. Ces limitations ne concernent pas les cadres qui sont payés au forfait.</a:t>
            </a:r>
          </a:p>
        </p:txBody>
      </p:sp>
      <p:pic>
        <p:nvPicPr>
          <p:cNvPr id="8" name="Image 7" descr="Une image contenant table&#10;&#10;Description générée automatiquement">
            <a:extLst>
              <a:ext uri="{FF2B5EF4-FFF2-40B4-BE49-F238E27FC236}">
                <a16:creationId xmlns:a16="http://schemas.microsoft.com/office/drawing/2014/main" id="{777C07B8-5387-46B6-9E4D-59DD504C20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7696" y="2484066"/>
            <a:ext cx="10928264" cy="2090422"/>
          </a:xfrm>
          <a:prstGeom prst="rect">
            <a:avLst/>
          </a:prstGeom>
        </p:spPr>
      </p:pic>
      <p:sp>
        <p:nvSpPr>
          <p:cNvPr id="10" name="ZoneTexte 9">
            <a:extLst>
              <a:ext uri="{FF2B5EF4-FFF2-40B4-BE49-F238E27FC236}">
                <a16:creationId xmlns:a16="http://schemas.microsoft.com/office/drawing/2014/main" id="{EF486E59-32D5-47E6-94DD-F4E93DEAF86C}"/>
              </a:ext>
            </a:extLst>
          </p:cNvPr>
          <p:cNvSpPr txBox="1"/>
          <p:nvPr/>
        </p:nvSpPr>
        <p:spPr>
          <a:xfrm>
            <a:off x="183792" y="4813079"/>
            <a:ext cx="11450124" cy="1400383"/>
          </a:xfrm>
          <a:prstGeom prst="rect">
            <a:avLst/>
          </a:prstGeom>
          <a:noFill/>
        </p:spPr>
        <p:txBody>
          <a:bodyPr wrap="square">
            <a:spAutoFit/>
          </a:bodyPr>
          <a:lstStyle/>
          <a:p>
            <a:pPr marL="342900" lvl="0" indent="-342900" algn="just">
              <a:spcBef>
                <a:spcPts val="600"/>
              </a:spcBef>
              <a:buFont typeface="Symbol" panose="05050102010706020507" pitchFamily="18" charset="2"/>
              <a:buChar char="-"/>
            </a:pPr>
            <a:r>
              <a:rPr lang="fr-FR" sz="2000" dirty="0">
                <a:effectLst/>
                <a:latin typeface="Arial" panose="020B0604020202020204" pitchFamily="34" charset="0"/>
                <a:ea typeface="Calibri" panose="020F0502020204030204" pitchFamily="34" charset="0"/>
                <a:cs typeface="Times New Roman" panose="02020603050405020304" pitchFamily="18" charset="0"/>
              </a:rPr>
              <a:t>une </a:t>
            </a:r>
            <a:r>
              <a:rPr lang="fr-FR" sz="2000" b="1" dirty="0">
                <a:effectLst/>
                <a:latin typeface="Arial" panose="020B0604020202020204" pitchFamily="34" charset="0"/>
                <a:ea typeface="Calibri" panose="020F0502020204030204" pitchFamily="34" charset="0"/>
                <a:cs typeface="Times New Roman" panose="02020603050405020304" pitchFamily="18" charset="0"/>
              </a:rPr>
              <a:t>pose</a:t>
            </a:r>
            <a:r>
              <a:rPr lang="fr-FR" sz="2000" dirty="0">
                <a:effectLst/>
                <a:latin typeface="Arial" panose="020B0604020202020204" pitchFamily="34" charset="0"/>
                <a:ea typeface="Calibri" panose="020F0502020204030204" pitchFamily="34" charset="0"/>
                <a:cs typeface="Times New Roman" panose="02020603050405020304" pitchFamily="18" charset="0"/>
              </a:rPr>
              <a:t> de 20 minutes </a:t>
            </a:r>
            <a:r>
              <a:rPr lang="fr-FR" sz="2000" dirty="0">
                <a:latin typeface="Arial" panose="020B0604020202020204" pitchFamily="34" charset="0"/>
                <a:ea typeface="Calibri" panose="020F0502020204030204" pitchFamily="34" charset="0"/>
                <a:cs typeface="Times New Roman" panose="02020603050405020304" pitchFamily="18" charset="0"/>
              </a:rPr>
              <a:t>inclus dans le temps de travail. </a:t>
            </a:r>
            <a:r>
              <a:rPr lang="fr-FR" sz="2000" dirty="0">
                <a:effectLst/>
                <a:latin typeface="Arial" panose="020B0604020202020204" pitchFamily="34" charset="0"/>
                <a:ea typeface="Calibri" panose="020F0502020204030204" pitchFamily="34" charset="0"/>
                <a:cs typeface="Times New Roman" panose="02020603050405020304" pitchFamily="18" charset="0"/>
              </a:rPr>
              <a:t>doit être accordée au-delà de 6 h de travail. </a:t>
            </a:r>
          </a:p>
          <a:p>
            <a:pPr marL="342900" lvl="0" indent="-342900" algn="just">
              <a:spcBef>
                <a:spcPts val="600"/>
              </a:spcBef>
              <a:buFont typeface="Symbol" panose="05050102010706020507" pitchFamily="18" charset="2"/>
              <a:buChar char="-"/>
            </a:pPr>
            <a:r>
              <a:rPr lang="fr-FR" sz="2000" dirty="0">
                <a:effectLst/>
                <a:latin typeface="Arial" panose="020B0604020202020204" pitchFamily="34" charset="0"/>
                <a:ea typeface="Calibri" panose="020F0502020204030204" pitchFamily="34" charset="0"/>
                <a:cs typeface="Times New Roman" panose="02020603050405020304" pitchFamily="18" charset="0"/>
              </a:rPr>
              <a:t>un </a:t>
            </a:r>
            <a:r>
              <a:rPr lang="fr-FR" sz="2000" b="1" dirty="0">
                <a:effectLst/>
                <a:latin typeface="Arial" panose="020B0604020202020204" pitchFamily="34" charset="0"/>
                <a:ea typeface="Calibri" panose="020F0502020204030204" pitchFamily="34" charset="0"/>
                <a:cs typeface="Times New Roman" panose="02020603050405020304" pitchFamily="18" charset="0"/>
              </a:rPr>
              <a:t>délai de 11 h doit être respecté entre 2 journées de travail</a:t>
            </a:r>
            <a:r>
              <a:rPr lang="fr-FR" sz="2000" dirty="0">
                <a:effectLst/>
                <a:latin typeface="Arial" panose="020B0604020202020204" pitchFamily="34" charset="0"/>
                <a:ea typeface="Calibri" panose="020F0502020204030204" pitchFamily="34" charset="0"/>
                <a:cs typeface="Times New Roman" panose="02020603050405020304" pitchFamily="18" charset="0"/>
              </a:rPr>
              <a:t>. </a:t>
            </a:r>
          </a:p>
          <a:p>
            <a:pPr marL="342900" lvl="0" indent="-342900" algn="just">
              <a:buFont typeface="Symbol" panose="05050102010706020507" pitchFamily="18" charset="2"/>
              <a:buChar char="-"/>
            </a:pPr>
            <a:r>
              <a:rPr lang="fr-FR" sz="2000" dirty="0">
                <a:effectLst/>
                <a:latin typeface="Arial" panose="020B0604020202020204" pitchFamily="34" charset="0"/>
                <a:ea typeface="Calibri" panose="020F0502020204030204" pitchFamily="34" charset="0"/>
                <a:cs typeface="Times New Roman" panose="02020603050405020304" pitchFamily="18" charset="0"/>
              </a:rPr>
              <a:t>un arrêt de </a:t>
            </a:r>
            <a:r>
              <a:rPr lang="fr-FR" sz="2000" b="1" dirty="0">
                <a:effectLst/>
                <a:latin typeface="Arial" panose="020B0604020202020204" pitchFamily="34" charset="0"/>
                <a:ea typeface="Calibri" panose="020F0502020204030204" pitchFamily="34" charset="0"/>
                <a:cs typeface="Times New Roman" panose="02020603050405020304" pitchFamily="18" charset="0"/>
              </a:rPr>
              <a:t>35 heures minimum doit être accordé à chaque salarié par semaine </a:t>
            </a:r>
          </a:p>
        </p:txBody>
      </p:sp>
    </p:spTree>
    <p:extLst>
      <p:ext uri="{BB962C8B-B14F-4D97-AF65-F5344CB8AC3E}">
        <p14:creationId xmlns:p14="http://schemas.microsoft.com/office/powerpoint/2010/main" val="2667080939"/>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1000"/>
                                        <p:tgtEl>
                                          <p:spTgt spid="8"/>
                                        </p:tgtEl>
                                      </p:cBhvr>
                                    </p:animEffect>
                                    <p:anim calcmode="lin" valueType="num">
                                      <p:cBhvr>
                                        <p:cTn id="13" dur="1000" fill="hold"/>
                                        <p:tgtEl>
                                          <p:spTgt spid="8"/>
                                        </p:tgtEl>
                                        <p:attrNameLst>
                                          <p:attrName>ppt_x</p:attrName>
                                        </p:attrNameLst>
                                      </p:cBhvr>
                                      <p:tavLst>
                                        <p:tav tm="0">
                                          <p:val>
                                            <p:strVal val="#ppt_x"/>
                                          </p:val>
                                        </p:tav>
                                        <p:tav tm="100000">
                                          <p:val>
                                            <p:strVal val="#ppt_x"/>
                                          </p:val>
                                        </p:tav>
                                      </p:tavLst>
                                    </p:anim>
                                    <p:anim calcmode="lin" valueType="num">
                                      <p:cBhvr>
                                        <p:cTn id="14"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fade">
                                      <p:cBhvr>
                                        <p:cTn id="19"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p:cNvSpPr txBox="1">
            <a:spLocks/>
          </p:cNvSpPr>
          <p:nvPr/>
        </p:nvSpPr>
        <p:spPr>
          <a:xfrm>
            <a:off x="63382" y="-62489"/>
            <a:ext cx="10270067" cy="651932"/>
          </a:xfrm>
          <a:prstGeom prst="rect">
            <a:avLst/>
          </a:prstGeom>
        </p:spPr>
        <p:txBody>
          <a:bodyPr vert="horz" lIns="91440" tIns="45720" rIns="91440" bIns="45720" rtlCol="0" anchor="b">
            <a:normAutofit/>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r-FR" sz="2600" b="1" dirty="0">
                <a:solidFill>
                  <a:srgbClr val="FFFF00"/>
                </a:solidFill>
                <a:latin typeface="Arial" panose="020B0604020202020204" pitchFamily="34" charset="0"/>
                <a:cs typeface="Arial" panose="020B0604020202020204" pitchFamily="34" charset="0"/>
              </a:rPr>
              <a:t>1. Calculer en fonction des types de contrats</a:t>
            </a:r>
          </a:p>
        </p:txBody>
      </p:sp>
      <p:sp>
        <p:nvSpPr>
          <p:cNvPr id="6" name="ZoneTexte 5">
            <a:extLst>
              <a:ext uri="{FF2B5EF4-FFF2-40B4-BE49-F238E27FC236}">
                <a16:creationId xmlns:a16="http://schemas.microsoft.com/office/drawing/2014/main" id="{133141AA-90DF-4AE2-BFA7-C82F658099BC}"/>
              </a:ext>
            </a:extLst>
          </p:cNvPr>
          <p:cNvSpPr txBox="1"/>
          <p:nvPr/>
        </p:nvSpPr>
        <p:spPr>
          <a:xfrm>
            <a:off x="-388929" y="635418"/>
            <a:ext cx="10909300" cy="523220"/>
          </a:xfrm>
          <a:prstGeom prst="rect">
            <a:avLst/>
          </a:prstGeom>
          <a:noFill/>
        </p:spPr>
        <p:txBody>
          <a:bodyPr wrap="square">
            <a:spAutoFit/>
          </a:bodyPr>
          <a:lstStyle/>
          <a:p>
            <a:pPr marL="742950" lvl="1" indent="-285750" algn="just">
              <a:spcBef>
                <a:spcPts val="1200"/>
              </a:spcBef>
              <a:spcAft>
                <a:spcPts val="600"/>
              </a:spcAft>
              <a:buFont typeface="+mj-lt"/>
              <a:buAutoNum type="arabicPeriod"/>
            </a:pPr>
            <a:r>
              <a:rPr lang="fr-FR" sz="2400" b="1" dirty="0">
                <a:effectLst/>
                <a:latin typeface="Arial" panose="020B0604020202020204" pitchFamily="34" charset="0"/>
                <a:ea typeface="Times New Roman" panose="02020603050405020304" pitchFamily="18" charset="0"/>
                <a:cs typeface="Arial" panose="020B0604020202020204" pitchFamily="34" charset="0"/>
              </a:rPr>
              <a:t>2. </a:t>
            </a:r>
            <a:r>
              <a:rPr lang="fr-FR" sz="2800" b="1" dirty="0">
                <a:effectLst/>
                <a:latin typeface="Arial" panose="020B0604020202020204" pitchFamily="34" charset="0"/>
                <a:ea typeface="Times New Roman" panose="02020603050405020304" pitchFamily="18" charset="0"/>
                <a:cs typeface="Arial" panose="020B0604020202020204" pitchFamily="34" charset="0"/>
              </a:rPr>
              <a:t>le contrat de travail à durée annualisée</a:t>
            </a:r>
            <a:endParaRPr lang="fr-FR" sz="2400" b="1" dirty="0">
              <a:effectLst/>
              <a:latin typeface="Arial" panose="020B0604020202020204" pitchFamily="34" charset="0"/>
              <a:ea typeface="Times New Roman" panose="02020603050405020304" pitchFamily="18" charset="0"/>
              <a:cs typeface="Arial" panose="020B0604020202020204" pitchFamily="34" charset="0"/>
            </a:endParaRPr>
          </a:p>
        </p:txBody>
      </p:sp>
      <p:sp>
        <p:nvSpPr>
          <p:cNvPr id="4" name="ZoneTexte 3">
            <a:extLst>
              <a:ext uri="{FF2B5EF4-FFF2-40B4-BE49-F238E27FC236}">
                <a16:creationId xmlns:a16="http://schemas.microsoft.com/office/drawing/2014/main" id="{883B6BB9-53A5-9455-CC5B-86F78A182217}"/>
              </a:ext>
            </a:extLst>
          </p:cNvPr>
          <p:cNvSpPr txBox="1"/>
          <p:nvPr/>
        </p:nvSpPr>
        <p:spPr>
          <a:xfrm>
            <a:off x="420886" y="1511059"/>
            <a:ext cx="10971131" cy="4478149"/>
          </a:xfrm>
          <a:prstGeom prst="rect">
            <a:avLst/>
          </a:prstGeom>
          <a:noFill/>
        </p:spPr>
        <p:txBody>
          <a:bodyPr wrap="square">
            <a:spAutoFit/>
          </a:bodyPr>
          <a:lstStyle/>
          <a:p>
            <a:pPr algn="ctr">
              <a:spcBef>
                <a:spcPts val="1800"/>
              </a:spcBef>
            </a:pPr>
            <a:r>
              <a:rPr lang="fr-FR" sz="2400" b="1" dirty="0">
                <a:solidFill>
                  <a:srgbClr val="92D050"/>
                </a:solidFill>
                <a:effectLst/>
                <a:latin typeface="Arial" panose="020B0604020202020204" pitchFamily="34" charset="0"/>
                <a:ea typeface="Calibri" panose="020F0502020204030204" pitchFamily="34" charset="0"/>
                <a:cs typeface="Arial" panose="020B0604020202020204" pitchFamily="34" charset="0"/>
              </a:rPr>
              <a:t>Les entreprises soumises à une forte saisonnalité peuvent annualiser le temps de travail dans le cadre d’un accord d’entreprise. </a:t>
            </a:r>
          </a:p>
          <a:p>
            <a:pPr algn="just">
              <a:spcBef>
                <a:spcPts val="1800"/>
              </a:spcBef>
            </a:pPr>
            <a:r>
              <a:rPr lang="fr-FR" sz="2400" dirty="0">
                <a:effectLst/>
                <a:latin typeface="Arial" panose="020B0604020202020204" pitchFamily="34" charset="0"/>
                <a:ea typeface="Calibri" panose="020F0502020204030204" pitchFamily="34" charset="0"/>
                <a:cs typeface="Arial" panose="020B0604020202020204" pitchFamily="34" charset="0"/>
              </a:rPr>
              <a:t>Il permet d’adapter les horaires aux besoins de l’entreprise et du salarié. </a:t>
            </a:r>
          </a:p>
          <a:p>
            <a:pPr marL="342900" indent="-342900" algn="just">
              <a:spcBef>
                <a:spcPts val="600"/>
              </a:spcBef>
              <a:buFont typeface="Symbol" panose="05050102010706020507" pitchFamily="18" charset="2"/>
              <a:buChar char="Þ"/>
            </a:pPr>
            <a:r>
              <a:rPr lang="fr-FR" sz="2400" dirty="0">
                <a:effectLst/>
                <a:latin typeface="Arial" panose="020B0604020202020204" pitchFamily="34" charset="0"/>
                <a:ea typeface="Calibri" panose="020F0502020204030204" pitchFamily="34" charset="0"/>
                <a:cs typeface="Arial" panose="020B0604020202020204" pitchFamily="34" charset="0"/>
              </a:rPr>
              <a:t>En périodes de forte activité, les salariés travaillent plus que 35 heures par semaine </a:t>
            </a:r>
            <a:endParaRPr lang="fr-FR" sz="2400" dirty="0">
              <a:latin typeface="Arial" panose="020B0604020202020204" pitchFamily="34" charset="0"/>
              <a:ea typeface="Calibri" panose="020F0502020204030204" pitchFamily="34" charset="0"/>
              <a:cs typeface="Arial" panose="020B0604020202020204" pitchFamily="34" charset="0"/>
            </a:endParaRPr>
          </a:p>
          <a:p>
            <a:pPr marL="342900" indent="-342900" algn="just">
              <a:spcBef>
                <a:spcPts val="600"/>
              </a:spcBef>
              <a:buFont typeface="Symbol" panose="05050102010706020507" pitchFamily="18" charset="2"/>
              <a:buChar char="Þ"/>
            </a:pPr>
            <a:r>
              <a:rPr lang="fr-FR" sz="2400" dirty="0">
                <a:effectLst/>
                <a:latin typeface="Arial" panose="020B0604020202020204" pitchFamily="34" charset="0"/>
                <a:ea typeface="Calibri" panose="020F0502020204030204" pitchFamily="34" charset="0"/>
                <a:cs typeface="Arial" panose="020B0604020202020204" pitchFamily="34" charset="0"/>
              </a:rPr>
              <a:t>En périodes de faible activité, les salariés travaillent moins que 35 heures par semaine. </a:t>
            </a:r>
          </a:p>
          <a:p>
            <a:pPr algn="ctr">
              <a:spcBef>
                <a:spcPts val="1800"/>
              </a:spcBef>
            </a:pPr>
            <a:r>
              <a:rPr lang="fr-FR" sz="2400" dirty="0">
                <a:effectLst/>
                <a:latin typeface="Arial" panose="020B0604020202020204" pitchFamily="34" charset="0"/>
                <a:ea typeface="Calibri" panose="020F0502020204030204" pitchFamily="34" charset="0"/>
                <a:cs typeface="Arial" panose="020B0604020202020204" pitchFamily="34" charset="0"/>
              </a:rPr>
              <a:t>Sur l’année entière, le salarié travaille</a:t>
            </a:r>
            <a:r>
              <a:rPr lang="fr-FR" sz="2400" b="1" dirty="0">
                <a:effectLst/>
                <a:latin typeface="Arial" panose="020B0604020202020204" pitchFamily="34" charset="0"/>
                <a:ea typeface="Calibri" panose="020F0502020204030204" pitchFamily="34" charset="0"/>
                <a:cs typeface="Arial" panose="020B0604020202020204" pitchFamily="34" charset="0"/>
              </a:rPr>
              <a:t> en moyenne 35 heures par semaine pour un temps plein</a:t>
            </a:r>
            <a:r>
              <a:rPr lang="fr-FR" sz="2400" dirty="0">
                <a:effectLst/>
                <a:latin typeface="Arial" panose="020B0604020202020204" pitchFamily="34" charset="0"/>
                <a:ea typeface="Calibri" panose="020F0502020204030204" pitchFamily="34" charset="0"/>
                <a:cs typeface="Arial" panose="020B0604020202020204" pitchFamily="34" charset="0"/>
              </a:rPr>
              <a:t>.</a:t>
            </a:r>
            <a:endParaRPr lang="fr-FR" sz="2400" dirty="0">
              <a:effectLst/>
              <a:latin typeface="Arial" panose="020B0604020202020204" pitchFamily="34" charset="0"/>
              <a:ea typeface="Calibri" panose="020F0502020204030204" pitchFamily="34" charset="0"/>
              <a:cs typeface="Times New Roman" panose="02020603050405020304" pitchFamily="18" charset="0"/>
            </a:endParaRPr>
          </a:p>
          <a:p>
            <a:pPr algn="just">
              <a:spcBef>
                <a:spcPts val="600"/>
              </a:spcBef>
            </a:pPr>
            <a:endParaRPr lang="fr-FR" sz="2400"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00472069"/>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10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10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10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2" dur="10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p:cNvSpPr txBox="1">
            <a:spLocks/>
          </p:cNvSpPr>
          <p:nvPr/>
        </p:nvSpPr>
        <p:spPr>
          <a:xfrm>
            <a:off x="63382" y="-62489"/>
            <a:ext cx="10270067" cy="651932"/>
          </a:xfrm>
          <a:prstGeom prst="rect">
            <a:avLst/>
          </a:prstGeom>
        </p:spPr>
        <p:txBody>
          <a:bodyPr vert="horz" lIns="91440" tIns="45720" rIns="91440" bIns="45720" rtlCol="0" anchor="b">
            <a:normAutofit/>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r-FR" sz="2600" b="1" dirty="0">
                <a:solidFill>
                  <a:srgbClr val="FFFF00"/>
                </a:solidFill>
                <a:latin typeface="Arial" panose="020B0604020202020204" pitchFamily="34" charset="0"/>
                <a:cs typeface="Arial" panose="020B0604020202020204" pitchFamily="34" charset="0"/>
              </a:rPr>
              <a:t>1. Calculer en fonction des types de contrats</a:t>
            </a:r>
          </a:p>
        </p:txBody>
      </p:sp>
      <p:sp>
        <p:nvSpPr>
          <p:cNvPr id="6" name="ZoneTexte 5">
            <a:extLst>
              <a:ext uri="{FF2B5EF4-FFF2-40B4-BE49-F238E27FC236}">
                <a16:creationId xmlns:a16="http://schemas.microsoft.com/office/drawing/2014/main" id="{133141AA-90DF-4AE2-BFA7-C82F658099BC}"/>
              </a:ext>
            </a:extLst>
          </p:cNvPr>
          <p:cNvSpPr txBox="1"/>
          <p:nvPr/>
        </p:nvSpPr>
        <p:spPr>
          <a:xfrm>
            <a:off x="-388929" y="635418"/>
            <a:ext cx="10909300" cy="523220"/>
          </a:xfrm>
          <a:prstGeom prst="rect">
            <a:avLst/>
          </a:prstGeom>
          <a:noFill/>
        </p:spPr>
        <p:txBody>
          <a:bodyPr wrap="square">
            <a:spAutoFit/>
          </a:bodyPr>
          <a:lstStyle/>
          <a:p>
            <a:pPr marL="742950" lvl="1" indent="-285750" algn="just">
              <a:spcBef>
                <a:spcPts val="1200"/>
              </a:spcBef>
              <a:spcAft>
                <a:spcPts val="600"/>
              </a:spcAft>
              <a:buFont typeface="+mj-lt"/>
              <a:buAutoNum type="arabicPeriod"/>
            </a:pPr>
            <a:r>
              <a:rPr lang="fr-FR" sz="2400" b="1" dirty="0">
                <a:effectLst/>
                <a:latin typeface="Arial" panose="020B0604020202020204" pitchFamily="34" charset="0"/>
                <a:ea typeface="Times New Roman" panose="02020603050405020304" pitchFamily="18" charset="0"/>
                <a:cs typeface="Arial" panose="020B0604020202020204" pitchFamily="34" charset="0"/>
              </a:rPr>
              <a:t>2. </a:t>
            </a:r>
            <a:r>
              <a:rPr lang="fr-FR" sz="2800" b="1" dirty="0">
                <a:effectLst/>
                <a:latin typeface="Arial" panose="020B0604020202020204" pitchFamily="34" charset="0"/>
                <a:ea typeface="Times New Roman" panose="02020603050405020304" pitchFamily="18" charset="0"/>
                <a:cs typeface="Arial" panose="020B0604020202020204" pitchFamily="34" charset="0"/>
              </a:rPr>
              <a:t>Le contrat de travail à durée annualisée</a:t>
            </a:r>
            <a:endParaRPr lang="fr-FR" sz="2400" b="1" dirty="0">
              <a:effectLst/>
              <a:latin typeface="Arial" panose="020B0604020202020204" pitchFamily="34" charset="0"/>
              <a:ea typeface="Times New Roman" panose="02020603050405020304" pitchFamily="18" charset="0"/>
              <a:cs typeface="Arial" panose="020B0604020202020204" pitchFamily="34" charset="0"/>
            </a:endParaRPr>
          </a:p>
        </p:txBody>
      </p:sp>
      <p:sp>
        <p:nvSpPr>
          <p:cNvPr id="4" name="ZoneTexte 3">
            <a:extLst>
              <a:ext uri="{FF2B5EF4-FFF2-40B4-BE49-F238E27FC236}">
                <a16:creationId xmlns:a16="http://schemas.microsoft.com/office/drawing/2014/main" id="{883B6BB9-53A5-9455-CC5B-86F78A182217}"/>
              </a:ext>
            </a:extLst>
          </p:cNvPr>
          <p:cNvSpPr txBox="1"/>
          <p:nvPr/>
        </p:nvSpPr>
        <p:spPr>
          <a:xfrm>
            <a:off x="435257" y="1300766"/>
            <a:ext cx="11177194" cy="5032147"/>
          </a:xfrm>
          <a:prstGeom prst="rect">
            <a:avLst/>
          </a:prstGeom>
          <a:noFill/>
        </p:spPr>
        <p:txBody>
          <a:bodyPr wrap="square">
            <a:spAutoFit/>
          </a:bodyPr>
          <a:lstStyle/>
          <a:p>
            <a:pPr>
              <a:spcBef>
                <a:spcPts val="1800"/>
              </a:spcBef>
            </a:pPr>
            <a:r>
              <a:rPr lang="fr-FR" sz="2300" dirty="0">
                <a:effectLst/>
                <a:latin typeface="Arial" panose="020B0604020202020204" pitchFamily="34" charset="0"/>
                <a:ea typeface="Calibri" panose="020F0502020204030204" pitchFamily="34" charset="0"/>
                <a:cs typeface="Arial" panose="020B0604020202020204" pitchFamily="34" charset="0"/>
              </a:rPr>
              <a:t>Le nombre d’heures maximum annuel est de 1 607 h (durée légale annuelle du travail à temps complet). </a:t>
            </a:r>
          </a:p>
          <a:p>
            <a:pPr marL="342900" indent="-342900">
              <a:spcBef>
                <a:spcPts val="1800"/>
              </a:spcBef>
              <a:buFont typeface="Symbol" panose="05050102010706020507" pitchFamily="18" charset="2"/>
              <a:buChar char="Þ"/>
            </a:pPr>
            <a:r>
              <a:rPr lang="fr-FR" sz="2300" dirty="0">
                <a:latin typeface="Arial" panose="020B0604020202020204" pitchFamily="34" charset="0"/>
                <a:ea typeface="Calibri" panose="020F0502020204030204" pitchFamily="34" charset="0"/>
                <a:cs typeface="Arial" panose="020B0604020202020204" pitchFamily="34" charset="0"/>
              </a:rPr>
              <a:t>C</a:t>
            </a:r>
            <a:r>
              <a:rPr lang="fr-FR" sz="2300" dirty="0">
                <a:effectLst/>
                <a:latin typeface="Arial" panose="020B0604020202020204" pitchFamily="34" charset="0"/>
                <a:ea typeface="Calibri" panose="020F0502020204030204" pitchFamily="34" charset="0"/>
                <a:cs typeface="Arial" panose="020B0604020202020204" pitchFamily="34" charset="0"/>
              </a:rPr>
              <a:t>e salarié travaille certains mois ou certaines portions de mois. </a:t>
            </a:r>
            <a:endParaRPr lang="fr-FR" sz="2300" dirty="0">
              <a:latin typeface="Arial" panose="020B0604020202020204" pitchFamily="34" charset="0"/>
              <a:ea typeface="Calibri" panose="020F0502020204030204" pitchFamily="34" charset="0"/>
              <a:cs typeface="Arial" panose="020B0604020202020204" pitchFamily="34" charset="0"/>
            </a:endParaRPr>
          </a:p>
          <a:p>
            <a:pPr marL="342900" indent="-342900">
              <a:spcBef>
                <a:spcPts val="600"/>
              </a:spcBef>
              <a:buFont typeface="Symbol" panose="05050102010706020507" pitchFamily="18" charset="2"/>
              <a:buChar char="Þ"/>
            </a:pPr>
            <a:r>
              <a:rPr lang="fr-FR" sz="2300" dirty="0">
                <a:effectLst/>
                <a:latin typeface="Arial" panose="020B0604020202020204" pitchFamily="34" charset="0"/>
                <a:ea typeface="Calibri" panose="020F0502020204030204" pitchFamily="34" charset="0"/>
                <a:cs typeface="Arial" panose="020B0604020202020204" pitchFamily="34" charset="0"/>
              </a:rPr>
              <a:t>Les modalités de calcul des heures supplémentaires sont fixées dans un accord d’entreprise. Il indique une limite maximum par semaine ou par an à effectuer. Ces heures sont payées lorsque la limite haute hebdomadaire ou annuel est dépassée.</a:t>
            </a:r>
            <a:endParaRPr lang="fr-FR" sz="2300" dirty="0">
              <a:effectLst/>
              <a:latin typeface="Arial" panose="020B0604020202020204" pitchFamily="34" charset="0"/>
              <a:ea typeface="Calibri" panose="020F0502020204030204" pitchFamily="34" charset="0"/>
              <a:cs typeface="Times New Roman" panose="02020603050405020304" pitchFamily="18" charset="0"/>
            </a:endParaRPr>
          </a:p>
          <a:p>
            <a:pPr>
              <a:spcBef>
                <a:spcPts val="1800"/>
              </a:spcBef>
            </a:pPr>
            <a:r>
              <a:rPr lang="fr-FR" sz="2300" i="1" dirty="0">
                <a:effectLst/>
                <a:latin typeface="Arial" panose="020B0604020202020204" pitchFamily="34" charset="0"/>
                <a:ea typeface="Calibri" panose="020F0502020204030204" pitchFamily="34" charset="0"/>
                <a:cs typeface="Arial" panose="020B0604020202020204" pitchFamily="34" charset="0"/>
              </a:rPr>
              <a:t>Exemple : </a:t>
            </a:r>
            <a:endParaRPr lang="fr-FR" sz="2300" i="1" dirty="0">
              <a:effectLst/>
              <a:latin typeface="Arial" panose="020B0604020202020204" pitchFamily="34" charset="0"/>
              <a:ea typeface="Calibri" panose="020F0502020204030204" pitchFamily="34" charset="0"/>
              <a:cs typeface="Times New Roman" panose="02020603050405020304" pitchFamily="18" charset="0"/>
            </a:endParaRPr>
          </a:p>
          <a:p>
            <a:pPr marL="342900" indent="-342900">
              <a:spcBef>
                <a:spcPts val="600"/>
              </a:spcBef>
              <a:buFont typeface="Wingdings" panose="05000000000000000000" pitchFamily="2" charset="2"/>
              <a:buChar char="Ø"/>
            </a:pPr>
            <a:r>
              <a:rPr lang="fr-FR" sz="2300" i="1" dirty="0">
                <a:effectLst/>
                <a:latin typeface="Arial" panose="020B0604020202020204" pitchFamily="34" charset="0"/>
                <a:ea typeface="Calibri" panose="020F0502020204030204" pitchFamily="34" charset="0"/>
                <a:cs typeface="Arial" panose="020B0604020202020204" pitchFamily="34" charset="0"/>
              </a:rPr>
              <a:t>Un contrat prévoit une limite hebdomadaire de 42 heures. Si le salarié travaille 44 h, il faudra lui payer 2 h supplémentaires.</a:t>
            </a:r>
            <a:endParaRPr lang="fr-FR" sz="2300" i="1" dirty="0">
              <a:effectLst/>
              <a:latin typeface="Arial" panose="020B0604020202020204" pitchFamily="34" charset="0"/>
              <a:ea typeface="Calibri" panose="020F0502020204030204" pitchFamily="34" charset="0"/>
              <a:cs typeface="Times New Roman" panose="02020603050405020304" pitchFamily="18" charset="0"/>
            </a:endParaRPr>
          </a:p>
          <a:p>
            <a:pPr marL="342900" indent="-342900">
              <a:spcBef>
                <a:spcPts val="600"/>
              </a:spcBef>
              <a:buFont typeface="Wingdings" panose="05000000000000000000" pitchFamily="2" charset="2"/>
              <a:buChar char="Ø"/>
            </a:pPr>
            <a:r>
              <a:rPr lang="fr-FR" sz="2300" i="1" dirty="0">
                <a:effectLst/>
                <a:latin typeface="Arial" panose="020B0604020202020204" pitchFamily="34" charset="0"/>
                <a:ea typeface="Calibri" panose="020F0502020204030204" pitchFamily="34" charset="0"/>
                <a:cs typeface="Arial" panose="020B0604020202020204" pitchFamily="34" charset="0"/>
              </a:rPr>
              <a:t>Un contrat prévoit une limite annuelle de 1 400 heures. Si le salarié travaille 1 410 h, il faudra lui payer 10 h supplémentaires.</a:t>
            </a:r>
            <a:endParaRPr lang="fr-FR" sz="2300" i="1"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15506270"/>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p:cNvSpPr txBox="1">
            <a:spLocks/>
          </p:cNvSpPr>
          <p:nvPr/>
        </p:nvSpPr>
        <p:spPr>
          <a:xfrm>
            <a:off x="74852" y="-54507"/>
            <a:ext cx="10270067" cy="651932"/>
          </a:xfrm>
          <a:prstGeom prst="rect">
            <a:avLst/>
          </a:prstGeom>
        </p:spPr>
        <p:txBody>
          <a:bodyPr vert="horz" lIns="91440" tIns="45720" rIns="91440" bIns="45720" rtlCol="0" anchor="b">
            <a:normAutofit/>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r-FR" sz="2600" b="1" dirty="0">
                <a:solidFill>
                  <a:srgbClr val="FFFF00"/>
                </a:solidFill>
                <a:latin typeface="Arial" panose="020B0604020202020204" pitchFamily="34" charset="0"/>
                <a:cs typeface="Arial" panose="020B0604020202020204" pitchFamily="34" charset="0"/>
              </a:rPr>
              <a:t>1. Calculer en fonction des types de contrats</a:t>
            </a:r>
          </a:p>
        </p:txBody>
      </p:sp>
      <p:sp>
        <p:nvSpPr>
          <p:cNvPr id="6" name="ZoneTexte 5">
            <a:extLst>
              <a:ext uri="{FF2B5EF4-FFF2-40B4-BE49-F238E27FC236}">
                <a16:creationId xmlns:a16="http://schemas.microsoft.com/office/drawing/2014/main" id="{133141AA-90DF-4AE2-BFA7-C82F658099BC}"/>
              </a:ext>
            </a:extLst>
          </p:cNvPr>
          <p:cNvSpPr txBox="1"/>
          <p:nvPr/>
        </p:nvSpPr>
        <p:spPr>
          <a:xfrm>
            <a:off x="534503" y="597425"/>
            <a:ext cx="10707757" cy="5586145"/>
          </a:xfrm>
          <a:prstGeom prst="rect">
            <a:avLst/>
          </a:prstGeom>
          <a:noFill/>
        </p:spPr>
        <p:txBody>
          <a:bodyPr wrap="square">
            <a:spAutoFit/>
          </a:bodyPr>
          <a:lstStyle/>
          <a:p>
            <a:pPr marL="357188" lvl="5" indent="-357188">
              <a:spcBef>
                <a:spcPts val="1800"/>
              </a:spcBef>
              <a:buFont typeface="+mj-lt"/>
              <a:buAutoNum type="arabicPeriod"/>
            </a:pPr>
            <a:r>
              <a:rPr lang="fr-FR" sz="2800" b="1" dirty="0">
                <a:latin typeface="Arial" panose="020B0604020202020204" pitchFamily="34" charset="0"/>
                <a:ea typeface="Times New Roman" panose="02020603050405020304" pitchFamily="18" charset="0"/>
                <a:cs typeface="Arial" panose="020B0604020202020204" pitchFamily="34" charset="0"/>
              </a:rPr>
              <a:t>3</a:t>
            </a:r>
            <a:r>
              <a:rPr lang="fr-FR" sz="2800" b="1" dirty="0">
                <a:effectLst/>
                <a:latin typeface="Arial" panose="020B0604020202020204" pitchFamily="34" charset="0"/>
                <a:ea typeface="Times New Roman" panose="02020603050405020304" pitchFamily="18" charset="0"/>
                <a:cs typeface="Arial" panose="020B0604020202020204" pitchFamily="34" charset="0"/>
              </a:rPr>
              <a:t>. Temps partiel</a:t>
            </a:r>
          </a:p>
          <a:p>
            <a:pPr marL="342900" lvl="0" indent="-342900" algn="just">
              <a:spcBef>
                <a:spcPts val="1800"/>
              </a:spcBef>
              <a:buFont typeface="Symbol" panose="05050102010706020507" pitchFamily="18" charset="2"/>
              <a:buChar char=""/>
            </a:pPr>
            <a:r>
              <a:rPr lang="fr-FR" sz="2200" b="1" dirty="0">
                <a:effectLst/>
                <a:latin typeface="Arial" panose="020B0604020202020204" pitchFamily="34" charset="0"/>
                <a:ea typeface="Calibri" panose="020F0502020204030204" pitchFamily="34" charset="0"/>
                <a:cs typeface="Arial" panose="020B0604020202020204" pitchFamily="34" charset="0"/>
              </a:rPr>
              <a:t>Spécificités</a:t>
            </a:r>
          </a:p>
          <a:p>
            <a:pPr algn="just">
              <a:spcBef>
                <a:spcPts val="1800"/>
              </a:spcBef>
              <a:spcAft>
                <a:spcPts val="600"/>
              </a:spcAft>
            </a:pPr>
            <a:r>
              <a:rPr lang="fr-FR" sz="2200" dirty="0">
                <a:effectLst/>
                <a:latin typeface="Arial" panose="020B0604020202020204" pitchFamily="34" charset="0"/>
                <a:ea typeface="Calibri" panose="020F0502020204030204" pitchFamily="34" charset="0"/>
                <a:cs typeface="Arial" panose="020B0604020202020204" pitchFamily="34" charset="0"/>
              </a:rPr>
              <a:t>Sa durée est inférieure à la durée légale ou conventionnelle (35 heures). </a:t>
            </a:r>
          </a:p>
          <a:p>
            <a:pPr marL="342900" indent="-342900">
              <a:spcBef>
                <a:spcPts val="600"/>
              </a:spcBef>
              <a:buFont typeface="Wingdings" panose="05000000000000000000" pitchFamily="2" charset="2"/>
              <a:buChar char="Ø"/>
            </a:pPr>
            <a:r>
              <a:rPr lang="fr-FR" sz="2200" b="1" dirty="0">
                <a:effectLst/>
                <a:latin typeface="Arial" panose="020B0604020202020204" pitchFamily="34" charset="0"/>
                <a:ea typeface="Calibri" panose="020F0502020204030204" pitchFamily="34" charset="0"/>
                <a:cs typeface="Arial" panose="020B0604020202020204" pitchFamily="34" charset="0"/>
              </a:rPr>
              <a:t>Sa durée minimale est de 24 heures/semaine </a:t>
            </a:r>
            <a:r>
              <a:rPr lang="fr-FR" sz="2200" dirty="0">
                <a:effectLst/>
                <a:latin typeface="Arial" panose="020B0604020202020204" pitchFamily="34" charset="0"/>
                <a:ea typeface="Calibri" panose="020F0502020204030204" pitchFamily="34" charset="0"/>
                <a:cs typeface="Arial" panose="020B0604020202020204" pitchFamily="34" charset="0"/>
              </a:rPr>
              <a:t>ou</a:t>
            </a:r>
            <a:r>
              <a:rPr lang="fr-FR" sz="2200" b="1" dirty="0">
                <a:effectLst/>
                <a:latin typeface="Arial" panose="020B0604020202020204" pitchFamily="34" charset="0"/>
                <a:ea typeface="Calibri" panose="020F0502020204030204" pitchFamily="34" charset="0"/>
                <a:cs typeface="Arial" panose="020B0604020202020204" pitchFamily="34" charset="0"/>
              </a:rPr>
              <a:t> 104 heures/mois</a:t>
            </a:r>
            <a:r>
              <a:rPr lang="fr-FR" sz="2200" dirty="0">
                <a:effectLst/>
                <a:latin typeface="Arial" panose="020B0604020202020204" pitchFamily="34" charset="0"/>
                <a:ea typeface="Calibri" panose="020F0502020204030204" pitchFamily="34" charset="0"/>
                <a:cs typeface="Arial" panose="020B0604020202020204" pitchFamily="34" charset="0"/>
              </a:rPr>
              <a:t> sauf pour les étudiants ou en cas de demande du salarié ou dans le cadre d’une convention ou d’un accord de branche étendu. </a:t>
            </a:r>
          </a:p>
          <a:p>
            <a:pPr marL="342900" indent="-342900">
              <a:spcBef>
                <a:spcPts val="600"/>
              </a:spcBef>
              <a:buFont typeface="Wingdings" panose="05000000000000000000" pitchFamily="2" charset="2"/>
              <a:buChar char="Ø"/>
            </a:pPr>
            <a:r>
              <a:rPr lang="fr-FR" sz="2200" dirty="0">
                <a:effectLst/>
                <a:latin typeface="Arial" panose="020B0604020202020204" pitchFamily="34" charset="0"/>
                <a:ea typeface="Calibri" panose="020F0502020204030204" pitchFamily="34" charset="0"/>
                <a:cs typeface="Arial" panose="020B0604020202020204" pitchFamily="34" charset="0"/>
              </a:rPr>
              <a:t>Il </a:t>
            </a:r>
            <a:r>
              <a:rPr lang="fr-FR" sz="2200" b="1" dirty="0">
                <a:effectLst/>
                <a:latin typeface="Arial" panose="020B0604020202020204" pitchFamily="34" charset="0"/>
                <a:ea typeface="Calibri" panose="020F0502020204030204" pitchFamily="34" charset="0"/>
                <a:cs typeface="Arial" panose="020B0604020202020204" pitchFamily="34" charset="0"/>
              </a:rPr>
              <a:t>doit obligatoirement </a:t>
            </a:r>
            <a:r>
              <a:rPr lang="fr-FR" sz="2200" b="1" dirty="0">
                <a:latin typeface="Arial" panose="020B0604020202020204" pitchFamily="34" charset="0"/>
                <a:ea typeface="Calibri" panose="020F0502020204030204" pitchFamily="34" charset="0"/>
                <a:cs typeface="Arial" panose="020B0604020202020204" pitchFamily="34" charset="0"/>
              </a:rPr>
              <a:t>être </a:t>
            </a:r>
            <a:r>
              <a:rPr lang="fr-FR" sz="2200" b="1" dirty="0">
                <a:effectLst/>
                <a:latin typeface="Arial" panose="020B0604020202020204" pitchFamily="34" charset="0"/>
                <a:ea typeface="Calibri" panose="020F0502020204030204" pitchFamily="34" charset="0"/>
                <a:cs typeface="Arial" panose="020B0604020202020204" pitchFamily="34" charset="0"/>
              </a:rPr>
              <a:t>écrit</a:t>
            </a:r>
            <a:r>
              <a:rPr lang="fr-FR" sz="2200" dirty="0">
                <a:effectLst/>
                <a:latin typeface="Arial" panose="020B0604020202020204" pitchFamily="34" charset="0"/>
                <a:ea typeface="Calibri" panose="020F0502020204030204" pitchFamily="34" charset="0"/>
                <a:cs typeface="Arial" panose="020B0604020202020204" pitchFamily="34" charset="0"/>
              </a:rPr>
              <a:t>. </a:t>
            </a:r>
          </a:p>
          <a:p>
            <a:pPr marL="342900" indent="-342900">
              <a:spcBef>
                <a:spcPts val="600"/>
              </a:spcBef>
              <a:buFont typeface="Wingdings" panose="05000000000000000000" pitchFamily="2" charset="2"/>
              <a:buChar char="Ø"/>
            </a:pPr>
            <a:r>
              <a:rPr lang="fr-FR" sz="2200" dirty="0">
                <a:effectLst/>
                <a:latin typeface="Arial" panose="020B0604020202020204" pitchFamily="34" charset="0"/>
                <a:ea typeface="Calibri" panose="020F0502020204030204" pitchFamily="34" charset="0"/>
                <a:cs typeface="Arial" panose="020B0604020202020204" pitchFamily="34" charset="0"/>
              </a:rPr>
              <a:t>Le </a:t>
            </a:r>
            <a:r>
              <a:rPr lang="fr-FR" sz="2200" b="1" dirty="0">
                <a:effectLst/>
                <a:latin typeface="Arial" panose="020B0604020202020204" pitchFamily="34" charset="0"/>
                <a:ea typeface="Calibri" panose="020F0502020204030204" pitchFamily="34" charset="0"/>
                <a:cs typeface="Arial" panose="020B0604020202020204" pitchFamily="34" charset="0"/>
              </a:rPr>
              <a:t>salaire est proportionnel au temps du travail</a:t>
            </a:r>
            <a:r>
              <a:rPr lang="fr-FR" sz="2200" dirty="0">
                <a:effectLst/>
                <a:latin typeface="Arial" panose="020B0604020202020204" pitchFamily="34" charset="0"/>
                <a:ea typeface="Calibri" panose="020F0502020204030204" pitchFamily="34" charset="0"/>
                <a:cs typeface="Arial" panose="020B0604020202020204" pitchFamily="34" charset="0"/>
              </a:rPr>
              <a:t>. Un salarié à mi-temps percevra un demi-salaire.</a:t>
            </a:r>
          </a:p>
          <a:p>
            <a:pPr marL="342900" indent="-342900">
              <a:spcBef>
                <a:spcPts val="600"/>
              </a:spcBef>
              <a:buFont typeface="Wingdings" panose="05000000000000000000" pitchFamily="2" charset="2"/>
              <a:buChar char="Ø"/>
            </a:pPr>
            <a:r>
              <a:rPr lang="fr-FR" sz="2200" dirty="0">
                <a:effectLst/>
                <a:latin typeface="Arial" panose="020B0604020202020204" pitchFamily="34" charset="0"/>
                <a:ea typeface="Calibri" panose="020F0502020204030204" pitchFamily="34" charset="0"/>
                <a:cs typeface="Arial" panose="020B0604020202020204" pitchFamily="34" charset="0"/>
              </a:rPr>
              <a:t>Le travail journalier ne peut être interrompu qu’une seule fois et l’interruption ne peut être supérieure à 2 heures.</a:t>
            </a:r>
          </a:p>
          <a:p>
            <a:pPr>
              <a:spcBef>
                <a:spcPts val="1200"/>
              </a:spcBef>
            </a:pPr>
            <a:r>
              <a:rPr lang="fr-FR" sz="2200" dirty="0">
                <a:latin typeface="Arial" panose="020B0604020202020204" pitchFamily="34" charset="0"/>
                <a:ea typeface="Calibri" panose="020F0502020204030204" pitchFamily="34" charset="0"/>
                <a:cs typeface="Arial" panose="020B0604020202020204" pitchFamily="34" charset="0"/>
              </a:rPr>
              <a:t>C</a:t>
            </a:r>
            <a:r>
              <a:rPr lang="fr-FR" sz="2200" dirty="0">
                <a:effectLst/>
                <a:latin typeface="Arial" panose="020B0604020202020204" pitchFamily="34" charset="0"/>
                <a:ea typeface="Calibri" panose="020F0502020204030204" pitchFamily="34" charset="0"/>
                <a:cs typeface="Arial" panose="020B0604020202020204" pitchFamily="34" charset="0"/>
              </a:rPr>
              <a:t>es salariés doivent font partie de l’effectifs dans le cadre des calculs de seuils. Ils sont pris en compte au prorata de leur durée de travail.</a:t>
            </a:r>
          </a:p>
        </p:txBody>
      </p:sp>
    </p:spTree>
    <p:extLst>
      <p:ext uri="{BB962C8B-B14F-4D97-AF65-F5344CB8AC3E}">
        <p14:creationId xmlns:p14="http://schemas.microsoft.com/office/powerpoint/2010/main" val="3676579705"/>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1000"/>
                                        <p:tgtEl>
                                          <p:spTgt spid="6">
                                            <p:txEl>
                                              <p:pRg st="0" end="0"/>
                                            </p:txEl>
                                          </p:spTgt>
                                        </p:tgtEl>
                                      </p:cBhvr>
                                    </p:animEffect>
                                    <p:anim calcmode="lin" valueType="num">
                                      <p:cBhvr>
                                        <p:cTn id="8"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txEl>
                                              <p:pRg st="1" end="1"/>
                                            </p:txEl>
                                          </p:spTgt>
                                        </p:tgtEl>
                                        <p:attrNameLst>
                                          <p:attrName>style.visibility</p:attrName>
                                        </p:attrNameLst>
                                      </p:cBhvr>
                                      <p:to>
                                        <p:strVal val="visible"/>
                                      </p:to>
                                    </p:set>
                                    <p:animEffect transition="in" filter="fade">
                                      <p:cBhvr>
                                        <p:cTn id="14" dur="1000"/>
                                        <p:tgtEl>
                                          <p:spTgt spid="6">
                                            <p:txEl>
                                              <p:pRg st="1" end="1"/>
                                            </p:txEl>
                                          </p:spTgt>
                                        </p:tgtEl>
                                      </p:cBhvr>
                                    </p:animEffect>
                                    <p:anim calcmode="lin" valueType="num">
                                      <p:cBhvr>
                                        <p:cTn id="15"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6">
                                            <p:txEl>
                                              <p:pRg st="2" end="2"/>
                                            </p:txEl>
                                          </p:spTgt>
                                        </p:tgtEl>
                                        <p:attrNameLst>
                                          <p:attrName>style.visibility</p:attrName>
                                        </p:attrNameLst>
                                      </p:cBhvr>
                                      <p:to>
                                        <p:strVal val="visible"/>
                                      </p:to>
                                    </p:set>
                                    <p:animEffect transition="in" filter="fade">
                                      <p:cBhvr>
                                        <p:cTn id="21" dur="1000"/>
                                        <p:tgtEl>
                                          <p:spTgt spid="6">
                                            <p:txEl>
                                              <p:pRg st="2" end="2"/>
                                            </p:txEl>
                                          </p:spTgt>
                                        </p:tgtEl>
                                      </p:cBhvr>
                                    </p:animEffect>
                                    <p:anim calcmode="lin" valueType="num">
                                      <p:cBhvr>
                                        <p:cTn id="22"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6">
                                            <p:txEl>
                                              <p:pRg st="3" end="3"/>
                                            </p:txEl>
                                          </p:spTgt>
                                        </p:tgtEl>
                                        <p:attrNameLst>
                                          <p:attrName>style.visibility</p:attrName>
                                        </p:attrNameLst>
                                      </p:cBhvr>
                                      <p:to>
                                        <p:strVal val="visible"/>
                                      </p:to>
                                    </p:set>
                                    <p:animEffect transition="in" filter="fade">
                                      <p:cBhvr>
                                        <p:cTn id="28" dur="1000"/>
                                        <p:tgtEl>
                                          <p:spTgt spid="6">
                                            <p:txEl>
                                              <p:pRg st="3" end="3"/>
                                            </p:txEl>
                                          </p:spTgt>
                                        </p:tgtEl>
                                      </p:cBhvr>
                                    </p:animEffect>
                                    <p:anim calcmode="lin" valueType="num">
                                      <p:cBhvr>
                                        <p:cTn id="29" dur="1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6">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6">
                                            <p:txEl>
                                              <p:pRg st="4" end="4"/>
                                            </p:txEl>
                                          </p:spTgt>
                                        </p:tgtEl>
                                        <p:attrNameLst>
                                          <p:attrName>style.visibility</p:attrName>
                                        </p:attrNameLst>
                                      </p:cBhvr>
                                      <p:to>
                                        <p:strVal val="visible"/>
                                      </p:to>
                                    </p:set>
                                    <p:animEffect transition="in" filter="fade">
                                      <p:cBhvr>
                                        <p:cTn id="35" dur="1000"/>
                                        <p:tgtEl>
                                          <p:spTgt spid="6">
                                            <p:txEl>
                                              <p:pRg st="4" end="4"/>
                                            </p:txEl>
                                          </p:spTgt>
                                        </p:tgtEl>
                                      </p:cBhvr>
                                    </p:animEffect>
                                    <p:anim calcmode="lin" valueType="num">
                                      <p:cBhvr>
                                        <p:cTn id="36" dur="1000" fill="hold"/>
                                        <p:tgtEl>
                                          <p:spTgt spid="6">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6">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6">
                                            <p:txEl>
                                              <p:pRg st="5" end="5"/>
                                            </p:txEl>
                                          </p:spTgt>
                                        </p:tgtEl>
                                        <p:attrNameLst>
                                          <p:attrName>style.visibility</p:attrName>
                                        </p:attrNameLst>
                                      </p:cBhvr>
                                      <p:to>
                                        <p:strVal val="visible"/>
                                      </p:to>
                                    </p:set>
                                    <p:animEffect transition="in" filter="fade">
                                      <p:cBhvr>
                                        <p:cTn id="42" dur="1000"/>
                                        <p:tgtEl>
                                          <p:spTgt spid="6">
                                            <p:txEl>
                                              <p:pRg st="5" end="5"/>
                                            </p:txEl>
                                          </p:spTgt>
                                        </p:tgtEl>
                                      </p:cBhvr>
                                    </p:animEffect>
                                    <p:anim calcmode="lin" valueType="num">
                                      <p:cBhvr>
                                        <p:cTn id="43" dur="1000" fill="hold"/>
                                        <p:tgtEl>
                                          <p:spTgt spid="6">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6">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6">
                                            <p:txEl>
                                              <p:pRg st="6" end="6"/>
                                            </p:txEl>
                                          </p:spTgt>
                                        </p:tgtEl>
                                        <p:attrNameLst>
                                          <p:attrName>style.visibility</p:attrName>
                                        </p:attrNameLst>
                                      </p:cBhvr>
                                      <p:to>
                                        <p:strVal val="visible"/>
                                      </p:to>
                                    </p:set>
                                    <p:animEffect transition="in" filter="fade">
                                      <p:cBhvr>
                                        <p:cTn id="49" dur="1000"/>
                                        <p:tgtEl>
                                          <p:spTgt spid="6">
                                            <p:txEl>
                                              <p:pRg st="6" end="6"/>
                                            </p:txEl>
                                          </p:spTgt>
                                        </p:tgtEl>
                                      </p:cBhvr>
                                    </p:animEffect>
                                    <p:anim calcmode="lin" valueType="num">
                                      <p:cBhvr>
                                        <p:cTn id="50" dur="1000" fill="hold"/>
                                        <p:tgtEl>
                                          <p:spTgt spid="6">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6">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6">
                                            <p:txEl>
                                              <p:pRg st="7" end="7"/>
                                            </p:txEl>
                                          </p:spTgt>
                                        </p:tgtEl>
                                        <p:attrNameLst>
                                          <p:attrName>style.visibility</p:attrName>
                                        </p:attrNameLst>
                                      </p:cBhvr>
                                      <p:to>
                                        <p:strVal val="visible"/>
                                      </p:to>
                                    </p:set>
                                    <p:animEffect transition="in" filter="fade">
                                      <p:cBhvr>
                                        <p:cTn id="56" dur="1000"/>
                                        <p:tgtEl>
                                          <p:spTgt spid="6">
                                            <p:txEl>
                                              <p:pRg st="7" end="7"/>
                                            </p:txEl>
                                          </p:spTgt>
                                        </p:tgtEl>
                                      </p:cBhvr>
                                    </p:animEffect>
                                    <p:anim calcmode="lin" valueType="num">
                                      <p:cBhvr>
                                        <p:cTn id="57" dur="1000" fill="hold"/>
                                        <p:tgtEl>
                                          <p:spTgt spid="6">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6">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p:cNvSpPr txBox="1">
            <a:spLocks/>
          </p:cNvSpPr>
          <p:nvPr/>
        </p:nvSpPr>
        <p:spPr>
          <a:xfrm>
            <a:off x="114898" y="0"/>
            <a:ext cx="10270067" cy="651932"/>
          </a:xfrm>
          <a:prstGeom prst="rect">
            <a:avLst/>
          </a:prstGeom>
        </p:spPr>
        <p:txBody>
          <a:bodyPr vert="horz" lIns="91440" tIns="45720" rIns="91440" bIns="45720" rtlCol="0" anchor="b">
            <a:normAutofit/>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r-FR" sz="2600" b="1" dirty="0">
                <a:solidFill>
                  <a:srgbClr val="FFFF00"/>
                </a:solidFill>
                <a:latin typeface="Arial" panose="020B0604020202020204" pitchFamily="34" charset="0"/>
                <a:cs typeface="Arial" panose="020B0604020202020204" pitchFamily="34" charset="0"/>
              </a:rPr>
              <a:t>1. Calculer en fonction des types de contrats</a:t>
            </a:r>
          </a:p>
        </p:txBody>
      </p:sp>
      <p:sp>
        <p:nvSpPr>
          <p:cNvPr id="6" name="ZoneTexte 5">
            <a:extLst>
              <a:ext uri="{FF2B5EF4-FFF2-40B4-BE49-F238E27FC236}">
                <a16:creationId xmlns:a16="http://schemas.microsoft.com/office/drawing/2014/main" id="{63C59E43-DEEA-4F4C-863B-0DF3C167F4B6}"/>
              </a:ext>
            </a:extLst>
          </p:cNvPr>
          <p:cNvSpPr txBox="1"/>
          <p:nvPr/>
        </p:nvSpPr>
        <p:spPr>
          <a:xfrm>
            <a:off x="325368" y="778788"/>
            <a:ext cx="11239362" cy="5216813"/>
          </a:xfrm>
          <a:prstGeom prst="rect">
            <a:avLst/>
          </a:prstGeom>
          <a:noFill/>
        </p:spPr>
        <p:txBody>
          <a:bodyPr wrap="square">
            <a:spAutoFit/>
          </a:bodyPr>
          <a:lstStyle/>
          <a:p>
            <a:pPr marL="342900" lvl="0" indent="-342900" algn="just">
              <a:spcBef>
                <a:spcPts val="1200"/>
              </a:spcBef>
              <a:buFont typeface="Symbol" panose="05050102010706020507" pitchFamily="18" charset="2"/>
              <a:buChar char=""/>
            </a:pPr>
            <a:r>
              <a:rPr lang="fr-FR" sz="2800" b="1" dirty="0">
                <a:effectLst/>
                <a:latin typeface="Arial" panose="020B0604020202020204" pitchFamily="34" charset="0"/>
                <a:ea typeface="Calibri" panose="020F0502020204030204" pitchFamily="34" charset="0"/>
                <a:cs typeface="Times New Roman" panose="02020603050405020304" pitchFamily="18" charset="0"/>
              </a:rPr>
              <a:t>Heures complémentaires</a:t>
            </a:r>
          </a:p>
          <a:p>
            <a:pPr algn="just">
              <a:spcBef>
                <a:spcPts val="1200"/>
              </a:spcBef>
              <a:spcAft>
                <a:spcPts val="600"/>
              </a:spcAft>
            </a:pPr>
            <a:r>
              <a:rPr lang="fr-FR" sz="2000" dirty="0">
                <a:effectLst/>
                <a:latin typeface="Arial" panose="020B0604020202020204" pitchFamily="34" charset="0"/>
                <a:ea typeface="Calibri" panose="020F0502020204030204" pitchFamily="34" charset="0"/>
                <a:cs typeface="Times New Roman" panose="02020603050405020304" pitchFamily="18" charset="0"/>
              </a:rPr>
              <a:t>Ce sont les heures effectuées au-delà de la durée prévue dans le contrat. </a:t>
            </a:r>
            <a:r>
              <a:rPr lang="fr-FR" sz="2000" dirty="0">
                <a:latin typeface="Arial" panose="020B0604020202020204" pitchFamily="34" charset="0"/>
                <a:ea typeface="Calibri" panose="020F0502020204030204" pitchFamily="34" charset="0"/>
                <a:cs typeface="Times New Roman" panose="02020603050405020304" pitchFamily="18" charset="0"/>
              </a:rPr>
              <a:t>D</a:t>
            </a:r>
            <a:r>
              <a:rPr lang="fr-FR" sz="2000" dirty="0">
                <a:effectLst/>
                <a:latin typeface="Arial" panose="020B0604020202020204" pitchFamily="34" charset="0"/>
                <a:ea typeface="Calibri" panose="020F0502020204030204" pitchFamily="34" charset="0"/>
                <a:cs typeface="Times New Roman" panose="02020603050405020304" pitchFamily="18" charset="0"/>
              </a:rPr>
              <a:t>es limites maximums peuvent être prévues dans le contrat. </a:t>
            </a:r>
          </a:p>
          <a:p>
            <a:pPr algn="just">
              <a:spcBef>
                <a:spcPts val="1200"/>
              </a:spcBef>
              <a:spcAft>
                <a:spcPts val="600"/>
              </a:spcAft>
            </a:pPr>
            <a:r>
              <a:rPr lang="fr-FR" sz="2000" dirty="0">
                <a:effectLst/>
                <a:latin typeface="Arial" panose="020B0604020202020204" pitchFamily="34" charset="0"/>
                <a:ea typeface="Calibri" panose="020F0502020204030204" pitchFamily="34" charset="0"/>
                <a:cs typeface="Times New Roman" panose="02020603050405020304" pitchFamily="18" charset="0"/>
              </a:rPr>
              <a:t>Ces heures sont majorées de 10 % minimum et les heures travaillées au-delà sont majorées de 25 % dans la limite du tiers des heures prévues au contrat.</a:t>
            </a:r>
          </a:p>
          <a:p>
            <a:pPr algn="just">
              <a:spcBef>
                <a:spcPts val="1200"/>
              </a:spcBef>
            </a:pPr>
            <a:r>
              <a:rPr lang="fr-FR" sz="2000" dirty="0">
                <a:effectLst/>
                <a:latin typeface="Arial" panose="020B0604020202020204" pitchFamily="34" charset="0"/>
                <a:ea typeface="Calibri" panose="020F0502020204030204" pitchFamily="34" charset="0"/>
                <a:cs typeface="Times New Roman" panose="02020603050405020304" pitchFamily="18" charset="0"/>
              </a:rPr>
              <a:t>Le nombre d’heures complémentaires hebdomadaire ou mensuel ne peut dépasser le dixième de la durée hebdomadaire ou mensuelle de travail prévue dans le contrat </a:t>
            </a:r>
          </a:p>
          <a:p>
            <a:pPr algn="ctr">
              <a:spcBef>
                <a:spcPts val="600"/>
              </a:spcBef>
            </a:pPr>
            <a:r>
              <a:rPr lang="fr-FR" sz="2000" i="1" dirty="0">
                <a:effectLst/>
                <a:latin typeface="Arial" panose="020B0604020202020204" pitchFamily="34" charset="0"/>
                <a:ea typeface="Calibri" panose="020F0502020204030204" pitchFamily="34" charset="0"/>
                <a:cs typeface="Times New Roman" panose="02020603050405020304" pitchFamily="18" charset="0"/>
              </a:rPr>
              <a:t>(Pour un contrat hebdomadaire de 30 heures, le salarié ne peut effectuer plus de 3 heures complémentaires par semaine). </a:t>
            </a:r>
          </a:p>
          <a:p>
            <a:pPr algn="just">
              <a:spcBef>
                <a:spcPts val="1200"/>
              </a:spcBef>
            </a:pPr>
            <a:r>
              <a:rPr lang="fr-FR" sz="2000" dirty="0">
                <a:effectLst/>
                <a:latin typeface="Arial" panose="020B0604020202020204" pitchFamily="34" charset="0"/>
                <a:ea typeface="Calibri" panose="020F0502020204030204" pitchFamily="34" charset="0"/>
                <a:cs typeface="Times New Roman" panose="02020603050405020304" pitchFamily="18" charset="0"/>
              </a:rPr>
              <a:t>Ce nombre peut passer à 1/3 de la durée prévue au contrat si une convention, un accord de branche, une convention ou un accord d’entreprise le prévoit. </a:t>
            </a:r>
          </a:p>
          <a:p>
            <a:pPr algn="ctr">
              <a:spcBef>
                <a:spcPts val="1200"/>
              </a:spcBef>
            </a:pPr>
            <a:r>
              <a:rPr lang="fr-FR" sz="2000" dirty="0">
                <a:effectLst/>
                <a:latin typeface="Arial" panose="020B0604020202020204" pitchFamily="34" charset="0"/>
                <a:ea typeface="Calibri" panose="020F0502020204030204" pitchFamily="34" charset="0"/>
                <a:cs typeface="Times New Roman" panose="02020603050405020304" pitchFamily="18" charset="0"/>
              </a:rPr>
              <a:t>Il est possible de moduler ces heures sur l’année</a:t>
            </a:r>
            <a:r>
              <a:rPr lang="fr-FR" sz="2000" dirty="0">
                <a:latin typeface="Arial" panose="020B0604020202020204" pitchFamily="34" charset="0"/>
                <a:ea typeface="Calibri" panose="020F0502020204030204" pitchFamily="34" charset="0"/>
                <a:cs typeface="Times New Roman" panose="02020603050405020304" pitchFamily="18" charset="0"/>
              </a:rPr>
              <a:t> </a:t>
            </a:r>
            <a:r>
              <a:rPr lang="fr-FR" sz="2000" dirty="0">
                <a:effectLst/>
                <a:latin typeface="Arial" panose="020B0604020202020204" pitchFamily="34" charset="0"/>
                <a:ea typeface="Calibri" panose="020F0502020204030204" pitchFamily="34" charset="0"/>
                <a:cs typeface="Times New Roman" panose="02020603050405020304" pitchFamily="18" charset="0"/>
              </a:rPr>
              <a:t>à condition que</a:t>
            </a:r>
            <a:r>
              <a:rPr lang="fr-FR" sz="2000" dirty="0">
                <a:latin typeface="Arial" panose="020B0604020202020204" pitchFamily="34" charset="0"/>
                <a:ea typeface="Calibri" panose="020F0502020204030204" pitchFamily="34" charset="0"/>
                <a:cs typeface="Times New Roman" panose="02020603050405020304" pitchFamily="18" charset="0"/>
              </a:rPr>
              <a:t> la </a:t>
            </a:r>
            <a:r>
              <a:rPr lang="fr-FR" sz="2000" dirty="0">
                <a:effectLst/>
                <a:latin typeface="Arial" panose="020B0604020202020204" pitchFamily="34" charset="0"/>
                <a:ea typeface="Calibri" panose="020F0502020204030204" pitchFamily="34" charset="0"/>
                <a:cs typeface="Times New Roman" panose="02020603050405020304" pitchFamily="18" charset="0"/>
              </a:rPr>
              <a:t>durée n’excède pas, en moyenne, la durée stipulée au contrat de travail </a:t>
            </a:r>
            <a:r>
              <a:rPr lang="fr-FR" sz="2000" dirty="0">
                <a:latin typeface="Arial" panose="020B0604020202020204" pitchFamily="34" charset="0"/>
                <a:ea typeface="Calibri" panose="020F0502020204030204" pitchFamily="34" charset="0"/>
                <a:cs typeface="Times New Roman" panose="02020603050405020304" pitchFamily="18" charset="0"/>
              </a:rPr>
              <a:t>sur un an</a:t>
            </a:r>
            <a:r>
              <a:rPr lang="fr-FR" sz="2000" dirty="0">
                <a:effectLst/>
                <a:latin typeface="Arial" panose="020B0604020202020204" pitchFamily="34"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1482531787"/>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p:cNvSpPr txBox="1">
            <a:spLocks/>
          </p:cNvSpPr>
          <p:nvPr/>
        </p:nvSpPr>
        <p:spPr>
          <a:xfrm>
            <a:off x="156633" y="0"/>
            <a:ext cx="10270067" cy="651932"/>
          </a:xfrm>
          <a:prstGeom prst="rect">
            <a:avLst/>
          </a:prstGeom>
        </p:spPr>
        <p:txBody>
          <a:bodyPr vert="horz" lIns="91440" tIns="45720" rIns="91440" bIns="45720" rtlCol="0" anchor="b">
            <a:normAutofit/>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r-FR" sz="2600" b="1" dirty="0">
                <a:solidFill>
                  <a:srgbClr val="FFFF00"/>
                </a:solidFill>
                <a:latin typeface="Arial" panose="020B0604020202020204" pitchFamily="34" charset="0"/>
                <a:cs typeface="Arial" panose="020B0604020202020204" pitchFamily="34" charset="0"/>
              </a:rPr>
              <a:t>1. Calculer en fonction des types de contrats</a:t>
            </a:r>
          </a:p>
        </p:txBody>
      </p:sp>
      <p:sp>
        <p:nvSpPr>
          <p:cNvPr id="6" name="ZoneTexte 5">
            <a:extLst>
              <a:ext uri="{FF2B5EF4-FFF2-40B4-BE49-F238E27FC236}">
                <a16:creationId xmlns:a16="http://schemas.microsoft.com/office/drawing/2014/main" id="{570A2F37-23D5-48C7-B1EB-AA39B5C9D332}"/>
              </a:ext>
            </a:extLst>
          </p:cNvPr>
          <p:cNvSpPr txBox="1"/>
          <p:nvPr/>
        </p:nvSpPr>
        <p:spPr>
          <a:xfrm>
            <a:off x="156633" y="850621"/>
            <a:ext cx="11620499" cy="5232202"/>
          </a:xfrm>
          <a:prstGeom prst="rect">
            <a:avLst/>
          </a:prstGeom>
          <a:noFill/>
        </p:spPr>
        <p:txBody>
          <a:bodyPr wrap="square">
            <a:spAutoFit/>
          </a:bodyPr>
          <a:lstStyle/>
          <a:p>
            <a:pPr marL="742950" lvl="1" indent="-285750" algn="just">
              <a:spcBef>
                <a:spcPts val="600"/>
              </a:spcBef>
              <a:spcAft>
                <a:spcPts val="600"/>
              </a:spcAft>
              <a:buFont typeface="+mj-lt"/>
              <a:buAutoNum type="arabicPeriod"/>
            </a:pPr>
            <a:r>
              <a:rPr lang="fr-FR" sz="2400" b="1" dirty="0">
                <a:effectLst/>
                <a:latin typeface="Arial" panose="020B0604020202020204" pitchFamily="34" charset="0"/>
                <a:ea typeface="Times New Roman" panose="02020603050405020304" pitchFamily="18" charset="0"/>
                <a:cs typeface="Arial" panose="020B0604020202020204" pitchFamily="34" charset="0"/>
              </a:rPr>
              <a:t>4. La mensualisation</a:t>
            </a:r>
          </a:p>
          <a:p>
            <a:pPr algn="ctr">
              <a:spcBef>
                <a:spcPts val="600"/>
              </a:spcBef>
              <a:spcAft>
                <a:spcPts val="1200"/>
              </a:spcAft>
            </a:pPr>
            <a:r>
              <a:rPr lang="fr-FR" sz="2200" dirty="0">
                <a:effectLst/>
                <a:latin typeface="Arial" panose="020B0604020202020204" pitchFamily="34" charset="0"/>
                <a:ea typeface="Calibri" panose="020F0502020204030204" pitchFamily="34" charset="0"/>
                <a:cs typeface="Arial" panose="020B0604020202020204" pitchFamily="34" charset="0"/>
              </a:rPr>
              <a:t>Un salaire mensuel peut subir des variations de 10 à 15 % du fait des hasards du calendrier (mois de 28 à 31 jours).</a:t>
            </a:r>
          </a:p>
          <a:p>
            <a:pPr algn="ctr">
              <a:spcBef>
                <a:spcPts val="600"/>
              </a:spcBef>
              <a:tabLst>
                <a:tab pos="630555" algn="l"/>
              </a:tabLst>
            </a:pPr>
            <a:r>
              <a:rPr lang="fr-FR" sz="2200" b="1" dirty="0">
                <a:solidFill>
                  <a:srgbClr val="FFFF00"/>
                </a:solidFill>
                <a:effectLst/>
                <a:latin typeface="Arial" panose="020B0604020202020204" pitchFamily="34" charset="0"/>
                <a:ea typeface="Calibri" panose="020F0502020204030204" pitchFamily="34" charset="0"/>
                <a:cs typeface="Arial" panose="020B0604020202020204" pitchFamily="34" charset="0"/>
              </a:rPr>
              <a:t>février = 28 jours sur 4 semaines</a:t>
            </a:r>
            <a:r>
              <a:rPr lang="fr-FR" sz="2200" b="1" dirty="0">
                <a:solidFill>
                  <a:srgbClr val="FFFF00"/>
                </a:solidFill>
                <a:latin typeface="Arial" panose="020B0604020202020204" pitchFamily="34" charset="0"/>
                <a:ea typeface="Calibri" panose="020F0502020204030204" pitchFamily="34" charset="0"/>
                <a:cs typeface="Arial" panose="020B0604020202020204" pitchFamily="34" charset="0"/>
              </a:rPr>
              <a:t> </a:t>
            </a:r>
            <a:r>
              <a:rPr lang="fr-FR" sz="2200" b="1" dirty="0">
                <a:solidFill>
                  <a:srgbClr val="FFFF00"/>
                </a:solidFill>
                <a:effectLst/>
                <a:latin typeface="Arial" panose="020B0604020202020204" pitchFamily="34" charset="0"/>
                <a:ea typeface="Calibri" panose="020F0502020204030204" pitchFamily="34" charset="0"/>
                <a:cs typeface="Arial" panose="020B0604020202020204" pitchFamily="34" charset="0"/>
              </a:rPr>
              <a:t>= 4 x 5 jours = 20 jours de travail dans le mois</a:t>
            </a:r>
          </a:p>
          <a:p>
            <a:pPr algn="ctr">
              <a:spcBef>
                <a:spcPts val="600"/>
              </a:spcBef>
              <a:tabLst>
                <a:tab pos="630555" algn="l"/>
              </a:tabLst>
            </a:pPr>
            <a:r>
              <a:rPr lang="fr-FR" sz="2200" b="1" dirty="0">
                <a:solidFill>
                  <a:srgbClr val="FFFF00"/>
                </a:solidFill>
                <a:effectLst/>
                <a:latin typeface="Arial" panose="020B0604020202020204" pitchFamily="34" charset="0"/>
                <a:ea typeface="Calibri" panose="020F0502020204030204" pitchFamily="34" charset="0"/>
                <a:cs typeface="Arial" panose="020B0604020202020204" pitchFamily="34" charset="0"/>
              </a:rPr>
              <a:t>mars = 31 jours sur 4 semaines + 3 jours = 4 x 5 jours + 3 jours = 23 jours de travail dans le mois</a:t>
            </a:r>
          </a:p>
          <a:p>
            <a:pPr algn="just">
              <a:spcBef>
                <a:spcPts val="1800"/>
              </a:spcBef>
            </a:pPr>
            <a:r>
              <a:rPr lang="fr-FR" sz="2200" dirty="0">
                <a:effectLst/>
                <a:latin typeface="Arial" panose="020B0604020202020204" pitchFamily="34" charset="0"/>
                <a:ea typeface="Calibri" panose="020F0502020204030204" pitchFamily="34" charset="0"/>
                <a:cs typeface="Arial" panose="020B0604020202020204" pitchFamily="34" charset="0"/>
              </a:rPr>
              <a:t>La mensualisation consiste à payer chaque mois le même nombre d’heures normales (151,67 heures) sans prendre en compte le nombre d’heures normales réellement effectué au cours du mois. Cette pratique élimine les variations de salaire qui résultent du calendrier.</a:t>
            </a:r>
          </a:p>
          <a:p>
            <a:pPr algn="ctr">
              <a:spcBef>
                <a:spcPts val="1200"/>
              </a:spcBef>
              <a:spcAft>
                <a:spcPts val="1200"/>
              </a:spcAft>
            </a:pPr>
            <a:r>
              <a:rPr lang="fr-FR" sz="2200" b="1" dirty="0">
                <a:effectLst/>
                <a:latin typeface="Arial" panose="020B0604020202020204" pitchFamily="34" charset="0"/>
                <a:ea typeface="Times New Roman" panose="02020603050405020304" pitchFamily="18" charset="0"/>
                <a:cs typeface="Arial" panose="020B0604020202020204" pitchFamily="34" charset="0"/>
              </a:rPr>
              <a:t>Modalité de calcul : 52 semaines x 35 heures / 12 mois = 151,67 heures par mois</a:t>
            </a:r>
            <a:endParaRPr lang="fr-FR" sz="2200" dirty="0">
              <a:effectLst/>
              <a:latin typeface="Arial" panose="020B0604020202020204" pitchFamily="34" charset="0"/>
              <a:ea typeface="Times New Roman" panose="02020603050405020304" pitchFamily="18" charset="0"/>
              <a:cs typeface="Arial" panose="020B0604020202020204" pitchFamily="34" charset="0"/>
            </a:endParaRPr>
          </a:p>
          <a:p>
            <a:pPr algn="just">
              <a:spcBef>
                <a:spcPts val="600"/>
              </a:spcBef>
            </a:pPr>
            <a:r>
              <a:rPr lang="fr-FR" sz="2200" dirty="0">
                <a:effectLst/>
                <a:latin typeface="Arial" panose="020B0604020202020204" pitchFamily="34" charset="0"/>
                <a:ea typeface="Calibri" panose="020F0502020204030204" pitchFamily="34" charset="0"/>
                <a:cs typeface="Arial" panose="020B0604020202020204" pitchFamily="34" charset="0"/>
              </a:rPr>
              <a:t>Les heures supplémentaires quant à elles sont payées normalement que la personne soit mensualisée ou pas.</a:t>
            </a:r>
          </a:p>
        </p:txBody>
      </p:sp>
    </p:spTree>
    <p:extLst>
      <p:ext uri="{BB962C8B-B14F-4D97-AF65-F5344CB8AC3E}">
        <p14:creationId xmlns:p14="http://schemas.microsoft.com/office/powerpoint/2010/main" val="3257245297"/>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randombar(horizontal)">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randombar(horizontal)">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randombar(horizontal)">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randombar(horizontal)">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randombar(horizontal)">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randombar(horizontal)">
                                      <p:cBhvr>
                                        <p:cTn id="32" dur="500"/>
                                        <p:tgtEl>
                                          <p:spTgt spid="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4" presetClass="entr" presetSubtype="10" fill="hold" grpId="0"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Effect transition="in" filter="randombar(horizontal)">
                                      <p:cBhvr>
                                        <p:cTn id="37" dur="500"/>
                                        <p:tgtEl>
                                          <p:spTgt spid="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EE5818"/>
      </a:dk2>
      <a:lt2>
        <a:srgbClr val="EBEBEB"/>
      </a:lt2>
      <a:accent1>
        <a:srgbClr val="F5A408"/>
      </a:accent1>
      <a:accent2>
        <a:srgbClr val="FA731A"/>
      </a:accent2>
      <a:accent3>
        <a:srgbClr val="AB9281"/>
      </a:accent3>
      <a:accent4>
        <a:srgbClr val="A18CD0"/>
      </a:accent4>
      <a:accent5>
        <a:srgbClr val="8EBBD2"/>
      </a:accent5>
      <a:accent6>
        <a:srgbClr val="ACC995"/>
      </a:accent6>
      <a:hlink>
        <a:srgbClr val="FAC96A"/>
      </a:hlink>
      <a:folHlink>
        <a:srgbClr val="FCDB9B"/>
      </a:folHlink>
    </a:clrScheme>
    <a:fontScheme name="Ion">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04000"/>
                <a:satMod val="128000"/>
                <a:lumMod val="104000"/>
              </a:schemeClr>
            </a:gs>
            <a:gs pos="100000">
              <a:schemeClr val="phClr">
                <a:shade val="76000"/>
                <a:hueMod val="89000"/>
                <a:satMod val="164000"/>
                <a:lumMod val="68000"/>
              </a:schemeClr>
            </a:gs>
          </a:gsLst>
          <a:path path="circle">
            <a:fillToRect l="45000" t="65000" r="125000" b="100000"/>
          </a:path>
        </a:gradFill>
        <a:blipFill rotWithShape="1">
          <a:blip xmlns:r="http://schemas.openxmlformats.org/officeDocument/2006/relationships" r:embed="rId1">
            <a:duotone>
              <a:schemeClr val="phClr">
                <a:shade val="42000"/>
                <a:hueMod val="42000"/>
                <a:satMod val="124000"/>
                <a:lumMod val="62000"/>
              </a:schemeClr>
              <a:schemeClr val="phClr">
                <a:tint val="96000"/>
                <a:satMod val="130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5A2F9111-B2DB-470C-BA56-608F9B658826}"/>
    </a:ext>
  </a:extLst>
</a:theme>
</file>

<file path=docProps/app.xml><?xml version="1.0" encoding="utf-8"?>
<Properties xmlns="http://schemas.openxmlformats.org/officeDocument/2006/extended-properties" xmlns:vt="http://schemas.openxmlformats.org/officeDocument/2006/docPropsVTypes">
  <Template>Ion</Template>
  <TotalTime>212</TotalTime>
  <Words>1021</Words>
  <Application>Microsoft Office PowerPoint</Application>
  <PresentationFormat>Grand écran</PresentationFormat>
  <Paragraphs>59</Paragraphs>
  <Slides>8</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8</vt:i4>
      </vt:variant>
    </vt:vector>
  </HeadingPairs>
  <TitlesOfParts>
    <vt:vector size="14" baseType="lpstr">
      <vt:lpstr>Arial</vt:lpstr>
      <vt:lpstr>Century Gothic</vt:lpstr>
      <vt:lpstr>Symbol</vt:lpstr>
      <vt:lpstr>Wingdings</vt:lpstr>
      <vt:lpstr>Wingdings 3</vt:lpstr>
      <vt:lpstr>Ion</vt:lpstr>
      <vt:lpstr>Chap. 3 – Gérer le temps de travail, les absences et les congés</vt:lpstr>
      <vt:lpstr>Chap. 3 – Gérer le temps de travail, les absences et les congés</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A41. Organisation et amélioration du travail administratif   412.  La collecte d'information </dc:title>
  <dc:creator>Claude Terrier</dc:creator>
  <cp:lastModifiedBy>Claude Terrier</cp:lastModifiedBy>
  <cp:revision>28</cp:revision>
  <dcterms:created xsi:type="dcterms:W3CDTF">2014-01-16T23:14:09Z</dcterms:created>
  <dcterms:modified xsi:type="dcterms:W3CDTF">2024-09-27T13:14:16Z</dcterms:modified>
</cp:coreProperties>
</file>