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D2F6A-E522-4D5B-9DE4-0DB338746222}" type="doc">
      <dgm:prSet loTypeId="urn:microsoft.com/office/officeart/2009/layout/CircleArrow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94AAB43-FFEE-4657-A1E1-F2F60793C26C}">
      <dgm:prSet phldrT="[Texte]" custT="1"/>
      <dgm:spPr/>
      <dgm:t>
        <a:bodyPr/>
        <a:lstStyle/>
        <a:p>
          <a:r>
            <a:rPr lang="fr-FR" sz="1600" b="1" dirty="0">
              <a:latin typeface="Arial" panose="020B0604020202020204" pitchFamily="34" charset="0"/>
              <a:cs typeface="Arial" panose="020B0604020202020204" pitchFamily="34" charset="0"/>
            </a:rPr>
            <a:t>Heures de travail</a:t>
          </a:r>
        </a:p>
      </dgm:t>
    </dgm:pt>
    <dgm:pt modelId="{41E1BF74-8FFF-43DC-94F3-AE5AFEDDF582}" type="parTrans" cxnId="{F9B00BAD-9B00-4DD3-ABF6-06097F6C0762}">
      <dgm:prSet/>
      <dgm:spPr/>
      <dgm:t>
        <a:bodyPr/>
        <a:lstStyle/>
        <a:p>
          <a:endParaRPr lang="fr-FR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CA644-0C06-4C61-8D89-74AA1C7F74DC}" type="sibTrans" cxnId="{F9B00BAD-9B00-4DD3-ABF6-06097F6C0762}">
      <dgm:prSet/>
      <dgm:spPr/>
      <dgm:t>
        <a:bodyPr/>
        <a:lstStyle/>
        <a:p>
          <a:endParaRPr lang="fr-FR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B3CF10-2F70-47C7-99D2-02F97B6E8526}">
      <dgm:prSet phldrT="[Texte]" custT="1"/>
      <dgm:spPr/>
      <dgm:t>
        <a:bodyPr/>
        <a:lstStyle/>
        <a:p>
          <a:r>
            <a:rPr lang="fr-FR" sz="2400" b="1" i="1" dirty="0">
              <a:latin typeface="Arial" panose="020B0604020202020204" pitchFamily="34" charset="0"/>
              <a:cs typeface="Arial" panose="020B0604020202020204" pitchFamily="34" charset="0"/>
            </a:rPr>
            <a:t>Salaires</a:t>
          </a:r>
        </a:p>
      </dgm:t>
    </dgm:pt>
    <dgm:pt modelId="{A6712A54-D230-444B-9A62-42204B734A53}" type="parTrans" cxnId="{8E506527-3CAA-4588-8ED6-956D759F1792}">
      <dgm:prSet/>
      <dgm:spPr/>
      <dgm:t>
        <a:bodyPr/>
        <a:lstStyle/>
        <a:p>
          <a:endParaRPr lang="fr-FR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85073C-F2A9-4959-908E-0E6B6C90D418}" type="sibTrans" cxnId="{8E506527-3CAA-4588-8ED6-956D759F1792}">
      <dgm:prSet/>
      <dgm:spPr/>
      <dgm:t>
        <a:bodyPr/>
        <a:lstStyle/>
        <a:p>
          <a:endParaRPr lang="fr-FR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56E68B-9E28-48C4-9FCB-A1F8A7DD4CCE}">
      <dgm:prSet phldrT="[Texte]" custT="1"/>
      <dgm:spPr/>
      <dgm:t>
        <a:bodyPr/>
        <a:lstStyle/>
        <a:p>
          <a:r>
            <a:rPr lang="fr-FR" sz="1600" b="1" dirty="0">
              <a:latin typeface="Arial" panose="020B0604020202020204" pitchFamily="34" charset="0"/>
              <a:cs typeface="Arial" panose="020B0604020202020204" pitchFamily="34" charset="0"/>
            </a:rPr>
            <a:t>Absences, arrêts, congés</a:t>
          </a:r>
        </a:p>
      </dgm:t>
    </dgm:pt>
    <dgm:pt modelId="{BFE5460C-723F-4C06-A05F-0202A67325C1}" type="parTrans" cxnId="{B7A2CC92-064C-49B9-AD4A-0C13CB63FE93}">
      <dgm:prSet/>
      <dgm:spPr/>
      <dgm:t>
        <a:bodyPr/>
        <a:lstStyle/>
        <a:p>
          <a:endParaRPr lang="fr-FR"/>
        </a:p>
      </dgm:t>
    </dgm:pt>
    <dgm:pt modelId="{F707464A-1580-478F-80D7-032F751E196D}" type="sibTrans" cxnId="{B7A2CC92-064C-49B9-AD4A-0C13CB63FE93}">
      <dgm:prSet/>
      <dgm:spPr/>
      <dgm:t>
        <a:bodyPr/>
        <a:lstStyle/>
        <a:p>
          <a:endParaRPr lang="fr-FR"/>
        </a:p>
      </dgm:t>
    </dgm:pt>
    <dgm:pt modelId="{23792C9C-CA32-48B1-9265-874EAB4A5C8D}" type="pres">
      <dgm:prSet presAssocID="{975D2F6A-E522-4D5B-9DE4-0DB33874622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760848A-9FCE-43D4-894A-B29A13763381}" type="pres">
      <dgm:prSet presAssocID="{594AAB43-FFEE-4657-A1E1-F2F60793C26C}" presName="Accent1" presStyleCnt="0"/>
      <dgm:spPr/>
    </dgm:pt>
    <dgm:pt modelId="{64EE5521-9D8D-4DC3-B046-08468B9B013A}" type="pres">
      <dgm:prSet presAssocID="{594AAB43-FFEE-4657-A1E1-F2F60793C26C}" presName="Accent" presStyleLbl="node1" presStyleIdx="0" presStyleCnt="3"/>
      <dgm:spPr/>
    </dgm:pt>
    <dgm:pt modelId="{248C48B0-EDD2-42A6-953A-513FA539C1EF}" type="pres">
      <dgm:prSet presAssocID="{594AAB43-FFEE-4657-A1E1-F2F60793C26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D50BB4DA-09CC-41EE-A46A-D29B4E460230}" type="pres">
      <dgm:prSet presAssocID="{B356E68B-9E28-48C4-9FCB-A1F8A7DD4CCE}" presName="Accent2" presStyleCnt="0"/>
      <dgm:spPr/>
    </dgm:pt>
    <dgm:pt modelId="{17892D49-2EA2-4ABB-B8E1-472CFE6706E8}" type="pres">
      <dgm:prSet presAssocID="{B356E68B-9E28-48C4-9FCB-A1F8A7DD4CCE}" presName="Accent" presStyleLbl="node1" presStyleIdx="1" presStyleCnt="3"/>
      <dgm:spPr/>
    </dgm:pt>
    <dgm:pt modelId="{2CBB04BE-3A9A-4EDA-8BCC-101950175B29}" type="pres">
      <dgm:prSet presAssocID="{B356E68B-9E28-48C4-9FCB-A1F8A7DD4CCE}" presName="Parent2" presStyleLbl="revTx" presStyleIdx="1" presStyleCnt="3" custScaleX="197705" custLinFactNeighborX="41790" custLinFactNeighborY="-2696">
        <dgm:presLayoutVars>
          <dgm:chMax val="1"/>
          <dgm:chPref val="1"/>
          <dgm:bulletEnabled val="1"/>
        </dgm:presLayoutVars>
      </dgm:prSet>
      <dgm:spPr/>
    </dgm:pt>
    <dgm:pt modelId="{D6DA4DF7-C341-4225-9AF5-6B510764EF31}" type="pres">
      <dgm:prSet presAssocID="{93B3CF10-2F70-47C7-99D2-02F97B6E8526}" presName="Accent3" presStyleCnt="0"/>
      <dgm:spPr/>
    </dgm:pt>
    <dgm:pt modelId="{237DBE44-0B27-4370-B149-1D9954B59166}" type="pres">
      <dgm:prSet presAssocID="{93B3CF10-2F70-47C7-99D2-02F97B6E8526}" presName="Accent" presStyleLbl="node1" presStyleIdx="2" presStyleCnt="3" custScaleX="121344"/>
      <dgm:spPr/>
    </dgm:pt>
    <dgm:pt modelId="{BE563AF6-52B2-4D8A-B9CB-47AE4A272C34}" type="pres">
      <dgm:prSet presAssocID="{93B3CF10-2F70-47C7-99D2-02F97B6E8526}" presName="Parent3" presStyleLbl="revTx" presStyleIdx="2" presStyleCnt="3" custScaleX="171292">
        <dgm:presLayoutVars>
          <dgm:chMax val="1"/>
          <dgm:chPref val="1"/>
          <dgm:bulletEnabled val="1"/>
        </dgm:presLayoutVars>
      </dgm:prSet>
      <dgm:spPr/>
    </dgm:pt>
  </dgm:ptLst>
  <dgm:cxnLst>
    <dgm:cxn modelId="{8E506527-3CAA-4588-8ED6-956D759F1792}" srcId="{975D2F6A-E522-4D5B-9DE4-0DB338746222}" destId="{93B3CF10-2F70-47C7-99D2-02F97B6E8526}" srcOrd="2" destOrd="0" parTransId="{A6712A54-D230-444B-9A62-42204B734A53}" sibTransId="{8385073C-F2A9-4959-908E-0E6B6C90D418}"/>
    <dgm:cxn modelId="{97AC6828-B564-4B86-BE9D-9386B31F8398}" type="presOf" srcId="{93B3CF10-2F70-47C7-99D2-02F97B6E8526}" destId="{BE563AF6-52B2-4D8A-B9CB-47AE4A272C34}" srcOrd="0" destOrd="0" presId="urn:microsoft.com/office/officeart/2009/layout/CircleArrowProcess"/>
    <dgm:cxn modelId="{48167E29-F877-4197-AB82-6F6407ECEA2B}" type="presOf" srcId="{975D2F6A-E522-4D5B-9DE4-0DB338746222}" destId="{23792C9C-CA32-48B1-9265-874EAB4A5C8D}" srcOrd="0" destOrd="0" presId="urn:microsoft.com/office/officeart/2009/layout/CircleArrowProcess"/>
    <dgm:cxn modelId="{0A0BB584-DB3E-447D-A4AE-8D46AD9F6DC3}" type="presOf" srcId="{594AAB43-FFEE-4657-A1E1-F2F60793C26C}" destId="{248C48B0-EDD2-42A6-953A-513FA539C1EF}" srcOrd="0" destOrd="0" presId="urn:microsoft.com/office/officeart/2009/layout/CircleArrowProcess"/>
    <dgm:cxn modelId="{B7A2CC92-064C-49B9-AD4A-0C13CB63FE93}" srcId="{975D2F6A-E522-4D5B-9DE4-0DB338746222}" destId="{B356E68B-9E28-48C4-9FCB-A1F8A7DD4CCE}" srcOrd="1" destOrd="0" parTransId="{BFE5460C-723F-4C06-A05F-0202A67325C1}" sibTransId="{F707464A-1580-478F-80D7-032F751E196D}"/>
    <dgm:cxn modelId="{F9B00BAD-9B00-4DD3-ABF6-06097F6C0762}" srcId="{975D2F6A-E522-4D5B-9DE4-0DB338746222}" destId="{594AAB43-FFEE-4657-A1E1-F2F60793C26C}" srcOrd="0" destOrd="0" parTransId="{41E1BF74-8FFF-43DC-94F3-AE5AFEDDF582}" sibTransId="{DBACA644-0C06-4C61-8D89-74AA1C7F74DC}"/>
    <dgm:cxn modelId="{2589F0EA-9165-4675-826A-8C1FF261618B}" type="presOf" srcId="{B356E68B-9E28-48C4-9FCB-A1F8A7DD4CCE}" destId="{2CBB04BE-3A9A-4EDA-8BCC-101950175B29}" srcOrd="0" destOrd="0" presId="urn:microsoft.com/office/officeart/2009/layout/CircleArrowProcess"/>
    <dgm:cxn modelId="{3C082008-60E7-48DF-8256-02055ACE1815}" type="presParOf" srcId="{23792C9C-CA32-48B1-9265-874EAB4A5C8D}" destId="{2760848A-9FCE-43D4-894A-B29A13763381}" srcOrd="0" destOrd="0" presId="urn:microsoft.com/office/officeart/2009/layout/CircleArrowProcess"/>
    <dgm:cxn modelId="{4D67A831-A2BE-450E-9D89-71A4542AC565}" type="presParOf" srcId="{2760848A-9FCE-43D4-894A-B29A13763381}" destId="{64EE5521-9D8D-4DC3-B046-08468B9B013A}" srcOrd="0" destOrd="0" presId="urn:microsoft.com/office/officeart/2009/layout/CircleArrowProcess"/>
    <dgm:cxn modelId="{702BA874-7B34-45E3-A070-D1845351706C}" type="presParOf" srcId="{23792C9C-CA32-48B1-9265-874EAB4A5C8D}" destId="{248C48B0-EDD2-42A6-953A-513FA539C1EF}" srcOrd="1" destOrd="0" presId="urn:microsoft.com/office/officeart/2009/layout/CircleArrowProcess"/>
    <dgm:cxn modelId="{99D14655-A35E-49E1-917B-0D0EF868324A}" type="presParOf" srcId="{23792C9C-CA32-48B1-9265-874EAB4A5C8D}" destId="{D50BB4DA-09CC-41EE-A46A-D29B4E460230}" srcOrd="2" destOrd="0" presId="urn:microsoft.com/office/officeart/2009/layout/CircleArrowProcess"/>
    <dgm:cxn modelId="{1EE1CD50-96F1-452F-8937-AC6BC92DF3FD}" type="presParOf" srcId="{D50BB4DA-09CC-41EE-A46A-D29B4E460230}" destId="{17892D49-2EA2-4ABB-B8E1-472CFE6706E8}" srcOrd="0" destOrd="0" presId="urn:microsoft.com/office/officeart/2009/layout/CircleArrowProcess"/>
    <dgm:cxn modelId="{2C2F5B37-F6E4-46BA-9E07-0E79EB424447}" type="presParOf" srcId="{23792C9C-CA32-48B1-9265-874EAB4A5C8D}" destId="{2CBB04BE-3A9A-4EDA-8BCC-101950175B29}" srcOrd="3" destOrd="0" presId="urn:microsoft.com/office/officeart/2009/layout/CircleArrowProcess"/>
    <dgm:cxn modelId="{598A35F1-D00B-465A-875F-4A9785E4601D}" type="presParOf" srcId="{23792C9C-CA32-48B1-9265-874EAB4A5C8D}" destId="{D6DA4DF7-C341-4225-9AF5-6B510764EF31}" srcOrd="4" destOrd="0" presId="urn:microsoft.com/office/officeart/2009/layout/CircleArrowProcess"/>
    <dgm:cxn modelId="{82511DC0-000A-4AB0-B143-6A6FDB2C6420}" type="presParOf" srcId="{D6DA4DF7-C341-4225-9AF5-6B510764EF31}" destId="{237DBE44-0B27-4370-B149-1D9954B59166}" srcOrd="0" destOrd="0" presId="urn:microsoft.com/office/officeart/2009/layout/CircleArrowProcess"/>
    <dgm:cxn modelId="{3B82843A-BF7C-4B9D-85F8-F054AE9D408D}" type="presParOf" srcId="{23792C9C-CA32-48B1-9265-874EAB4A5C8D}" destId="{BE563AF6-52B2-4D8A-B9CB-47AE4A272C3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E5521-9D8D-4DC3-B046-08468B9B013A}">
      <dsp:nvSpPr>
        <dsp:cNvPr id="0" name=""/>
        <dsp:cNvSpPr/>
      </dsp:nvSpPr>
      <dsp:spPr>
        <a:xfrm>
          <a:off x="1016908" y="36771"/>
          <a:ext cx="1719250" cy="171951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8C48B0-EDD2-42A6-953A-513FA539C1EF}">
      <dsp:nvSpPr>
        <dsp:cNvPr id="0" name=""/>
        <dsp:cNvSpPr/>
      </dsp:nvSpPr>
      <dsp:spPr>
        <a:xfrm>
          <a:off x="1396919" y="657567"/>
          <a:ext cx="955354" cy="477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Heures de travail</a:t>
          </a:r>
        </a:p>
      </dsp:txBody>
      <dsp:txXfrm>
        <a:off x="1396919" y="657567"/>
        <a:ext cx="955354" cy="477562"/>
      </dsp:txXfrm>
    </dsp:sp>
    <dsp:sp modelId="{17892D49-2EA2-4ABB-B8E1-472CFE6706E8}">
      <dsp:nvSpPr>
        <dsp:cNvPr id="0" name=""/>
        <dsp:cNvSpPr/>
      </dsp:nvSpPr>
      <dsp:spPr>
        <a:xfrm>
          <a:off x="539392" y="1024758"/>
          <a:ext cx="1719250" cy="171951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BB04BE-3A9A-4EDA-8BCC-101950175B29}">
      <dsp:nvSpPr>
        <dsp:cNvPr id="0" name=""/>
        <dsp:cNvSpPr/>
      </dsp:nvSpPr>
      <dsp:spPr>
        <a:xfrm>
          <a:off x="853869" y="1638394"/>
          <a:ext cx="1888783" cy="477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Absences, arrêts, congés</a:t>
          </a:r>
        </a:p>
      </dsp:txBody>
      <dsp:txXfrm>
        <a:off x="853869" y="1638394"/>
        <a:ext cx="1888783" cy="477562"/>
      </dsp:txXfrm>
    </dsp:sp>
    <dsp:sp modelId="{237DBE44-0B27-4370-B149-1D9954B59166}">
      <dsp:nvSpPr>
        <dsp:cNvPr id="0" name=""/>
        <dsp:cNvSpPr/>
      </dsp:nvSpPr>
      <dsp:spPr>
        <a:xfrm>
          <a:off x="981637" y="2130975"/>
          <a:ext cx="1792375" cy="147769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63AF6-52B2-4D8A-B9CB-47AE4A272C34}">
      <dsp:nvSpPr>
        <dsp:cNvPr id="0" name=""/>
        <dsp:cNvSpPr/>
      </dsp:nvSpPr>
      <dsp:spPr>
        <a:xfrm>
          <a:off x="1058634" y="2646401"/>
          <a:ext cx="1636445" cy="477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1" kern="1200" dirty="0">
              <a:latin typeface="Arial" panose="020B0604020202020204" pitchFamily="34" charset="0"/>
              <a:cs typeface="Arial" panose="020B0604020202020204" pitchFamily="34" charset="0"/>
            </a:rPr>
            <a:t>Salaires</a:t>
          </a:r>
        </a:p>
      </dsp:txBody>
      <dsp:txXfrm>
        <a:off x="1058634" y="2646401"/>
        <a:ext cx="1636445" cy="477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01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8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06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107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82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677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21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0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45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8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81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0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8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99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155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02524" cy="605285"/>
          </a:xfrm>
        </p:spPr>
        <p:txBody>
          <a:bodyPr>
            <a:normAutofit/>
          </a:bodyPr>
          <a:lstStyle/>
          <a:p>
            <a: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Chap. 3 – Gérer le temps de travail, les absences et les congés</a:t>
            </a: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46489" y="738105"/>
            <a:ext cx="10270067" cy="65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Problématique</a:t>
            </a:r>
            <a:endParaRPr lang="fr-FR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427" y="1583803"/>
            <a:ext cx="8622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gestion du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temps de travail,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absences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des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congés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primordiale pour organiser l’activité de l’entreprise et pour réaliser la paie chaque fin de mois. 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734897640"/>
              </p:ext>
            </p:extLst>
          </p:nvPr>
        </p:nvGraphicFramePr>
        <p:xfrm>
          <a:off x="9152590" y="1553330"/>
          <a:ext cx="3228640" cy="364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 descr="Une image contenant habits, personne, sourire, bâtiment&#10;&#10;Description générée automatiquement">
            <a:extLst>
              <a:ext uri="{FF2B5EF4-FFF2-40B4-BE49-F238E27FC236}">
                <a16:creationId xmlns:a16="http://schemas.microsoft.com/office/drawing/2014/main" id="{EC03A9EC-8DD4-0530-92BC-4E4E37C07D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96" y="2859435"/>
            <a:ext cx="2189408" cy="21563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DD5C59-B562-BB8F-A56B-C761E085E3EE}"/>
              </a:ext>
            </a:extLst>
          </p:cNvPr>
          <p:cNvSpPr/>
          <p:nvPr/>
        </p:nvSpPr>
        <p:spPr>
          <a:xfrm>
            <a:off x="1037669" y="5089673"/>
            <a:ext cx="8622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gestion doit être équilibrée et prendre en compte les attentes des salariés afin d’établir une relation de confiance qui facilite la gestion du personnel</a:t>
            </a:r>
          </a:p>
        </p:txBody>
      </p:sp>
    </p:spTree>
    <p:extLst>
      <p:ext uri="{BB962C8B-B14F-4D97-AF65-F5344CB8AC3E}">
        <p14:creationId xmlns:p14="http://schemas.microsoft.com/office/powerpoint/2010/main" val="33686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02524" cy="605285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Chap. 3 – Gérer le temps de travail, les absences et les congés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10883" y="549374"/>
            <a:ext cx="10270067" cy="651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Problématique</a:t>
            </a:r>
            <a:endParaRPr lang="fr-FR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441" y="1906072"/>
            <a:ext cx="792151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qu’en soit sa nature, une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absence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doit être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constatée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enregistrée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activité s’organise autour d’un certain nombre de tâches encadrées par de nombreux textes juridiques :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gestion des heures de travail et des absences;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gestion des congés payés et des RTT ;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gestion des arrêts maladie et accidents du travail.</a:t>
            </a:r>
          </a:p>
        </p:txBody>
      </p:sp>
      <p:sp>
        <p:nvSpPr>
          <p:cNvPr id="3" name="AutoShape 2" descr="An office scene representing HR management in a company. In the foreground, a businesswoman sits at a desk using a computer to track employee working hours, manage paid leaves, and process sick leaves. The background shows a whiteboard displaying schedules, calendars, and employee attendance charts. A mix of digital tools and paperwork are visible, with documents about working hours, sick leave forms, and vacation requests. Employees are interacting with HR, asking questions about their schedules. A sense of organized and structured HR processes is depicted.">
            <a:extLst>
              <a:ext uri="{FF2B5EF4-FFF2-40B4-BE49-F238E27FC236}">
                <a16:creationId xmlns:a16="http://schemas.microsoft.com/office/drawing/2014/main" id="{239DC745-75D5-0628-6A12-7ECAF4B434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 descr="Une image contenant personne, intérieur, habits, écran d’ordinateur&#10;&#10;Description générée automatiquement">
            <a:extLst>
              <a:ext uri="{FF2B5EF4-FFF2-40B4-BE49-F238E27FC236}">
                <a16:creationId xmlns:a16="http://schemas.microsoft.com/office/drawing/2014/main" id="{B27B1714-0647-95A8-6B96-CCD56796D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88" y="1784817"/>
            <a:ext cx="3109155" cy="310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069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196</TotalTime>
  <Words>157</Words>
  <Application>Microsoft Office PowerPoint</Application>
  <PresentationFormat>Grand écran</PresentationFormat>
  <Paragraphs>14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Symbol</vt:lpstr>
      <vt:lpstr>Wingdings 3</vt:lpstr>
      <vt:lpstr>Ion</vt:lpstr>
      <vt:lpstr>Chap. 3 – Gérer le temps de travail, les absences et les congés</vt:lpstr>
      <vt:lpstr>Chap. 3 – Gérer le temps de travail, les absences et les congés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21</cp:revision>
  <dcterms:created xsi:type="dcterms:W3CDTF">2014-01-16T23:14:09Z</dcterms:created>
  <dcterms:modified xsi:type="dcterms:W3CDTF">2024-09-27T15:48:59Z</dcterms:modified>
</cp:coreProperties>
</file>