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3" r:id="rId7"/>
    <p:sldId id="264" r:id="rId8"/>
    <p:sldId id="272" r:id="rId9"/>
    <p:sldId id="267" r:id="rId10"/>
    <p:sldId id="273" r:id="rId11"/>
    <p:sldId id="268" r:id="rId12"/>
    <p:sldId id="271" r:id="rId13"/>
    <p:sldId id="274" r:id="rId14"/>
    <p:sldId id="269" r:id="rId15"/>
    <p:sldId id="270" r:id="rId16"/>
    <p:sldId id="275" r:id="rId17"/>
    <p:sldId id="265"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456"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D44349-DA45-4984-B302-833388A4C9DD}"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fr-FR"/>
        </a:p>
      </dgm:t>
    </dgm:pt>
    <dgm:pt modelId="{FAA62B3D-1F1C-4222-A8E5-1B4B4874E22B}">
      <dgm:prSet phldrT="[Texte]" custT="1"/>
      <dgm:spPr/>
      <dgm:t>
        <a:bodyPr/>
        <a:lstStyle/>
        <a:p>
          <a:r>
            <a:rPr lang="fr-FR"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Un départ peut avoir plusieurs causes </a:t>
          </a:r>
          <a:endParaRPr lang="fr-FR" sz="2400" dirty="0">
            <a:solidFill>
              <a:schemeClr val="bg1"/>
            </a:solidFill>
          </a:endParaRPr>
        </a:p>
      </dgm:t>
    </dgm:pt>
    <dgm:pt modelId="{6AC7F152-A261-4385-9612-ADCCD8656E83}" type="parTrans" cxnId="{04214E03-E773-429A-9BFF-B236A8A6EB56}">
      <dgm:prSet/>
      <dgm:spPr/>
      <dgm:t>
        <a:bodyPr/>
        <a:lstStyle/>
        <a:p>
          <a:endParaRPr lang="fr-FR">
            <a:solidFill>
              <a:schemeClr val="bg1"/>
            </a:solidFill>
          </a:endParaRPr>
        </a:p>
      </dgm:t>
    </dgm:pt>
    <dgm:pt modelId="{BB2E442E-F924-4FFD-B186-24F90DC74668}" type="sibTrans" cxnId="{04214E03-E773-429A-9BFF-B236A8A6EB56}">
      <dgm:prSet/>
      <dgm:spPr/>
      <dgm:t>
        <a:bodyPr/>
        <a:lstStyle/>
        <a:p>
          <a:endParaRPr lang="fr-FR">
            <a:solidFill>
              <a:schemeClr val="bg1"/>
            </a:solidFill>
          </a:endParaRPr>
        </a:p>
      </dgm:t>
    </dgm:pt>
    <dgm:pt modelId="{E8A09361-0D38-407E-B069-F4B99D0DCBB8}">
      <dgm:prSet phldrT="[Texte]" custT="1"/>
      <dgm:spPr/>
      <dgm:t>
        <a:bodyPr/>
        <a:lstStyle/>
        <a:p>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Démission</a:t>
          </a:r>
          <a:endParaRPr lang="fr-FR" sz="2400" b="1" dirty="0">
            <a:solidFill>
              <a:schemeClr val="bg1"/>
            </a:solidFill>
          </a:endParaRPr>
        </a:p>
      </dgm:t>
    </dgm:pt>
    <dgm:pt modelId="{DB5B1F52-58C4-4678-81B1-AB837E5C6B3C}" type="parTrans" cxnId="{D7A0EAF7-2702-456D-A46E-E7205E0747E4}">
      <dgm:prSet/>
      <dgm:spPr/>
      <dgm:t>
        <a:bodyPr/>
        <a:lstStyle/>
        <a:p>
          <a:endParaRPr lang="fr-FR">
            <a:solidFill>
              <a:schemeClr val="bg1"/>
            </a:solidFill>
          </a:endParaRPr>
        </a:p>
      </dgm:t>
    </dgm:pt>
    <dgm:pt modelId="{1376C086-4E0A-46D6-BFF7-219B623E5C4B}" type="sibTrans" cxnId="{D7A0EAF7-2702-456D-A46E-E7205E0747E4}">
      <dgm:prSet/>
      <dgm:spPr/>
      <dgm:t>
        <a:bodyPr/>
        <a:lstStyle/>
        <a:p>
          <a:endParaRPr lang="fr-FR">
            <a:solidFill>
              <a:schemeClr val="bg1"/>
            </a:solidFill>
          </a:endParaRPr>
        </a:p>
      </dgm:t>
    </dgm:pt>
    <dgm:pt modelId="{E04769B1-5E7B-49E1-8C7C-B2CFCDC6D624}">
      <dgm:prSet phldrT="[Texte]" custT="1"/>
      <dgm:spPr/>
      <dgm:t>
        <a:bodyPr/>
        <a:lstStyle/>
        <a:p>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Licenciement</a:t>
          </a:r>
          <a:endParaRPr lang="fr-FR" sz="2400" b="1" dirty="0">
            <a:solidFill>
              <a:schemeClr val="bg1"/>
            </a:solidFill>
          </a:endParaRPr>
        </a:p>
      </dgm:t>
    </dgm:pt>
    <dgm:pt modelId="{822B87B8-0540-4BDF-9EBF-6CFEE576EB99}" type="parTrans" cxnId="{53C56B11-70E6-43B5-8B3A-19B57EA7E475}">
      <dgm:prSet/>
      <dgm:spPr/>
      <dgm:t>
        <a:bodyPr/>
        <a:lstStyle/>
        <a:p>
          <a:endParaRPr lang="fr-FR">
            <a:solidFill>
              <a:schemeClr val="bg1"/>
            </a:solidFill>
          </a:endParaRPr>
        </a:p>
      </dgm:t>
    </dgm:pt>
    <dgm:pt modelId="{3E18AE91-7803-4166-8665-FB680BDA868E}" type="sibTrans" cxnId="{53C56B11-70E6-43B5-8B3A-19B57EA7E475}">
      <dgm:prSet/>
      <dgm:spPr/>
      <dgm:t>
        <a:bodyPr/>
        <a:lstStyle/>
        <a:p>
          <a:endParaRPr lang="fr-FR">
            <a:solidFill>
              <a:schemeClr val="bg1"/>
            </a:solidFill>
          </a:endParaRPr>
        </a:p>
      </dgm:t>
    </dgm:pt>
    <dgm:pt modelId="{3758F7D6-221F-403E-9657-C003814171DA}">
      <dgm:prSet phldrT="[Texte]" custT="1"/>
      <dgm:spPr/>
      <dgm:t>
        <a:bodyPr/>
        <a:lstStyle/>
        <a:p>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Retraite </a:t>
          </a:r>
          <a:endParaRPr lang="fr-FR" sz="2400" b="1" dirty="0">
            <a:solidFill>
              <a:schemeClr val="bg1"/>
            </a:solidFill>
          </a:endParaRPr>
        </a:p>
      </dgm:t>
    </dgm:pt>
    <dgm:pt modelId="{D87C5CB5-CC95-4969-BB51-1851CF973598}" type="parTrans" cxnId="{C971E6EB-A54E-43C0-8F82-19334A5C8D10}">
      <dgm:prSet/>
      <dgm:spPr/>
      <dgm:t>
        <a:bodyPr/>
        <a:lstStyle/>
        <a:p>
          <a:endParaRPr lang="fr-FR">
            <a:solidFill>
              <a:schemeClr val="bg1"/>
            </a:solidFill>
          </a:endParaRPr>
        </a:p>
      </dgm:t>
    </dgm:pt>
    <dgm:pt modelId="{66A9127D-718F-4401-AC47-562F5206A5F4}" type="sibTrans" cxnId="{C971E6EB-A54E-43C0-8F82-19334A5C8D10}">
      <dgm:prSet/>
      <dgm:spPr/>
      <dgm:t>
        <a:bodyPr/>
        <a:lstStyle/>
        <a:p>
          <a:endParaRPr lang="fr-FR">
            <a:solidFill>
              <a:schemeClr val="bg1"/>
            </a:solidFill>
          </a:endParaRPr>
        </a:p>
      </dgm:t>
    </dgm:pt>
    <dgm:pt modelId="{C82F8A55-EA72-42D7-B0B3-DC0EB9203310}">
      <dgm:prSet phldrT="[Texte]" custT="1"/>
      <dgm:spPr/>
      <dgm:t>
        <a:bodyPr/>
        <a:lstStyle/>
        <a:p>
          <a:r>
            <a:rPr lang="fr-FR" sz="2400" b="1" dirty="0">
              <a:solidFill>
                <a:schemeClr val="bg1"/>
              </a:solidFill>
              <a:latin typeface="Arial" panose="020B0604020202020204" pitchFamily="34" charset="0"/>
              <a:ea typeface="Calibri" panose="020F0502020204030204" pitchFamily="34" charset="0"/>
              <a:cs typeface="Times New Roman" panose="02020603050405020304" pitchFamily="18" charset="0"/>
            </a:rPr>
            <a:t>etc. </a:t>
          </a:r>
          <a:endParaRPr lang="fr-FR" sz="2400" b="1" dirty="0">
            <a:solidFill>
              <a:schemeClr val="bg1"/>
            </a:solidFill>
          </a:endParaRPr>
        </a:p>
      </dgm:t>
    </dgm:pt>
    <dgm:pt modelId="{53B79218-CC8D-4E4B-AF05-A6FFCFD4858A}" type="parTrans" cxnId="{E1B3E458-1A34-453A-9AC2-B6E64824A1D5}">
      <dgm:prSet/>
      <dgm:spPr/>
      <dgm:t>
        <a:bodyPr/>
        <a:lstStyle/>
        <a:p>
          <a:endParaRPr lang="fr-FR">
            <a:solidFill>
              <a:schemeClr val="bg1"/>
            </a:solidFill>
          </a:endParaRPr>
        </a:p>
      </dgm:t>
    </dgm:pt>
    <dgm:pt modelId="{C2B3B93B-6112-436F-89CA-42D3CCA2DABB}" type="sibTrans" cxnId="{E1B3E458-1A34-453A-9AC2-B6E64824A1D5}">
      <dgm:prSet/>
      <dgm:spPr/>
      <dgm:t>
        <a:bodyPr/>
        <a:lstStyle/>
        <a:p>
          <a:endParaRPr lang="fr-FR">
            <a:solidFill>
              <a:schemeClr val="bg1"/>
            </a:solidFill>
          </a:endParaRPr>
        </a:p>
      </dgm:t>
    </dgm:pt>
    <dgm:pt modelId="{F1FD0A03-177F-46CE-8458-C4B4502660B8}">
      <dgm:prSet phldrT="[Texte]" custT="1"/>
      <dgm:spPr/>
      <dgm:t>
        <a:bodyPr/>
        <a:lstStyle/>
        <a:p>
          <a:r>
            <a:rPr lang="fr-FR"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Selon la cause</a:t>
          </a:r>
        </a:p>
        <a:p>
          <a:r>
            <a:rPr lang="fr-FR" sz="2400" dirty="0">
              <a:solidFill>
                <a:schemeClr val="bg1"/>
              </a:solidFill>
              <a:latin typeface="Arial" panose="020B0604020202020204" pitchFamily="34" charset="0"/>
              <a:ea typeface="Calibri" panose="020F0502020204030204" pitchFamily="34" charset="0"/>
              <a:cs typeface="Times New Roman" panose="02020603050405020304" pitchFamily="18" charset="0"/>
            </a:rPr>
            <a:t>les conditions de départ, les indemnités, les primes et la procédure à mettre en œuvre changent. </a:t>
          </a:r>
          <a:endParaRPr lang="fr-FR" sz="2400" dirty="0">
            <a:solidFill>
              <a:schemeClr val="bg1"/>
            </a:solidFill>
          </a:endParaRPr>
        </a:p>
      </dgm:t>
    </dgm:pt>
    <dgm:pt modelId="{E60E8248-DA7E-4818-89DE-74DD39804EA1}" type="parTrans" cxnId="{6E74D3EC-D5A4-42D8-A2AC-2162DCE5742F}">
      <dgm:prSet/>
      <dgm:spPr/>
      <dgm:t>
        <a:bodyPr/>
        <a:lstStyle/>
        <a:p>
          <a:endParaRPr lang="fr-FR">
            <a:solidFill>
              <a:schemeClr val="bg1"/>
            </a:solidFill>
          </a:endParaRPr>
        </a:p>
      </dgm:t>
    </dgm:pt>
    <dgm:pt modelId="{CF34FAE8-3336-4E74-9AB0-78DE6FCD1196}" type="sibTrans" cxnId="{6E74D3EC-D5A4-42D8-A2AC-2162DCE5742F}">
      <dgm:prSet/>
      <dgm:spPr/>
      <dgm:t>
        <a:bodyPr/>
        <a:lstStyle/>
        <a:p>
          <a:endParaRPr lang="fr-FR">
            <a:solidFill>
              <a:schemeClr val="bg1"/>
            </a:solidFill>
          </a:endParaRPr>
        </a:p>
      </dgm:t>
    </dgm:pt>
    <dgm:pt modelId="{5E1C5331-B686-40EE-A301-A6958188E7F8}">
      <dgm:prSet phldrT="[Texte]" custT="1"/>
      <dgm:spPr/>
      <dgm:t>
        <a:bodyPr/>
        <a:lstStyle/>
        <a:p>
          <a:r>
            <a:rPr lang="fr-FR" sz="2400" b="1" dirty="0">
              <a:solidFill>
                <a:schemeClr val="bg1"/>
              </a:solidFill>
            </a:rPr>
            <a:t>Rupture conventionnelle</a:t>
          </a:r>
        </a:p>
      </dgm:t>
    </dgm:pt>
    <dgm:pt modelId="{2640CDE8-834D-4A97-A13A-77B7881B3AE5}" type="parTrans" cxnId="{18B17282-8A12-4F86-92BA-F35A260AB7E6}">
      <dgm:prSet/>
      <dgm:spPr/>
      <dgm:t>
        <a:bodyPr/>
        <a:lstStyle/>
        <a:p>
          <a:endParaRPr lang="fr-FR"/>
        </a:p>
      </dgm:t>
    </dgm:pt>
    <dgm:pt modelId="{5EEA978F-F330-49FC-B2E8-8C42C1AE5308}" type="sibTrans" cxnId="{18B17282-8A12-4F86-92BA-F35A260AB7E6}">
      <dgm:prSet/>
      <dgm:spPr/>
      <dgm:t>
        <a:bodyPr/>
        <a:lstStyle/>
        <a:p>
          <a:endParaRPr lang="fr-FR"/>
        </a:p>
      </dgm:t>
    </dgm:pt>
    <dgm:pt modelId="{9D861CEA-14AB-43DC-99D1-52920BEBBDE8}" type="pres">
      <dgm:prSet presAssocID="{D9D44349-DA45-4984-B302-833388A4C9DD}" presName="hierChild1" presStyleCnt="0">
        <dgm:presLayoutVars>
          <dgm:orgChart val="1"/>
          <dgm:chPref val="1"/>
          <dgm:dir/>
          <dgm:animOne val="branch"/>
          <dgm:animLvl val="lvl"/>
          <dgm:resizeHandles/>
        </dgm:presLayoutVars>
      </dgm:prSet>
      <dgm:spPr/>
    </dgm:pt>
    <dgm:pt modelId="{A45991B4-7841-4231-8522-FA2CB3730753}" type="pres">
      <dgm:prSet presAssocID="{FAA62B3D-1F1C-4222-A8E5-1B4B4874E22B}" presName="hierRoot1" presStyleCnt="0">
        <dgm:presLayoutVars>
          <dgm:hierBranch val="init"/>
        </dgm:presLayoutVars>
      </dgm:prSet>
      <dgm:spPr/>
    </dgm:pt>
    <dgm:pt modelId="{A83377C4-ABF2-481D-A6F6-BFABCE022A44}" type="pres">
      <dgm:prSet presAssocID="{FAA62B3D-1F1C-4222-A8E5-1B4B4874E22B}" presName="rootComposite1" presStyleCnt="0"/>
      <dgm:spPr/>
    </dgm:pt>
    <dgm:pt modelId="{4514E462-0C81-4CC3-812A-29C926F20CD2}" type="pres">
      <dgm:prSet presAssocID="{FAA62B3D-1F1C-4222-A8E5-1B4B4874E22B}" presName="rootText1" presStyleLbl="node0" presStyleIdx="0" presStyleCnt="1" custScaleX="100060" custScaleY="172026">
        <dgm:presLayoutVars>
          <dgm:chPref val="3"/>
        </dgm:presLayoutVars>
      </dgm:prSet>
      <dgm:spPr/>
    </dgm:pt>
    <dgm:pt modelId="{A7B5BBEF-4883-4E48-803F-AC115E7C7CF2}" type="pres">
      <dgm:prSet presAssocID="{FAA62B3D-1F1C-4222-A8E5-1B4B4874E22B}" presName="rootConnector1" presStyleLbl="node1" presStyleIdx="0" presStyleCnt="0"/>
      <dgm:spPr/>
    </dgm:pt>
    <dgm:pt modelId="{BDF2F86C-B7D7-447E-A2F1-F26112E217A1}" type="pres">
      <dgm:prSet presAssocID="{FAA62B3D-1F1C-4222-A8E5-1B4B4874E22B}" presName="hierChild2" presStyleCnt="0"/>
      <dgm:spPr/>
    </dgm:pt>
    <dgm:pt modelId="{4347B42A-679B-4658-B39C-CEE6D66BE12E}" type="pres">
      <dgm:prSet presAssocID="{E60E8248-DA7E-4818-89DE-74DD39804EA1}" presName="Name64" presStyleLbl="parChTrans1D2" presStyleIdx="0" presStyleCnt="1"/>
      <dgm:spPr/>
    </dgm:pt>
    <dgm:pt modelId="{AC3B8938-9B8D-4F29-9965-ADE942C9BDA5}" type="pres">
      <dgm:prSet presAssocID="{F1FD0A03-177F-46CE-8458-C4B4502660B8}" presName="hierRoot2" presStyleCnt="0">
        <dgm:presLayoutVars>
          <dgm:hierBranch val="init"/>
        </dgm:presLayoutVars>
      </dgm:prSet>
      <dgm:spPr/>
    </dgm:pt>
    <dgm:pt modelId="{49B1522E-29D6-475A-9347-3E887C4CCCBE}" type="pres">
      <dgm:prSet presAssocID="{F1FD0A03-177F-46CE-8458-C4B4502660B8}" presName="rootComposite" presStyleCnt="0"/>
      <dgm:spPr/>
    </dgm:pt>
    <dgm:pt modelId="{F3056B9D-CF85-4DC1-AB0C-9DFF5964D0C9}" type="pres">
      <dgm:prSet presAssocID="{F1FD0A03-177F-46CE-8458-C4B4502660B8}" presName="rootText" presStyleLbl="node2" presStyleIdx="0" presStyleCnt="1" custScaleX="197354" custScaleY="264971">
        <dgm:presLayoutVars>
          <dgm:chPref val="3"/>
        </dgm:presLayoutVars>
      </dgm:prSet>
      <dgm:spPr/>
    </dgm:pt>
    <dgm:pt modelId="{ADD8156D-4830-4B7F-BA09-1A2C49D088D0}" type="pres">
      <dgm:prSet presAssocID="{F1FD0A03-177F-46CE-8458-C4B4502660B8}" presName="rootConnector" presStyleLbl="node2" presStyleIdx="0" presStyleCnt="1"/>
      <dgm:spPr/>
    </dgm:pt>
    <dgm:pt modelId="{EC585452-D0C3-40F0-894C-DE09A7BB904E}" type="pres">
      <dgm:prSet presAssocID="{F1FD0A03-177F-46CE-8458-C4B4502660B8}" presName="hierChild4" presStyleCnt="0"/>
      <dgm:spPr/>
    </dgm:pt>
    <dgm:pt modelId="{F650405D-A230-46CF-A9F3-A0CFA0733CC4}" type="pres">
      <dgm:prSet presAssocID="{DB5B1F52-58C4-4678-81B1-AB837E5C6B3C}" presName="Name64" presStyleLbl="parChTrans1D3" presStyleIdx="0" presStyleCnt="5"/>
      <dgm:spPr/>
    </dgm:pt>
    <dgm:pt modelId="{987BECE8-1EA8-4EFB-8C32-9E5EB2816387}" type="pres">
      <dgm:prSet presAssocID="{E8A09361-0D38-407E-B069-F4B99D0DCBB8}" presName="hierRoot2" presStyleCnt="0">
        <dgm:presLayoutVars>
          <dgm:hierBranch val="init"/>
        </dgm:presLayoutVars>
      </dgm:prSet>
      <dgm:spPr/>
    </dgm:pt>
    <dgm:pt modelId="{7F1247E6-4AC9-490A-B0B7-528649979C2A}" type="pres">
      <dgm:prSet presAssocID="{E8A09361-0D38-407E-B069-F4B99D0DCBB8}" presName="rootComposite" presStyleCnt="0"/>
      <dgm:spPr/>
    </dgm:pt>
    <dgm:pt modelId="{FD2F944B-85AA-4B9C-9B1E-CEA916622BA9}" type="pres">
      <dgm:prSet presAssocID="{E8A09361-0D38-407E-B069-F4B99D0DCBB8}" presName="rootText" presStyleLbl="node3" presStyleIdx="0" presStyleCnt="5" custScaleX="126481" custScaleY="74737">
        <dgm:presLayoutVars>
          <dgm:chPref val="3"/>
        </dgm:presLayoutVars>
      </dgm:prSet>
      <dgm:spPr/>
    </dgm:pt>
    <dgm:pt modelId="{8CF88A14-35B8-4F77-932B-33C8D5C0EF6C}" type="pres">
      <dgm:prSet presAssocID="{E8A09361-0D38-407E-B069-F4B99D0DCBB8}" presName="rootConnector" presStyleLbl="node3" presStyleIdx="0" presStyleCnt="5"/>
      <dgm:spPr/>
    </dgm:pt>
    <dgm:pt modelId="{1D032977-2C4B-40C2-8023-62BF4EE4D322}" type="pres">
      <dgm:prSet presAssocID="{E8A09361-0D38-407E-B069-F4B99D0DCBB8}" presName="hierChild4" presStyleCnt="0"/>
      <dgm:spPr/>
    </dgm:pt>
    <dgm:pt modelId="{90AB7DB2-E4AC-4115-A8AE-FB5B9E0C6FA3}" type="pres">
      <dgm:prSet presAssocID="{E8A09361-0D38-407E-B069-F4B99D0DCBB8}" presName="hierChild5" presStyleCnt="0"/>
      <dgm:spPr/>
    </dgm:pt>
    <dgm:pt modelId="{D34BF4C3-8051-40D9-A767-DD51770C9B02}" type="pres">
      <dgm:prSet presAssocID="{822B87B8-0540-4BDF-9EBF-6CFEE576EB99}" presName="Name64" presStyleLbl="parChTrans1D3" presStyleIdx="1" presStyleCnt="5"/>
      <dgm:spPr/>
    </dgm:pt>
    <dgm:pt modelId="{C1A5C9BF-C5D6-4D1B-AB3E-8D94776C4B4D}" type="pres">
      <dgm:prSet presAssocID="{E04769B1-5E7B-49E1-8C7C-B2CFCDC6D624}" presName="hierRoot2" presStyleCnt="0">
        <dgm:presLayoutVars>
          <dgm:hierBranch val="init"/>
        </dgm:presLayoutVars>
      </dgm:prSet>
      <dgm:spPr/>
    </dgm:pt>
    <dgm:pt modelId="{64953DA1-EFA4-4285-81D9-75D320A88495}" type="pres">
      <dgm:prSet presAssocID="{E04769B1-5E7B-49E1-8C7C-B2CFCDC6D624}" presName="rootComposite" presStyleCnt="0"/>
      <dgm:spPr/>
    </dgm:pt>
    <dgm:pt modelId="{CDFDFE18-4EF4-4C6A-97E9-904C6A2332B6}" type="pres">
      <dgm:prSet presAssocID="{E04769B1-5E7B-49E1-8C7C-B2CFCDC6D624}" presName="rootText" presStyleLbl="node3" presStyleIdx="1" presStyleCnt="5" custScaleX="126481" custScaleY="74737">
        <dgm:presLayoutVars>
          <dgm:chPref val="3"/>
        </dgm:presLayoutVars>
      </dgm:prSet>
      <dgm:spPr/>
    </dgm:pt>
    <dgm:pt modelId="{655D60E8-01F6-4D0F-9B85-BD18D9A36EF3}" type="pres">
      <dgm:prSet presAssocID="{E04769B1-5E7B-49E1-8C7C-B2CFCDC6D624}" presName="rootConnector" presStyleLbl="node3" presStyleIdx="1" presStyleCnt="5"/>
      <dgm:spPr/>
    </dgm:pt>
    <dgm:pt modelId="{7971F1EB-E9D4-41A2-931A-AD5C393871E5}" type="pres">
      <dgm:prSet presAssocID="{E04769B1-5E7B-49E1-8C7C-B2CFCDC6D624}" presName="hierChild4" presStyleCnt="0"/>
      <dgm:spPr/>
    </dgm:pt>
    <dgm:pt modelId="{4B420BC4-0CEB-4E75-A4CA-4889C3DF5DFA}" type="pres">
      <dgm:prSet presAssocID="{E04769B1-5E7B-49E1-8C7C-B2CFCDC6D624}" presName="hierChild5" presStyleCnt="0"/>
      <dgm:spPr/>
    </dgm:pt>
    <dgm:pt modelId="{9872AE56-9785-4FE5-AB11-CCD36200A5F2}" type="pres">
      <dgm:prSet presAssocID="{2640CDE8-834D-4A97-A13A-77B7881B3AE5}" presName="Name64" presStyleLbl="parChTrans1D3" presStyleIdx="2" presStyleCnt="5"/>
      <dgm:spPr/>
    </dgm:pt>
    <dgm:pt modelId="{84F566BE-8F93-4C72-8F68-F515849C9D45}" type="pres">
      <dgm:prSet presAssocID="{5E1C5331-B686-40EE-A301-A6958188E7F8}" presName="hierRoot2" presStyleCnt="0">
        <dgm:presLayoutVars>
          <dgm:hierBranch val="init"/>
        </dgm:presLayoutVars>
      </dgm:prSet>
      <dgm:spPr/>
    </dgm:pt>
    <dgm:pt modelId="{3DEE2329-3A79-4418-8E62-5B898D046416}" type="pres">
      <dgm:prSet presAssocID="{5E1C5331-B686-40EE-A301-A6958188E7F8}" presName="rootComposite" presStyleCnt="0"/>
      <dgm:spPr/>
    </dgm:pt>
    <dgm:pt modelId="{BDE1692C-C786-482C-957E-4E1988DA8983}" type="pres">
      <dgm:prSet presAssocID="{5E1C5331-B686-40EE-A301-A6958188E7F8}" presName="rootText" presStyleLbl="node3" presStyleIdx="2" presStyleCnt="5" custScaleX="126481">
        <dgm:presLayoutVars>
          <dgm:chPref val="3"/>
        </dgm:presLayoutVars>
      </dgm:prSet>
      <dgm:spPr/>
    </dgm:pt>
    <dgm:pt modelId="{85929ED5-A622-40F6-B566-5E186D4774F6}" type="pres">
      <dgm:prSet presAssocID="{5E1C5331-B686-40EE-A301-A6958188E7F8}" presName="rootConnector" presStyleLbl="node3" presStyleIdx="2" presStyleCnt="5"/>
      <dgm:spPr/>
    </dgm:pt>
    <dgm:pt modelId="{1E81245F-6E1E-49DC-AF7A-8B9AF14F6441}" type="pres">
      <dgm:prSet presAssocID="{5E1C5331-B686-40EE-A301-A6958188E7F8}" presName="hierChild4" presStyleCnt="0"/>
      <dgm:spPr/>
    </dgm:pt>
    <dgm:pt modelId="{E243868F-9CDC-4F3D-A4B4-088AFA23C67A}" type="pres">
      <dgm:prSet presAssocID="{5E1C5331-B686-40EE-A301-A6958188E7F8}" presName="hierChild5" presStyleCnt="0"/>
      <dgm:spPr/>
    </dgm:pt>
    <dgm:pt modelId="{0CFBCCB6-5D15-479B-A2CD-1CE3CA66D352}" type="pres">
      <dgm:prSet presAssocID="{D87C5CB5-CC95-4969-BB51-1851CF973598}" presName="Name64" presStyleLbl="parChTrans1D3" presStyleIdx="3" presStyleCnt="5"/>
      <dgm:spPr/>
    </dgm:pt>
    <dgm:pt modelId="{92534F6A-648B-4D65-8C93-1B192B938B9C}" type="pres">
      <dgm:prSet presAssocID="{3758F7D6-221F-403E-9657-C003814171DA}" presName="hierRoot2" presStyleCnt="0">
        <dgm:presLayoutVars>
          <dgm:hierBranch val="init"/>
        </dgm:presLayoutVars>
      </dgm:prSet>
      <dgm:spPr/>
    </dgm:pt>
    <dgm:pt modelId="{2B5597AE-3D72-411F-B30C-5D0A73935919}" type="pres">
      <dgm:prSet presAssocID="{3758F7D6-221F-403E-9657-C003814171DA}" presName="rootComposite" presStyleCnt="0"/>
      <dgm:spPr/>
    </dgm:pt>
    <dgm:pt modelId="{0CF38C37-AAF2-4CF5-8670-3D37B3BBB182}" type="pres">
      <dgm:prSet presAssocID="{3758F7D6-221F-403E-9657-C003814171DA}" presName="rootText" presStyleLbl="node3" presStyleIdx="3" presStyleCnt="5" custScaleX="126481" custScaleY="74737">
        <dgm:presLayoutVars>
          <dgm:chPref val="3"/>
        </dgm:presLayoutVars>
      </dgm:prSet>
      <dgm:spPr/>
    </dgm:pt>
    <dgm:pt modelId="{591301CE-F3D5-4FE7-8BB4-670B2C103D1E}" type="pres">
      <dgm:prSet presAssocID="{3758F7D6-221F-403E-9657-C003814171DA}" presName="rootConnector" presStyleLbl="node3" presStyleIdx="3" presStyleCnt="5"/>
      <dgm:spPr/>
    </dgm:pt>
    <dgm:pt modelId="{AF0F49D8-A6ED-487E-B6DE-DE124478F34C}" type="pres">
      <dgm:prSet presAssocID="{3758F7D6-221F-403E-9657-C003814171DA}" presName="hierChild4" presStyleCnt="0"/>
      <dgm:spPr/>
    </dgm:pt>
    <dgm:pt modelId="{8E174829-0BBD-4BA7-A269-BD37A5BF69E0}" type="pres">
      <dgm:prSet presAssocID="{3758F7D6-221F-403E-9657-C003814171DA}" presName="hierChild5" presStyleCnt="0"/>
      <dgm:spPr/>
    </dgm:pt>
    <dgm:pt modelId="{8071E635-7FB9-49E4-8D57-D65791A6DB71}" type="pres">
      <dgm:prSet presAssocID="{53B79218-CC8D-4E4B-AF05-A6FFCFD4858A}" presName="Name64" presStyleLbl="parChTrans1D3" presStyleIdx="4" presStyleCnt="5"/>
      <dgm:spPr/>
    </dgm:pt>
    <dgm:pt modelId="{652F76D7-D623-44BC-B5C9-91AD5772D077}" type="pres">
      <dgm:prSet presAssocID="{C82F8A55-EA72-42D7-B0B3-DC0EB9203310}" presName="hierRoot2" presStyleCnt="0">
        <dgm:presLayoutVars>
          <dgm:hierBranch val="init"/>
        </dgm:presLayoutVars>
      </dgm:prSet>
      <dgm:spPr/>
    </dgm:pt>
    <dgm:pt modelId="{A6A4E0B7-4412-444C-8E2E-DD7BA8AFCA41}" type="pres">
      <dgm:prSet presAssocID="{C82F8A55-EA72-42D7-B0B3-DC0EB9203310}" presName="rootComposite" presStyleCnt="0"/>
      <dgm:spPr/>
    </dgm:pt>
    <dgm:pt modelId="{3B2B5590-4E45-40D9-963E-EA4B29F0FEF7}" type="pres">
      <dgm:prSet presAssocID="{C82F8A55-EA72-42D7-B0B3-DC0EB9203310}" presName="rootText" presStyleLbl="node3" presStyleIdx="4" presStyleCnt="5" custScaleX="126481" custScaleY="74737">
        <dgm:presLayoutVars>
          <dgm:chPref val="3"/>
        </dgm:presLayoutVars>
      </dgm:prSet>
      <dgm:spPr/>
    </dgm:pt>
    <dgm:pt modelId="{A547BB98-A79C-409F-A0FD-FB26A0CD7A88}" type="pres">
      <dgm:prSet presAssocID="{C82F8A55-EA72-42D7-B0B3-DC0EB9203310}" presName="rootConnector" presStyleLbl="node3" presStyleIdx="4" presStyleCnt="5"/>
      <dgm:spPr/>
    </dgm:pt>
    <dgm:pt modelId="{58D40A4F-BD6F-419B-BE25-5E2D23CB1850}" type="pres">
      <dgm:prSet presAssocID="{C82F8A55-EA72-42D7-B0B3-DC0EB9203310}" presName="hierChild4" presStyleCnt="0"/>
      <dgm:spPr/>
    </dgm:pt>
    <dgm:pt modelId="{4E43E343-5681-4CD0-9B7D-10C6ACBE72BB}" type="pres">
      <dgm:prSet presAssocID="{C82F8A55-EA72-42D7-B0B3-DC0EB9203310}" presName="hierChild5" presStyleCnt="0"/>
      <dgm:spPr/>
    </dgm:pt>
    <dgm:pt modelId="{26ECEC94-D4DB-4362-A13C-0C8763F70A1B}" type="pres">
      <dgm:prSet presAssocID="{F1FD0A03-177F-46CE-8458-C4B4502660B8}" presName="hierChild5" presStyleCnt="0"/>
      <dgm:spPr/>
    </dgm:pt>
    <dgm:pt modelId="{8F682691-2F4C-45EB-BDBA-B4C17E21C8FA}" type="pres">
      <dgm:prSet presAssocID="{FAA62B3D-1F1C-4222-A8E5-1B4B4874E22B}" presName="hierChild3" presStyleCnt="0"/>
      <dgm:spPr/>
    </dgm:pt>
  </dgm:ptLst>
  <dgm:cxnLst>
    <dgm:cxn modelId="{04214E03-E773-429A-9BFF-B236A8A6EB56}" srcId="{D9D44349-DA45-4984-B302-833388A4C9DD}" destId="{FAA62B3D-1F1C-4222-A8E5-1B4B4874E22B}" srcOrd="0" destOrd="0" parTransId="{6AC7F152-A261-4385-9612-ADCCD8656E83}" sibTransId="{BB2E442E-F924-4FFD-B186-24F90DC74668}"/>
    <dgm:cxn modelId="{B3D74307-D64A-4126-8ADC-99557A0C073C}" type="presOf" srcId="{3758F7D6-221F-403E-9657-C003814171DA}" destId="{0CF38C37-AAF2-4CF5-8670-3D37B3BBB182}" srcOrd="0" destOrd="0" presId="urn:microsoft.com/office/officeart/2009/3/layout/HorizontalOrganizationChart"/>
    <dgm:cxn modelId="{53C56B11-70E6-43B5-8B3A-19B57EA7E475}" srcId="{F1FD0A03-177F-46CE-8458-C4B4502660B8}" destId="{E04769B1-5E7B-49E1-8C7C-B2CFCDC6D624}" srcOrd="1" destOrd="0" parTransId="{822B87B8-0540-4BDF-9EBF-6CFEE576EB99}" sibTransId="{3E18AE91-7803-4166-8665-FB680BDA868E}"/>
    <dgm:cxn modelId="{A3300412-9CD5-475A-8A51-0C76D990B0A4}" type="presOf" srcId="{822B87B8-0540-4BDF-9EBF-6CFEE576EB99}" destId="{D34BF4C3-8051-40D9-A767-DD51770C9B02}" srcOrd="0" destOrd="0" presId="urn:microsoft.com/office/officeart/2009/3/layout/HorizontalOrganizationChart"/>
    <dgm:cxn modelId="{7F341B19-FDAE-4750-A4C8-B03F52CA3AD8}" type="presOf" srcId="{F1FD0A03-177F-46CE-8458-C4B4502660B8}" destId="{F3056B9D-CF85-4DC1-AB0C-9DFF5964D0C9}" srcOrd="0" destOrd="0" presId="urn:microsoft.com/office/officeart/2009/3/layout/HorizontalOrganizationChart"/>
    <dgm:cxn modelId="{4A3BBC2F-BC4E-45E0-BC9B-2410A8E3FB9A}" type="presOf" srcId="{E04769B1-5E7B-49E1-8C7C-B2CFCDC6D624}" destId="{CDFDFE18-4EF4-4C6A-97E9-904C6A2332B6}" srcOrd="0" destOrd="0" presId="urn:microsoft.com/office/officeart/2009/3/layout/HorizontalOrganizationChart"/>
    <dgm:cxn modelId="{78B37237-2B2A-43DB-9B1D-7A01C8BE2BCA}" type="presOf" srcId="{5E1C5331-B686-40EE-A301-A6958188E7F8}" destId="{BDE1692C-C786-482C-957E-4E1988DA8983}" srcOrd="0" destOrd="0" presId="urn:microsoft.com/office/officeart/2009/3/layout/HorizontalOrganizationChart"/>
    <dgm:cxn modelId="{C75F2447-AD7D-4B5D-9EB4-9A957FD079BA}" type="presOf" srcId="{D87C5CB5-CC95-4969-BB51-1851CF973598}" destId="{0CFBCCB6-5D15-479B-A2CD-1CE3CA66D352}" srcOrd="0" destOrd="0" presId="urn:microsoft.com/office/officeart/2009/3/layout/HorizontalOrganizationChart"/>
    <dgm:cxn modelId="{6E8A3C6B-D75A-4E19-8347-1C5E708D24D1}" type="presOf" srcId="{FAA62B3D-1F1C-4222-A8E5-1B4B4874E22B}" destId="{4514E462-0C81-4CC3-812A-29C926F20CD2}" srcOrd="0" destOrd="0" presId="urn:microsoft.com/office/officeart/2009/3/layout/HorizontalOrganizationChart"/>
    <dgm:cxn modelId="{E7F5A070-78B3-489A-977D-F4946E193241}" type="presOf" srcId="{E8A09361-0D38-407E-B069-F4B99D0DCBB8}" destId="{FD2F944B-85AA-4B9C-9B1E-CEA916622BA9}" srcOrd="0" destOrd="0" presId="urn:microsoft.com/office/officeart/2009/3/layout/HorizontalOrganizationChart"/>
    <dgm:cxn modelId="{648CA073-53BD-4346-8A60-5E49A7580FB0}" type="presOf" srcId="{DB5B1F52-58C4-4678-81B1-AB837E5C6B3C}" destId="{F650405D-A230-46CF-A9F3-A0CFA0733CC4}" srcOrd="0" destOrd="0" presId="urn:microsoft.com/office/officeart/2009/3/layout/HorizontalOrganizationChart"/>
    <dgm:cxn modelId="{67372E58-DB8F-4C74-8338-BC260B92235E}" type="presOf" srcId="{3758F7D6-221F-403E-9657-C003814171DA}" destId="{591301CE-F3D5-4FE7-8BB4-670B2C103D1E}" srcOrd="1" destOrd="0" presId="urn:microsoft.com/office/officeart/2009/3/layout/HorizontalOrganizationChart"/>
    <dgm:cxn modelId="{E1B3E458-1A34-453A-9AC2-B6E64824A1D5}" srcId="{F1FD0A03-177F-46CE-8458-C4B4502660B8}" destId="{C82F8A55-EA72-42D7-B0B3-DC0EB9203310}" srcOrd="4" destOrd="0" parTransId="{53B79218-CC8D-4E4B-AF05-A6FFCFD4858A}" sibTransId="{C2B3B93B-6112-436F-89CA-42D3CCA2DABB}"/>
    <dgm:cxn modelId="{18B17282-8A12-4F86-92BA-F35A260AB7E6}" srcId="{F1FD0A03-177F-46CE-8458-C4B4502660B8}" destId="{5E1C5331-B686-40EE-A301-A6958188E7F8}" srcOrd="2" destOrd="0" parTransId="{2640CDE8-834D-4A97-A13A-77B7881B3AE5}" sibTransId="{5EEA978F-F330-49FC-B2E8-8C42C1AE5308}"/>
    <dgm:cxn modelId="{77F7D895-1E2A-43C7-AB06-D7DBD01046B0}" type="presOf" srcId="{D9D44349-DA45-4984-B302-833388A4C9DD}" destId="{9D861CEA-14AB-43DC-99D1-52920BEBBDE8}" srcOrd="0" destOrd="0" presId="urn:microsoft.com/office/officeart/2009/3/layout/HorizontalOrganizationChart"/>
    <dgm:cxn modelId="{67D47198-21C0-4629-A03A-46C99CC3214C}" type="presOf" srcId="{E04769B1-5E7B-49E1-8C7C-B2CFCDC6D624}" destId="{655D60E8-01F6-4D0F-9B85-BD18D9A36EF3}" srcOrd="1" destOrd="0" presId="urn:microsoft.com/office/officeart/2009/3/layout/HorizontalOrganizationChart"/>
    <dgm:cxn modelId="{7E03B49B-674B-4A6D-9311-50E97F434AB8}" type="presOf" srcId="{53B79218-CC8D-4E4B-AF05-A6FFCFD4858A}" destId="{8071E635-7FB9-49E4-8D57-D65791A6DB71}" srcOrd="0" destOrd="0" presId="urn:microsoft.com/office/officeart/2009/3/layout/HorizontalOrganizationChart"/>
    <dgm:cxn modelId="{280A66A4-38EF-4518-8007-4CBC177BDEBF}" type="presOf" srcId="{E60E8248-DA7E-4818-89DE-74DD39804EA1}" destId="{4347B42A-679B-4658-B39C-CEE6D66BE12E}" srcOrd="0" destOrd="0" presId="urn:microsoft.com/office/officeart/2009/3/layout/HorizontalOrganizationChart"/>
    <dgm:cxn modelId="{60B189AA-2922-4AB1-A90F-D69FAD016F31}" type="presOf" srcId="{FAA62B3D-1F1C-4222-A8E5-1B4B4874E22B}" destId="{A7B5BBEF-4883-4E48-803F-AC115E7C7CF2}" srcOrd="1" destOrd="0" presId="urn:microsoft.com/office/officeart/2009/3/layout/HorizontalOrganizationChart"/>
    <dgm:cxn modelId="{0FF3E1B3-6C81-4A94-A537-01FADA5252C5}" type="presOf" srcId="{2640CDE8-834D-4A97-A13A-77B7881B3AE5}" destId="{9872AE56-9785-4FE5-AB11-CCD36200A5F2}" srcOrd="0" destOrd="0" presId="urn:microsoft.com/office/officeart/2009/3/layout/HorizontalOrganizationChart"/>
    <dgm:cxn modelId="{F36E66BF-B56B-4F32-AF90-60F809D1C008}" type="presOf" srcId="{C82F8A55-EA72-42D7-B0B3-DC0EB9203310}" destId="{A547BB98-A79C-409F-A0FD-FB26A0CD7A88}" srcOrd="1" destOrd="0" presId="urn:microsoft.com/office/officeart/2009/3/layout/HorizontalOrganizationChart"/>
    <dgm:cxn modelId="{483ADCCB-6ED9-431A-B1FB-CFB30660F080}" type="presOf" srcId="{C82F8A55-EA72-42D7-B0B3-DC0EB9203310}" destId="{3B2B5590-4E45-40D9-963E-EA4B29F0FEF7}" srcOrd="0" destOrd="0" presId="urn:microsoft.com/office/officeart/2009/3/layout/HorizontalOrganizationChart"/>
    <dgm:cxn modelId="{550F60CD-5DD7-4719-8A7D-3CABD1F8F2F1}" type="presOf" srcId="{E8A09361-0D38-407E-B069-F4B99D0DCBB8}" destId="{8CF88A14-35B8-4F77-932B-33C8D5C0EF6C}" srcOrd="1" destOrd="0" presId="urn:microsoft.com/office/officeart/2009/3/layout/HorizontalOrganizationChart"/>
    <dgm:cxn modelId="{C971E6EB-A54E-43C0-8F82-19334A5C8D10}" srcId="{F1FD0A03-177F-46CE-8458-C4B4502660B8}" destId="{3758F7D6-221F-403E-9657-C003814171DA}" srcOrd="3" destOrd="0" parTransId="{D87C5CB5-CC95-4969-BB51-1851CF973598}" sibTransId="{66A9127D-718F-4401-AC47-562F5206A5F4}"/>
    <dgm:cxn modelId="{6E74D3EC-D5A4-42D8-A2AC-2162DCE5742F}" srcId="{FAA62B3D-1F1C-4222-A8E5-1B4B4874E22B}" destId="{F1FD0A03-177F-46CE-8458-C4B4502660B8}" srcOrd="0" destOrd="0" parTransId="{E60E8248-DA7E-4818-89DE-74DD39804EA1}" sibTransId="{CF34FAE8-3336-4E74-9AB0-78DE6FCD1196}"/>
    <dgm:cxn modelId="{EA45BAF7-71A4-48BE-999A-25B335D12C99}" type="presOf" srcId="{5E1C5331-B686-40EE-A301-A6958188E7F8}" destId="{85929ED5-A622-40F6-B566-5E186D4774F6}" srcOrd="1" destOrd="0" presId="urn:microsoft.com/office/officeart/2009/3/layout/HorizontalOrganizationChart"/>
    <dgm:cxn modelId="{D7A0EAF7-2702-456D-A46E-E7205E0747E4}" srcId="{F1FD0A03-177F-46CE-8458-C4B4502660B8}" destId="{E8A09361-0D38-407E-B069-F4B99D0DCBB8}" srcOrd="0" destOrd="0" parTransId="{DB5B1F52-58C4-4678-81B1-AB837E5C6B3C}" sibTransId="{1376C086-4E0A-46D6-BFF7-219B623E5C4B}"/>
    <dgm:cxn modelId="{A394CAFD-9927-4A34-B532-7444AABF3E0E}" type="presOf" srcId="{F1FD0A03-177F-46CE-8458-C4B4502660B8}" destId="{ADD8156D-4830-4B7F-BA09-1A2C49D088D0}" srcOrd="1" destOrd="0" presId="urn:microsoft.com/office/officeart/2009/3/layout/HorizontalOrganizationChart"/>
    <dgm:cxn modelId="{EC568467-4CB2-4054-B584-A60F21E806E8}" type="presParOf" srcId="{9D861CEA-14AB-43DC-99D1-52920BEBBDE8}" destId="{A45991B4-7841-4231-8522-FA2CB3730753}" srcOrd="0" destOrd="0" presId="urn:microsoft.com/office/officeart/2009/3/layout/HorizontalOrganizationChart"/>
    <dgm:cxn modelId="{8A1215AC-6C1C-4F82-9E43-2DF233FE61F9}" type="presParOf" srcId="{A45991B4-7841-4231-8522-FA2CB3730753}" destId="{A83377C4-ABF2-481D-A6F6-BFABCE022A44}" srcOrd="0" destOrd="0" presId="urn:microsoft.com/office/officeart/2009/3/layout/HorizontalOrganizationChart"/>
    <dgm:cxn modelId="{FF8B95CE-2B32-495E-BAF8-3D08DB1BAA3B}" type="presParOf" srcId="{A83377C4-ABF2-481D-A6F6-BFABCE022A44}" destId="{4514E462-0C81-4CC3-812A-29C926F20CD2}" srcOrd="0" destOrd="0" presId="urn:microsoft.com/office/officeart/2009/3/layout/HorizontalOrganizationChart"/>
    <dgm:cxn modelId="{BEF2FA1B-57B0-4C58-B794-8C67B54BFFC3}" type="presParOf" srcId="{A83377C4-ABF2-481D-A6F6-BFABCE022A44}" destId="{A7B5BBEF-4883-4E48-803F-AC115E7C7CF2}" srcOrd="1" destOrd="0" presId="urn:microsoft.com/office/officeart/2009/3/layout/HorizontalOrganizationChart"/>
    <dgm:cxn modelId="{A02A9532-F6F2-4B58-9A80-9EA2276167BE}" type="presParOf" srcId="{A45991B4-7841-4231-8522-FA2CB3730753}" destId="{BDF2F86C-B7D7-447E-A2F1-F26112E217A1}" srcOrd="1" destOrd="0" presId="urn:microsoft.com/office/officeart/2009/3/layout/HorizontalOrganizationChart"/>
    <dgm:cxn modelId="{E9AB6F02-8607-496F-8E09-7DDBE2991D56}" type="presParOf" srcId="{BDF2F86C-B7D7-447E-A2F1-F26112E217A1}" destId="{4347B42A-679B-4658-B39C-CEE6D66BE12E}" srcOrd="0" destOrd="0" presId="urn:microsoft.com/office/officeart/2009/3/layout/HorizontalOrganizationChart"/>
    <dgm:cxn modelId="{148AD5D2-D01B-493E-AA54-90B4B5211BB4}" type="presParOf" srcId="{BDF2F86C-B7D7-447E-A2F1-F26112E217A1}" destId="{AC3B8938-9B8D-4F29-9965-ADE942C9BDA5}" srcOrd="1" destOrd="0" presId="urn:microsoft.com/office/officeart/2009/3/layout/HorizontalOrganizationChart"/>
    <dgm:cxn modelId="{CC1F913E-7CAD-48E0-8348-D0D0D17C8F8D}" type="presParOf" srcId="{AC3B8938-9B8D-4F29-9965-ADE942C9BDA5}" destId="{49B1522E-29D6-475A-9347-3E887C4CCCBE}" srcOrd="0" destOrd="0" presId="urn:microsoft.com/office/officeart/2009/3/layout/HorizontalOrganizationChart"/>
    <dgm:cxn modelId="{43B8F591-92E5-4979-879B-90A98131C835}" type="presParOf" srcId="{49B1522E-29D6-475A-9347-3E887C4CCCBE}" destId="{F3056B9D-CF85-4DC1-AB0C-9DFF5964D0C9}" srcOrd="0" destOrd="0" presId="urn:microsoft.com/office/officeart/2009/3/layout/HorizontalOrganizationChart"/>
    <dgm:cxn modelId="{C5C09C05-1FF6-4261-9C04-F563DB2E6B88}" type="presParOf" srcId="{49B1522E-29D6-475A-9347-3E887C4CCCBE}" destId="{ADD8156D-4830-4B7F-BA09-1A2C49D088D0}" srcOrd="1" destOrd="0" presId="urn:microsoft.com/office/officeart/2009/3/layout/HorizontalOrganizationChart"/>
    <dgm:cxn modelId="{5E60025C-46F5-4998-AF00-A16E53842728}" type="presParOf" srcId="{AC3B8938-9B8D-4F29-9965-ADE942C9BDA5}" destId="{EC585452-D0C3-40F0-894C-DE09A7BB904E}" srcOrd="1" destOrd="0" presId="urn:microsoft.com/office/officeart/2009/3/layout/HorizontalOrganizationChart"/>
    <dgm:cxn modelId="{EB076E36-DDC2-402C-B466-43B491BFB5D7}" type="presParOf" srcId="{EC585452-D0C3-40F0-894C-DE09A7BB904E}" destId="{F650405D-A230-46CF-A9F3-A0CFA0733CC4}" srcOrd="0" destOrd="0" presId="urn:microsoft.com/office/officeart/2009/3/layout/HorizontalOrganizationChart"/>
    <dgm:cxn modelId="{FE74D223-A4B5-4018-9C43-A089F2F197E8}" type="presParOf" srcId="{EC585452-D0C3-40F0-894C-DE09A7BB904E}" destId="{987BECE8-1EA8-4EFB-8C32-9E5EB2816387}" srcOrd="1" destOrd="0" presId="urn:microsoft.com/office/officeart/2009/3/layout/HorizontalOrganizationChart"/>
    <dgm:cxn modelId="{D2921983-6A5A-440A-91C9-8B825E3DD25D}" type="presParOf" srcId="{987BECE8-1EA8-4EFB-8C32-9E5EB2816387}" destId="{7F1247E6-4AC9-490A-B0B7-528649979C2A}" srcOrd="0" destOrd="0" presId="urn:microsoft.com/office/officeart/2009/3/layout/HorizontalOrganizationChart"/>
    <dgm:cxn modelId="{FF396087-8F74-4A4A-BB5F-A992A6EC6D67}" type="presParOf" srcId="{7F1247E6-4AC9-490A-B0B7-528649979C2A}" destId="{FD2F944B-85AA-4B9C-9B1E-CEA916622BA9}" srcOrd="0" destOrd="0" presId="urn:microsoft.com/office/officeart/2009/3/layout/HorizontalOrganizationChart"/>
    <dgm:cxn modelId="{5F8F0913-3A59-49D1-8D3C-0AF2186E1A10}" type="presParOf" srcId="{7F1247E6-4AC9-490A-B0B7-528649979C2A}" destId="{8CF88A14-35B8-4F77-932B-33C8D5C0EF6C}" srcOrd="1" destOrd="0" presId="urn:microsoft.com/office/officeart/2009/3/layout/HorizontalOrganizationChart"/>
    <dgm:cxn modelId="{4D598468-7166-497C-A5E1-EDD152D2BB29}" type="presParOf" srcId="{987BECE8-1EA8-4EFB-8C32-9E5EB2816387}" destId="{1D032977-2C4B-40C2-8023-62BF4EE4D322}" srcOrd="1" destOrd="0" presId="urn:microsoft.com/office/officeart/2009/3/layout/HorizontalOrganizationChart"/>
    <dgm:cxn modelId="{586677BE-AC5A-4C39-AA1C-56C2407A3C82}" type="presParOf" srcId="{987BECE8-1EA8-4EFB-8C32-9E5EB2816387}" destId="{90AB7DB2-E4AC-4115-A8AE-FB5B9E0C6FA3}" srcOrd="2" destOrd="0" presId="urn:microsoft.com/office/officeart/2009/3/layout/HorizontalOrganizationChart"/>
    <dgm:cxn modelId="{7BF6CD7C-4844-439F-A884-ACEEC01F26CE}" type="presParOf" srcId="{EC585452-D0C3-40F0-894C-DE09A7BB904E}" destId="{D34BF4C3-8051-40D9-A767-DD51770C9B02}" srcOrd="2" destOrd="0" presId="urn:microsoft.com/office/officeart/2009/3/layout/HorizontalOrganizationChart"/>
    <dgm:cxn modelId="{E0B41138-999F-4855-92E2-47D438CCE5BF}" type="presParOf" srcId="{EC585452-D0C3-40F0-894C-DE09A7BB904E}" destId="{C1A5C9BF-C5D6-4D1B-AB3E-8D94776C4B4D}" srcOrd="3" destOrd="0" presId="urn:microsoft.com/office/officeart/2009/3/layout/HorizontalOrganizationChart"/>
    <dgm:cxn modelId="{23833629-30D1-444D-A47C-FB2918EDEB3E}" type="presParOf" srcId="{C1A5C9BF-C5D6-4D1B-AB3E-8D94776C4B4D}" destId="{64953DA1-EFA4-4285-81D9-75D320A88495}" srcOrd="0" destOrd="0" presId="urn:microsoft.com/office/officeart/2009/3/layout/HorizontalOrganizationChart"/>
    <dgm:cxn modelId="{9CEB60A5-15A2-4009-AA24-AD1631B675FE}" type="presParOf" srcId="{64953DA1-EFA4-4285-81D9-75D320A88495}" destId="{CDFDFE18-4EF4-4C6A-97E9-904C6A2332B6}" srcOrd="0" destOrd="0" presId="urn:microsoft.com/office/officeart/2009/3/layout/HorizontalOrganizationChart"/>
    <dgm:cxn modelId="{CD66E94D-705E-4D72-96E9-D989C8F7ED4A}" type="presParOf" srcId="{64953DA1-EFA4-4285-81D9-75D320A88495}" destId="{655D60E8-01F6-4D0F-9B85-BD18D9A36EF3}" srcOrd="1" destOrd="0" presId="urn:microsoft.com/office/officeart/2009/3/layout/HorizontalOrganizationChart"/>
    <dgm:cxn modelId="{52E68BC4-45AE-4FA4-9483-976DBE52A405}" type="presParOf" srcId="{C1A5C9BF-C5D6-4D1B-AB3E-8D94776C4B4D}" destId="{7971F1EB-E9D4-41A2-931A-AD5C393871E5}" srcOrd="1" destOrd="0" presId="urn:microsoft.com/office/officeart/2009/3/layout/HorizontalOrganizationChart"/>
    <dgm:cxn modelId="{FB6C8406-A4A0-4D4F-89AB-14CE339374D0}" type="presParOf" srcId="{C1A5C9BF-C5D6-4D1B-AB3E-8D94776C4B4D}" destId="{4B420BC4-0CEB-4E75-A4CA-4889C3DF5DFA}" srcOrd="2" destOrd="0" presId="urn:microsoft.com/office/officeart/2009/3/layout/HorizontalOrganizationChart"/>
    <dgm:cxn modelId="{49A62AD4-D461-4422-819C-45A06B904F15}" type="presParOf" srcId="{EC585452-D0C3-40F0-894C-DE09A7BB904E}" destId="{9872AE56-9785-4FE5-AB11-CCD36200A5F2}" srcOrd="4" destOrd="0" presId="urn:microsoft.com/office/officeart/2009/3/layout/HorizontalOrganizationChart"/>
    <dgm:cxn modelId="{4A2CA6E1-00B2-4354-ADA7-43EE495CDACE}" type="presParOf" srcId="{EC585452-D0C3-40F0-894C-DE09A7BB904E}" destId="{84F566BE-8F93-4C72-8F68-F515849C9D45}" srcOrd="5" destOrd="0" presId="urn:microsoft.com/office/officeart/2009/3/layout/HorizontalOrganizationChart"/>
    <dgm:cxn modelId="{8ED6A726-5FA8-404A-993A-DD7944051E1B}" type="presParOf" srcId="{84F566BE-8F93-4C72-8F68-F515849C9D45}" destId="{3DEE2329-3A79-4418-8E62-5B898D046416}" srcOrd="0" destOrd="0" presId="urn:microsoft.com/office/officeart/2009/3/layout/HorizontalOrganizationChart"/>
    <dgm:cxn modelId="{60E5CD17-88C9-45C6-9D7B-7D21C9E66B56}" type="presParOf" srcId="{3DEE2329-3A79-4418-8E62-5B898D046416}" destId="{BDE1692C-C786-482C-957E-4E1988DA8983}" srcOrd="0" destOrd="0" presId="urn:microsoft.com/office/officeart/2009/3/layout/HorizontalOrganizationChart"/>
    <dgm:cxn modelId="{EAF7E076-AB57-4D5E-9C63-E1F7D808796E}" type="presParOf" srcId="{3DEE2329-3A79-4418-8E62-5B898D046416}" destId="{85929ED5-A622-40F6-B566-5E186D4774F6}" srcOrd="1" destOrd="0" presId="urn:microsoft.com/office/officeart/2009/3/layout/HorizontalOrganizationChart"/>
    <dgm:cxn modelId="{22BB11F0-A86A-4117-9717-4A96E6D79715}" type="presParOf" srcId="{84F566BE-8F93-4C72-8F68-F515849C9D45}" destId="{1E81245F-6E1E-49DC-AF7A-8B9AF14F6441}" srcOrd="1" destOrd="0" presId="urn:microsoft.com/office/officeart/2009/3/layout/HorizontalOrganizationChart"/>
    <dgm:cxn modelId="{5B57EA59-419D-4FF2-8D03-F7AD924B9E97}" type="presParOf" srcId="{84F566BE-8F93-4C72-8F68-F515849C9D45}" destId="{E243868F-9CDC-4F3D-A4B4-088AFA23C67A}" srcOrd="2" destOrd="0" presId="urn:microsoft.com/office/officeart/2009/3/layout/HorizontalOrganizationChart"/>
    <dgm:cxn modelId="{7E620BCD-3469-4CC0-AC63-9FA312257551}" type="presParOf" srcId="{EC585452-D0C3-40F0-894C-DE09A7BB904E}" destId="{0CFBCCB6-5D15-479B-A2CD-1CE3CA66D352}" srcOrd="6" destOrd="0" presId="urn:microsoft.com/office/officeart/2009/3/layout/HorizontalOrganizationChart"/>
    <dgm:cxn modelId="{89942B9A-1804-4A0E-B789-97FBC96153C9}" type="presParOf" srcId="{EC585452-D0C3-40F0-894C-DE09A7BB904E}" destId="{92534F6A-648B-4D65-8C93-1B192B938B9C}" srcOrd="7" destOrd="0" presId="urn:microsoft.com/office/officeart/2009/3/layout/HorizontalOrganizationChart"/>
    <dgm:cxn modelId="{A1EA29DC-9241-4119-B8D9-91F78C806BC3}" type="presParOf" srcId="{92534F6A-648B-4D65-8C93-1B192B938B9C}" destId="{2B5597AE-3D72-411F-B30C-5D0A73935919}" srcOrd="0" destOrd="0" presId="urn:microsoft.com/office/officeart/2009/3/layout/HorizontalOrganizationChart"/>
    <dgm:cxn modelId="{9897DDFA-053E-430D-A250-8661449DB57A}" type="presParOf" srcId="{2B5597AE-3D72-411F-B30C-5D0A73935919}" destId="{0CF38C37-AAF2-4CF5-8670-3D37B3BBB182}" srcOrd="0" destOrd="0" presId="urn:microsoft.com/office/officeart/2009/3/layout/HorizontalOrganizationChart"/>
    <dgm:cxn modelId="{4B9CC60D-CE02-4DC4-8356-D257D078DFAF}" type="presParOf" srcId="{2B5597AE-3D72-411F-B30C-5D0A73935919}" destId="{591301CE-F3D5-4FE7-8BB4-670B2C103D1E}" srcOrd="1" destOrd="0" presId="urn:microsoft.com/office/officeart/2009/3/layout/HorizontalOrganizationChart"/>
    <dgm:cxn modelId="{A3B06CBA-A627-4E63-B7EF-ACA8DAC320EA}" type="presParOf" srcId="{92534F6A-648B-4D65-8C93-1B192B938B9C}" destId="{AF0F49D8-A6ED-487E-B6DE-DE124478F34C}" srcOrd="1" destOrd="0" presId="urn:microsoft.com/office/officeart/2009/3/layout/HorizontalOrganizationChart"/>
    <dgm:cxn modelId="{EC493047-93EA-4EB5-84A7-38D398583792}" type="presParOf" srcId="{92534F6A-648B-4D65-8C93-1B192B938B9C}" destId="{8E174829-0BBD-4BA7-A269-BD37A5BF69E0}" srcOrd="2" destOrd="0" presId="urn:microsoft.com/office/officeart/2009/3/layout/HorizontalOrganizationChart"/>
    <dgm:cxn modelId="{47BD4BB1-85DD-470C-AF66-9EB488840354}" type="presParOf" srcId="{EC585452-D0C3-40F0-894C-DE09A7BB904E}" destId="{8071E635-7FB9-49E4-8D57-D65791A6DB71}" srcOrd="8" destOrd="0" presId="urn:microsoft.com/office/officeart/2009/3/layout/HorizontalOrganizationChart"/>
    <dgm:cxn modelId="{08D988DE-E892-4693-A278-47FF6932AB85}" type="presParOf" srcId="{EC585452-D0C3-40F0-894C-DE09A7BB904E}" destId="{652F76D7-D623-44BC-B5C9-91AD5772D077}" srcOrd="9" destOrd="0" presId="urn:microsoft.com/office/officeart/2009/3/layout/HorizontalOrganizationChart"/>
    <dgm:cxn modelId="{6FAE6174-16C5-4B95-AD12-4339E9A3BCBB}" type="presParOf" srcId="{652F76D7-D623-44BC-B5C9-91AD5772D077}" destId="{A6A4E0B7-4412-444C-8E2E-DD7BA8AFCA41}" srcOrd="0" destOrd="0" presId="urn:microsoft.com/office/officeart/2009/3/layout/HorizontalOrganizationChart"/>
    <dgm:cxn modelId="{5F6BF9B4-596E-4B1E-B942-0AC0EF7C9B3C}" type="presParOf" srcId="{A6A4E0B7-4412-444C-8E2E-DD7BA8AFCA41}" destId="{3B2B5590-4E45-40D9-963E-EA4B29F0FEF7}" srcOrd="0" destOrd="0" presId="urn:microsoft.com/office/officeart/2009/3/layout/HorizontalOrganizationChart"/>
    <dgm:cxn modelId="{95B46B3A-641A-4FD4-A102-67C2CE69D5B8}" type="presParOf" srcId="{A6A4E0B7-4412-444C-8E2E-DD7BA8AFCA41}" destId="{A547BB98-A79C-409F-A0FD-FB26A0CD7A88}" srcOrd="1" destOrd="0" presId="urn:microsoft.com/office/officeart/2009/3/layout/HorizontalOrganizationChart"/>
    <dgm:cxn modelId="{21C9C0B8-2319-452E-A71A-4CC23433C0AF}" type="presParOf" srcId="{652F76D7-D623-44BC-B5C9-91AD5772D077}" destId="{58D40A4F-BD6F-419B-BE25-5E2D23CB1850}" srcOrd="1" destOrd="0" presId="urn:microsoft.com/office/officeart/2009/3/layout/HorizontalOrganizationChart"/>
    <dgm:cxn modelId="{895632DD-D4A2-4E86-8FED-A765CECA8436}" type="presParOf" srcId="{652F76D7-D623-44BC-B5C9-91AD5772D077}" destId="{4E43E343-5681-4CD0-9B7D-10C6ACBE72BB}" srcOrd="2" destOrd="0" presId="urn:microsoft.com/office/officeart/2009/3/layout/HorizontalOrganizationChart"/>
    <dgm:cxn modelId="{9CDD7178-FA45-4B84-A4DC-BBDB19542197}" type="presParOf" srcId="{AC3B8938-9B8D-4F29-9965-ADE942C9BDA5}" destId="{26ECEC94-D4DB-4362-A13C-0C8763F70A1B}" srcOrd="2" destOrd="0" presId="urn:microsoft.com/office/officeart/2009/3/layout/HorizontalOrganizationChart"/>
    <dgm:cxn modelId="{F8DF66D0-B2CF-4CC3-BDC0-5992B842925B}" type="presParOf" srcId="{A45991B4-7841-4231-8522-FA2CB3730753}" destId="{8F682691-2F4C-45EB-BDBA-B4C17E21C8FA}"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791212-F626-4ECB-82C5-5941EE89D54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fr-FR"/>
        </a:p>
      </dgm:t>
    </dgm:pt>
    <dgm:pt modelId="{AC24FE05-AA12-4889-89B5-B4CA3D410E4E}">
      <dgm:prSet phldrT="[Texte]" custT="1"/>
      <dgm:spPr/>
      <dgm:t>
        <a:bodyPr/>
        <a:lstStyle/>
        <a:p>
          <a:r>
            <a:rPr lang="fr-FR" sz="2000" b="1" dirty="0">
              <a:solidFill>
                <a:schemeClr val="bg1"/>
              </a:solidFill>
              <a:latin typeface="Arial" panose="020B0604020202020204" pitchFamily="34" charset="0"/>
              <a:ea typeface="Calibri" panose="020F0502020204030204" pitchFamily="34" charset="0"/>
              <a:cs typeface="Arial" panose="020B0604020202020204" pitchFamily="34" charset="0"/>
            </a:rPr>
            <a:t>Quel que soit le motif de la rupture, l’employeur doit respecter les obligations suivantes</a:t>
          </a:r>
          <a:endParaRPr lang="fr-FR" sz="2000" b="1" dirty="0">
            <a:solidFill>
              <a:schemeClr val="bg1"/>
            </a:solidFill>
            <a:latin typeface="Arial" panose="020B0604020202020204" pitchFamily="34" charset="0"/>
            <a:cs typeface="Arial" panose="020B0604020202020204" pitchFamily="34" charset="0"/>
          </a:endParaRPr>
        </a:p>
      </dgm:t>
    </dgm:pt>
    <dgm:pt modelId="{5FD329CC-B2DE-4B3E-8A84-EBF9ACD91559}" type="parTrans" cxnId="{43C4E9DC-118A-4412-ACE3-7B4578284C2A}">
      <dgm:prSet/>
      <dgm:spPr/>
      <dgm:t>
        <a:bodyPr/>
        <a:lstStyle/>
        <a:p>
          <a:endParaRPr lang="fr-FR" sz="2000">
            <a:latin typeface="Arial" panose="020B0604020202020204" pitchFamily="34" charset="0"/>
            <a:cs typeface="Arial" panose="020B0604020202020204" pitchFamily="34" charset="0"/>
          </a:endParaRPr>
        </a:p>
      </dgm:t>
    </dgm:pt>
    <dgm:pt modelId="{DECA80B8-76BD-4B65-8569-5B01BB1AB466}" type="sibTrans" cxnId="{43C4E9DC-118A-4412-ACE3-7B4578284C2A}">
      <dgm:prSet/>
      <dgm:spPr/>
      <dgm:t>
        <a:bodyPr/>
        <a:lstStyle/>
        <a:p>
          <a:endParaRPr lang="fr-FR" sz="2000">
            <a:latin typeface="Arial" panose="020B0604020202020204" pitchFamily="34" charset="0"/>
            <a:cs typeface="Arial" panose="020B0604020202020204" pitchFamily="34" charset="0"/>
          </a:endParaRPr>
        </a:p>
      </dgm:t>
    </dgm:pt>
    <dgm:pt modelId="{B88F687E-965C-4F41-9D05-1B106D7C5C98}">
      <dgm:prSet custT="1"/>
      <dgm:spPr/>
      <dgm:t>
        <a:bodyPr/>
        <a:lstStyle/>
        <a:p>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délivrer un certificat de travail</a:t>
          </a:r>
          <a:endParaRPr lang="fr-FR" sz="2400" dirty="0">
            <a:latin typeface="Arial" panose="020B0604020202020204" pitchFamily="34" charset="0"/>
            <a:ea typeface="Calibri" panose="020F0502020204030204" pitchFamily="34" charset="0"/>
            <a:cs typeface="Arial" panose="020B0604020202020204" pitchFamily="34" charset="0"/>
          </a:endParaRPr>
        </a:p>
      </dgm:t>
    </dgm:pt>
    <dgm:pt modelId="{2412AABD-A5BB-43D3-8D1E-C920067DC0F7}" type="parTrans" cxnId="{582928AD-A696-47EE-BE3A-45F76A031657}">
      <dgm:prSet custT="1"/>
      <dgm:spPr/>
      <dgm:t>
        <a:bodyPr/>
        <a:lstStyle/>
        <a:p>
          <a:endParaRPr lang="fr-FR" sz="2000">
            <a:latin typeface="Arial" panose="020B0604020202020204" pitchFamily="34" charset="0"/>
            <a:cs typeface="Arial" panose="020B0604020202020204" pitchFamily="34" charset="0"/>
          </a:endParaRPr>
        </a:p>
      </dgm:t>
    </dgm:pt>
    <dgm:pt modelId="{D7427F07-D69D-449A-B5E2-ECB66D142A79}" type="sibTrans" cxnId="{582928AD-A696-47EE-BE3A-45F76A031657}">
      <dgm:prSet/>
      <dgm:spPr/>
      <dgm:t>
        <a:bodyPr/>
        <a:lstStyle/>
        <a:p>
          <a:endParaRPr lang="fr-FR" sz="2000">
            <a:latin typeface="Arial" panose="020B0604020202020204" pitchFamily="34" charset="0"/>
            <a:cs typeface="Arial" panose="020B0604020202020204" pitchFamily="34" charset="0"/>
          </a:endParaRPr>
        </a:p>
      </dgm:t>
    </dgm:pt>
    <dgm:pt modelId="{225AA133-3D28-4544-8A7C-EA46B9173513}">
      <dgm:prSet custT="1"/>
      <dgm:spPr/>
      <dgm:t>
        <a:bodyPr/>
        <a:lstStyle/>
        <a:p>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délivrer un reçu pour solde de tout compte </a:t>
          </a:r>
          <a:r>
            <a:rPr lang="fr-FR" sz="2400" dirty="0">
              <a:latin typeface="Arial" panose="020B0604020202020204" pitchFamily="34" charset="0"/>
              <a:ea typeface="Calibri" panose="020F0502020204030204" pitchFamily="34" charset="0"/>
              <a:cs typeface="Arial" panose="020B0604020202020204" pitchFamily="34" charset="0"/>
            </a:rPr>
            <a:t>(facultatif) </a:t>
          </a:r>
        </a:p>
      </dgm:t>
    </dgm:pt>
    <dgm:pt modelId="{35A1F0AC-36BF-4BE4-BED7-3238DC04BE71}" type="parTrans" cxnId="{C539E231-3608-4545-90CE-32023840D48E}">
      <dgm:prSet custT="1"/>
      <dgm:spPr/>
      <dgm:t>
        <a:bodyPr/>
        <a:lstStyle/>
        <a:p>
          <a:endParaRPr lang="fr-FR" sz="2000">
            <a:latin typeface="Arial" panose="020B0604020202020204" pitchFamily="34" charset="0"/>
            <a:cs typeface="Arial" panose="020B0604020202020204" pitchFamily="34" charset="0"/>
          </a:endParaRPr>
        </a:p>
      </dgm:t>
    </dgm:pt>
    <dgm:pt modelId="{82A9855C-A038-4D5F-99A3-066F27443686}" type="sibTrans" cxnId="{C539E231-3608-4545-90CE-32023840D48E}">
      <dgm:prSet/>
      <dgm:spPr/>
      <dgm:t>
        <a:bodyPr/>
        <a:lstStyle/>
        <a:p>
          <a:endParaRPr lang="fr-FR" sz="2000">
            <a:latin typeface="Arial" panose="020B0604020202020204" pitchFamily="34" charset="0"/>
            <a:cs typeface="Arial" panose="020B0604020202020204" pitchFamily="34" charset="0"/>
          </a:endParaRPr>
        </a:p>
      </dgm:t>
    </dgm:pt>
    <dgm:pt modelId="{33AE12B6-AAF5-42E3-82A2-5F56B24DB5BF}">
      <dgm:prSet custT="1"/>
      <dgm:spPr/>
      <dgm:t>
        <a:bodyPr/>
        <a:lstStyle/>
        <a:p>
          <a:r>
            <a:rPr lang="fr-FR" sz="2400" b="1" dirty="0">
              <a:solidFill>
                <a:schemeClr val="bg1"/>
              </a:solidFill>
              <a:latin typeface="Arial" panose="020B0604020202020204" pitchFamily="34" charset="0"/>
              <a:ea typeface="Calibri" panose="020F0502020204030204" pitchFamily="34" charset="0"/>
              <a:cs typeface="Arial" panose="020B0604020202020204" pitchFamily="34" charset="0"/>
            </a:rPr>
            <a:t>délivrer le dernier bulletin de salaire</a:t>
          </a:r>
        </a:p>
      </dgm:t>
    </dgm:pt>
    <dgm:pt modelId="{2260A34F-A144-48C0-90E8-1BEB537B9198}" type="parTrans" cxnId="{F05462AD-23AA-4C44-88C8-ECC1CA4DC6AD}">
      <dgm:prSet/>
      <dgm:spPr/>
      <dgm:t>
        <a:bodyPr/>
        <a:lstStyle/>
        <a:p>
          <a:endParaRPr lang="fr-FR"/>
        </a:p>
      </dgm:t>
    </dgm:pt>
    <dgm:pt modelId="{1957BB89-5375-4B19-84CA-FFF7D700CA3E}" type="sibTrans" cxnId="{F05462AD-23AA-4C44-88C8-ECC1CA4DC6AD}">
      <dgm:prSet/>
      <dgm:spPr/>
    </dgm:pt>
    <dgm:pt modelId="{EDFC4E71-0C40-4109-9083-75142ACEA8F0}" type="pres">
      <dgm:prSet presAssocID="{17791212-F626-4ECB-82C5-5941EE89D549}" presName="diagram" presStyleCnt="0">
        <dgm:presLayoutVars>
          <dgm:chPref val="1"/>
          <dgm:dir/>
          <dgm:animOne val="branch"/>
          <dgm:animLvl val="lvl"/>
          <dgm:resizeHandles val="exact"/>
        </dgm:presLayoutVars>
      </dgm:prSet>
      <dgm:spPr/>
    </dgm:pt>
    <dgm:pt modelId="{B661C90E-C2BF-44FC-B99B-B326898F8A14}" type="pres">
      <dgm:prSet presAssocID="{AC24FE05-AA12-4889-89B5-B4CA3D410E4E}" presName="root1" presStyleCnt="0"/>
      <dgm:spPr/>
    </dgm:pt>
    <dgm:pt modelId="{6C42D3D7-D790-484E-9EA7-6851FFF1A266}" type="pres">
      <dgm:prSet presAssocID="{AC24FE05-AA12-4889-89B5-B4CA3D410E4E}" presName="LevelOneTextNode" presStyleLbl="node0" presStyleIdx="0" presStyleCnt="1" custScaleX="140816" custScaleY="188469">
        <dgm:presLayoutVars>
          <dgm:chPref val="3"/>
        </dgm:presLayoutVars>
      </dgm:prSet>
      <dgm:spPr/>
    </dgm:pt>
    <dgm:pt modelId="{145D1859-4238-412D-8587-54EEACF50038}" type="pres">
      <dgm:prSet presAssocID="{AC24FE05-AA12-4889-89B5-B4CA3D410E4E}" presName="level2hierChild" presStyleCnt="0"/>
      <dgm:spPr/>
    </dgm:pt>
    <dgm:pt modelId="{4CF6F596-BDDD-498A-8CC0-011DF6F273E7}" type="pres">
      <dgm:prSet presAssocID="{2412AABD-A5BB-43D3-8D1E-C920067DC0F7}" presName="conn2-1" presStyleLbl="parChTrans1D2" presStyleIdx="0" presStyleCnt="3"/>
      <dgm:spPr/>
    </dgm:pt>
    <dgm:pt modelId="{A0D5577A-1B4E-4641-95B7-3F09B99134C0}" type="pres">
      <dgm:prSet presAssocID="{2412AABD-A5BB-43D3-8D1E-C920067DC0F7}" presName="connTx" presStyleLbl="parChTrans1D2" presStyleIdx="0" presStyleCnt="3"/>
      <dgm:spPr/>
    </dgm:pt>
    <dgm:pt modelId="{EFE6394E-2C44-4655-ACDF-284BD1161EB8}" type="pres">
      <dgm:prSet presAssocID="{B88F687E-965C-4F41-9D05-1B106D7C5C98}" presName="root2" presStyleCnt="0"/>
      <dgm:spPr/>
    </dgm:pt>
    <dgm:pt modelId="{6D57D76D-4E83-424F-AECB-C4A634ADDCF6}" type="pres">
      <dgm:prSet presAssocID="{B88F687E-965C-4F41-9D05-1B106D7C5C98}" presName="LevelTwoTextNode" presStyleLbl="node2" presStyleIdx="0" presStyleCnt="3" custScaleX="275374" custScaleY="85361">
        <dgm:presLayoutVars>
          <dgm:chPref val="3"/>
        </dgm:presLayoutVars>
      </dgm:prSet>
      <dgm:spPr/>
    </dgm:pt>
    <dgm:pt modelId="{01107A6F-0A9A-4866-91BE-B921D956B4A5}" type="pres">
      <dgm:prSet presAssocID="{B88F687E-965C-4F41-9D05-1B106D7C5C98}" presName="level3hierChild" presStyleCnt="0"/>
      <dgm:spPr/>
    </dgm:pt>
    <dgm:pt modelId="{45188C41-C7D6-4257-AF8C-7C4FB357882E}" type="pres">
      <dgm:prSet presAssocID="{35A1F0AC-36BF-4BE4-BED7-3238DC04BE71}" presName="conn2-1" presStyleLbl="parChTrans1D2" presStyleIdx="1" presStyleCnt="3"/>
      <dgm:spPr/>
    </dgm:pt>
    <dgm:pt modelId="{4046A08E-A2CA-4875-9B5D-FA2D02B68AB8}" type="pres">
      <dgm:prSet presAssocID="{35A1F0AC-36BF-4BE4-BED7-3238DC04BE71}" presName="connTx" presStyleLbl="parChTrans1D2" presStyleIdx="1" presStyleCnt="3"/>
      <dgm:spPr/>
    </dgm:pt>
    <dgm:pt modelId="{245EF1C6-DB75-4B00-B2A6-955D1B89D85C}" type="pres">
      <dgm:prSet presAssocID="{225AA133-3D28-4544-8A7C-EA46B9173513}" presName="root2" presStyleCnt="0"/>
      <dgm:spPr/>
    </dgm:pt>
    <dgm:pt modelId="{67B75F50-C0A8-4A84-ADA3-78024ABF2CEA}" type="pres">
      <dgm:prSet presAssocID="{225AA133-3D28-4544-8A7C-EA46B9173513}" presName="LevelTwoTextNode" presStyleLbl="node2" presStyleIdx="1" presStyleCnt="3" custScaleX="275374" custScaleY="91352">
        <dgm:presLayoutVars>
          <dgm:chPref val="3"/>
        </dgm:presLayoutVars>
      </dgm:prSet>
      <dgm:spPr/>
    </dgm:pt>
    <dgm:pt modelId="{5266385D-733F-41D2-8033-22753682C44C}" type="pres">
      <dgm:prSet presAssocID="{225AA133-3D28-4544-8A7C-EA46B9173513}" presName="level3hierChild" presStyleCnt="0"/>
      <dgm:spPr/>
    </dgm:pt>
    <dgm:pt modelId="{E874CBD9-557E-415C-BFEB-5F59473E8F16}" type="pres">
      <dgm:prSet presAssocID="{2260A34F-A144-48C0-90E8-1BEB537B9198}" presName="conn2-1" presStyleLbl="parChTrans1D2" presStyleIdx="2" presStyleCnt="3"/>
      <dgm:spPr/>
    </dgm:pt>
    <dgm:pt modelId="{03488D82-661B-466A-A15D-EFB6F8A6D90D}" type="pres">
      <dgm:prSet presAssocID="{2260A34F-A144-48C0-90E8-1BEB537B9198}" presName="connTx" presStyleLbl="parChTrans1D2" presStyleIdx="2" presStyleCnt="3"/>
      <dgm:spPr/>
    </dgm:pt>
    <dgm:pt modelId="{AF3820AF-1A64-4D93-8DA3-B3682364DBF9}" type="pres">
      <dgm:prSet presAssocID="{33AE12B6-AAF5-42E3-82A2-5F56B24DB5BF}" presName="root2" presStyleCnt="0"/>
      <dgm:spPr/>
    </dgm:pt>
    <dgm:pt modelId="{9E34987E-5904-4FA5-9DBD-C9B86601030B}" type="pres">
      <dgm:prSet presAssocID="{33AE12B6-AAF5-42E3-82A2-5F56B24DB5BF}" presName="LevelTwoTextNode" presStyleLbl="node2" presStyleIdx="2" presStyleCnt="3" custScaleX="275373">
        <dgm:presLayoutVars>
          <dgm:chPref val="3"/>
        </dgm:presLayoutVars>
      </dgm:prSet>
      <dgm:spPr/>
    </dgm:pt>
    <dgm:pt modelId="{698613C4-2F45-4F70-BC6C-D515841B58DF}" type="pres">
      <dgm:prSet presAssocID="{33AE12B6-AAF5-42E3-82A2-5F56B24DB5BF}" presName="level3hierChild" presStyleCnt="0"/>
      <dgm:spPr/>
    </dgm:pt>
  </dgm:ptLst>
  <dgm:cxnLst>
    <dgm:cxn modelId="{645CE20A-7C2A-4FBE-A21D-B9F22E027EBC}" type="presOf" srcId="{17791212-F626-4ECB-82C5-5941EE89D549}" destId="{EDFC4E71-0C40-4109-9083-75142ACEA8F0}" srcOrd="0" destOrd="0" presId="urn:microsoft.com/office/officeart/2005/8/layout/hierarchy2"/>
    <dgm:cxn modelId="{B2AD1C15-ACEF-4A75-BDBC-73DA15D680BC}" type="presOf" srcId="{AC24FE05-AA12-4889-89B5-B4CA3D410E4E}" destId="{6C42D3D7-D790-484E-9EA7-6851FFF1A266}" srcOrd="0" destOrd="0" presId="urn:microsoft.com/office/officeart/2005/8/layout/hierarchy2"/>
    <dgm:cxn modelId="{75EE3927-9CC1-4D57-8FE9-1CCBAAEECEE0}" type="presOf" srcId="{2260A34F-A144-48C0-90E8-1BEB537B9198}" destId="{03488D82-661B-466A-A15D-EFB6F8A6D90D}" srcOrd="1" destOrd="0" presId="urn:microsoft.com/office/officeart/2005/8/layout/hierarchy2"/>
    <dgm:cxn modelId="{C539E231-3608-4545-90CE-32023840D48E}" srcId="{AC24FE05-AA12-4889-89B5-B4CA3D410E4E}" destId="{225AA133-3D28-4544-8A7C-EA46B9173513}" srcOrd="1" destOrd="0" parTransId="{35A1F0AC-36BF-4BE4-BED7-3238DC04BE71}" sibTransId="{82A9855C-A038-4D5F-99A3-066F27443686}"/>
    <dgm:cxn modelId="{BF7C7D4C-A13C-4DEE-98C9-C3635E7083DF}" type="presOf" srcId="{225AA133-3D28-4544-8A7C-EA46B9173513}" destId="{67B75F50-C0A8-4A84-ADA3-78024ABF2CEA}" srcOrd="0" destOrd="0" presId="urn:microsoft.com/office/officeart/2005/8/layout/hierarchy2"/>
    <dgm:cxn modelId="{A9B15A73-6354-4E0C-A805-51B7BB58630B}" type="presOf" srcId="{2412AABD-A5BB-43D3-8D1E-C920067DC0F7}" destId="{4CF6F596-BDDD-498A-8CC0-011DF6F273E7}" srcOrd="0" destOrd="0" presId="urn:microsoft.com/office/officeart/2005/8/layout/hierarchy2"/>
    <dgm:cxn modelId="{024EC77B-311E-4956-A0FF-EE6EC72B13F8}" type="presOf" srcId="{35A1F0AC-36BF-4BE4-BED7-3238DC04BE71}" destId="{45188C41-C7D6-4257-AF8C-7C4FB357882E}" srcOrd="0" destOrd="0" presId="urn:microsoft.com/office/officeart/2005/8/layout/hierarchy2"/>
    <dgm:cxn modelId="{79B22F96-3D80-43E4-995E-03A0B6049086}" type="presOf" srcId="{B88F687E-965C-4F41-9D05-1B106D7C5C98}" destId="{6D57D76D-4E83-424F-AECB-C4A634ADDCF6}" srcOrd="0" destOrd="0" presId="urn:microsoft.com/office/officeart/2005/8/layout/hierarchy2"/>
    <dgm:cxn modelId="{582928AD-A696-47EE-BE3A-45F76A031657}" srcId="{AC24FE05-AA12-4889-89B5-B4CA3D410E4E}" destId="{B88F687E-965C-4F41-9D05-1B106D7C5C98}" srcOrd="0" destOrd="0" parTransId="{2412AABD-A5BB-43D3-8D1E-C920067DC0F7}" sibTransId="{D7427F07-D69D-449A-B5E2-ECB66D142A79}"/>
    <dgm:cxn modelId="{F05462AD-23AA-4C44-88C8-ECC1CA4DC6AD}" srcId="{AC24FE05-AA12-4889-89B5-B4CA3D410E4E}" destId="{33AE12B6-AAF5-42E3-82A2-5F56B24DB5BF}" srcOrd="2" destOrd="0" parTransId="{2260A34F-A144-48C0-90E8-1BEB537B9198}" sibTransId="{1957BB89-5375-4B19-84CA-FFF7D700CA3E}"/>
    <dgm:cxn modelId="{93B5D3C9-E2CF-4279-AADC-D3D5B431C876}" type="presOf" srcId="{35A1F0AC-36BF-4BE4-BED7-3238DC04BE71}" destId="{4046A08E-A2CA-4875-9B5D-FA2D02B68AB8}" srcOrd="1" destOrd="0" presId="urn:microsoft.com/office/officeart/2005/8/layout/hierarchy2"/>
    <dgm:cxn modelId="{822AA4CC-5AE2-42D6-B994-E2F3CBD64B37}" type="presOf" srcId="{2260A34F-A144-48C0-90E8-1BEB537B9198}" destId="{E874CBD9-557E-415C-BFEB-5F59473E8F16}" srcOrd="0" destOrd="0" presId="urn:microsoft.com/office/officeart/2005/8/layout/hierarchy2"/>
    <dgm:cxn modelId="{43C4E9DC-118A-4412-ACE3-7B4578284C2A}" srcId="{17791212-F626-4ECB-82C5-5941EE89D549}" destId="{AC24FE05-AA12-4889-89B5-B4CA3D410E4E}" srcOrd="0" destOrd="0" parTransId="{5FD329CC-B2DE-4B3E-8A84-EBF9ACD91559}" sibTransId="{DECA80B8-76BD-4B65-8569-5B01BB1AB466}"/>
    <dgm:cxn modelId="{959B01DF-BE57-4F12-A6FE-985B5CF30732}" type="presOf" srcId="{33AE12B6-AAF5-42E3-82A2-5F56B24DB5BF}" destId="{9E34987E-5904-4FA5-9DBD-C9B86601030B}" srcOrd="0" destOrd="0" presId="urn:microsoft.com/office/officeart/2005/8/layout/hierarchy2"/>
    <dgm:cxn modelId="{DCEC57E8-AE09-46AB-AEF7-DDF6E97BE375}" type="presOf" srcId="{2412AABD-A5BB-43D3-8D1E-C920067DC0F7}" destId="{A0D5577A-1B4E-4641-95B7-3F09B99134C0}" srcOrd="1" destOrd="0" presId="urn:microsoft.com/office/officeart/2005/8/layout/hierarchy2"/>
    <dgm:cxn modelId="{71A5B017-A537-4F2D-A88F-D407CA0EC468}" type="presParOf" srcId="{EDFC4E71-0C40-4109-9083-75142ACEA8F0}" destId="{B661C90E-C2BF-44FC-B99B-B326898F8A14}" srcOrd="0" destOrd="0" presId="urn:microsoft.com/office/officeart/2005/8/layout/hierarchy2"/>
    <dgm:cxn modelId="{C7DCED89-A514-4292-ADBC-E2C69D4F7E93}" type="presParOf" srcId="{B661C90E-C2BF-44FC-B99B-B326898F8A14}" destId="{6C42D3D7-D790-484E-9EA7-6851FFF1A266}" srcOrd="0" destOrd="0" presId="urn:microsoft.com/office/officeart/2005/8/layout/hierarchy2"/>
    <dgm:cxn modelId="{922B0A3D-B818-4E8C-B471-3B1858052CC6}" type="presParOf" srcId="{B661C90E-C2BF-44FC-B99B-B326898F8A14}" destId="{145D1859-4238-412D-8587-54EEACF50038}" srcOrd="1" destOrd="0" presId="urn:microsoft.com/office/officeart/2005/8/layout/hierarchy2"/>
    <dgm:cxn modelId="{A1483471-1C23-4EE0-8025-33272047550D}" type="presParOf" srcId="{145D1859-4238-412D-8587-54EEACF50038}" destId="{4CF6F596-BDDD-498A-8CC0-011DF6F273E7}" srcOrd="0" destOrd="0" presId="urn:microsoft.com/office/officeart/2005/8/layout/hierarchy2"/>
    <dgm:cxn modelId="{E5E60F7C-5887-4097-A2D7-256DA8E4116D}" type="presParOf" srcId="{4CF6F596-BDDD-498A-8CC0-011DF6F273E7}" destId="{A0D5577A-1B4E-4641-95B7-3F09B99134C0}" srcOrd="0" destOrd="0" presId="urn:microsoft.com/office/officeart/2005/8/layout/hierarchy2"/>
    <dgm:cxn modelId="{CD6A93C9-003F-4C3D-B1C2-3EC4DF6FE0F8}" type="presParOf" srcId="{145D1859-4238-412D-8587-54EEACF50038}" destId="{EFE6394E-2C44-4655-ACDF-284BD1161EB8}" srcOrd="1" destOrd="0" presId="urn:microsoft.com/office/officeart/2005/8/layout/hierarchy2"/>
    <dgm:cxn modelId="{59BBA2B7-7C91-479A-9911-BF29473B9BA3}" type="presParOf" srcId="{EFE6394E-2C44-4655-ACDF-284BD1161EB8}" destId="{6D57D76D-4E83-424F-AECB-C4A634ADDCF6}" srcOrd="0" destOrd="0" presId="urn:microsoft.com/office/officeart/2005/8/layout/hierarchy2"/>
    <dgm:cxn modelId="{DCC80162-52F5-4A0F-8E6E-D953A3DE19A8}" type="presParOf" srcId="{EFE6394E-2C44-4655-ACDF-284BD1161EB8}" destId="{01107A6F-0A9A-4866-91BE-B921D956B4A5}" srcOrd="1" destOrd="0" presId="urn:microsoft.com/office/officeart/2005/8/layout/hierarchy2"/>
    <dgm:cxn modelId="{8F2B00E4-C181-453C-940B-E27BE104A130}" type="presParOf" srcId="{145D1859-4238-412D-8587-54EEACF50038}" destId="{45188C41-C7D6-4257-AF8C-7C4FB357882E}" srcOrd="2" destOrd="0" presId="urn:microsoft.com/office/officeart/2005/8/layout/hierarchy2"/>
    <dgm:cxn modelId="{6B557354-2A64-4C92-9099-39F7A94D6643}" type="presParOf" srcId="{45188C41-C7D6-4257-AF8C-7C4FB357882E}" destId="{4046A08E-A2CA-4875-9B5D-FA2D02B68AB8}" srcOrd="0" destOrd="0" presId="urn:microsoft.com/office/officeart/2005/8/layout/hierarchy2"/>
    <dgm:cxn modelId="{AF34139A-C63E-41EB-8784-8108EE6FBD18}" type="presParOf" srcId="{145D1859-4238-412D-8587-54EEACF50038}" destId="{245EF1C6-DB75-4B00-B2A6-955D1B89D85C}" srcOrd="3" destOrd="0" presId="urn:microsoft.com/office/officeart/2005/8/layout/hierarchy2"/>
    <dgm:cxn modelId="{A16D420D-B1F3-4C2C-A073-1CD815A9BA6E}" type="presParOf" srcId="{245EF1C6-DB75-4B00-B2A6-955D1B89D85C}" destId="{67B75F50-C0A8-4A84-ADA3-78024ABF2CEA}" srcOrd="0" destOrd="0" presId="urn:microsoft.com/office/officeart/2005/8/layout/hierarchy2"/>
    <dgm:cxn modelId="{1F11FAEC-7B9F-407E-86BA-369059A10C66}" type="presParOf" srcId="{245EF1C6-DB75-4B00-B2A6-955D1B89D85C}" destId="{5266385D-733F-41D2-8033-22753682C44C}" srcOrd="1" destOrd="0" presId="urn:microsoft.com/office/officeart/2005/8/layout/hierarchy2"/>
    <dgm:cxn modelId="{CAFCC0C7-A263-4B94-B7E3-9CEA3417679B}" type="presParOf" srcId="{145D1859-4238-412D-8587-54EEACF50038}" destId="{E874CBD9-557E-415C-BFEB-5F59473E8F16}" srcOrd="4" destOrd="0" presId="urn:microsoft.com/office/officeart/2005/8/layout/hierarchy2"/>
    <dgm:cxn modelId="{F273E9E1-36DD-4EB2-839E-E9B5DD3AC32C}" type="presParOf" srcId="{E874CBD9-557E-415C-BFEB-5F59473E8F16}" destId="{03488D82-661B-466A-A15D-EFB6F8A6D90D}" srcOrd="0" destOrd="0" presId="urn:microsoft.com/office/officeart/2005/8/layout/hierarchy2"/>
    <dgm:cxn modelId="{554FE5D6-DEEE-43FC-AD1A-3443A160C8AB}" type="presParOf" srcId="{145D1859-4238-412D-8587-54EEACF50038}" destId="{AF3820AF-1A64-4D93-8DA3-B3682364DBF9}" srcOrd="5" destOrd="0" presId="urn:microsoft.com/office/officeart/2005/8/layout/hierarchy2"/>
    <dgm:cxn modelId="{2FE74AF3-4BC8-42A5-A6F2-E91FD9F0F394}" type="presParOf" srcId="{AF3820AF-1A64-4D93-8DA3-B3682364DBF9}" destId="{9E34987E-5904-4FA5-9DBD-C9B86601030B}" srcOrd="0" destOrd="0" presId="urn:microsoft.com/office/officeart/2005/8/layout/hierarchy2"/>
    <dgm:cxn modelId="{DA795F2D-36C1-4CBC-B1DE-A4786D4E32B1}" type="presParOf" srcId="{AF3820AF-1A64-4D93-8DA3-B3682364DBF9}" destId="{698613C4-2F45-4F70-BC6C-D515841B58D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320906F-38D3-44F6-A78A-D52B09FA5BD8}" type="doc">
      <dgm:prSet loTypeId="urn:microsoft.com/office/officeart/2005/8/layout/hierarchy3" loCatId="hierarchy" qsTypeId="urn:microsoft.com/office/officeart/2005/8/quickstyle/simple1" qsCatId="simple" csTypeId="urn:microsoft.com/office/officeart/2005/8/colors/accent2_1" csCatId="accent2" phldr="1"/>
      <dgm:spPr/>
      <dgm:t>
        <a:bodyPr/>
        <a:lstStyle/>
        <a:p>
          <a:endParaRPr lang="fr-FR"/>
        </a:p>
      </dgm:t>
    </dgm:pt>
    <dgm:pt modelId="{3517F103-1CD8-44D7-848B-F3CA11551F01}">
      <dgm:prSet phldrT="[Texte]"/>
      <dgm:spPr/>
      <dgm:t>
        <a:bodyPr/>
        <a:lstStyle/>
        <a:p>
          <a:r>
            <a:rPr lang="fr-FR" b="1" dirty="0">
              <a:latin typeface="Arial" panose="020B0604020202020204" pitchFamily="34" charset="0"/>
              <a:ea typeface="Calibri" panose="020F0502020204030204" pitchFamily="34" charset="0"/>
              <a:cs typeface="Times New Roman" panose="02020603050405020304" pitchFamily="18" charset="0"/>
            </a:rPr>
            <a:t>Q</a:t>
          </a:r>
          <a:r>
            <a:rPr lang="fr-FR" b="1" dirty="0">
              <a:latin typeface="Arial" panose="020B0604020202020204" pitchFamily="34" charset="0"/>
              <a:ea typeface="Calibri" panose="020F0502020204030204" pitchFamily="34" charset="0"/>
              <a:cs typeface="Arial" panose="020B0604020202020204" pitchFamily="34" charset="0"/>
            </a:rPr>
            <a:t>uel que soit le motif de la rupture, l’employeur doit</a:t>
          </a:r>
          <a:r>
            <a:rPr lang="fr-FR" b="1" dirty="0">
              <a:latin typeface="Arial" panose="020B0604020202020204" pitchFamily="34" charset="0"/>
              <a:ea typeface="Calibri" panose="020F0502020204030204" pitchFamily="34" charset="0"/>
              <a:cs typeface="Times New Roman" panose="02020603050405020304" pitchFamily="18" charset="0"/>
            </a:rPr>
            <a:t> respecter les obligations suivantes :</a:t>
          </a:r>
          <a:endParaRPr lang="fr-FR" b="1" dirty="0"/>
        </a:p>
      </dgm:t>
    </dgm:pt>
    <dgm:pt modelId="{D905777D-2CF7-45E3-A360-ADE0DA1482EA}" type="parTrans" cxnId="{F7D2D7F7-6775-4DA1-BAEB-0B9A0CF2B74D}">
      <dgm:prSet/>
      <dgm:spPr/>
      <dgm:t>
        <a:bodyPr/>
        <a:lstStyle/>
        <a:p>
          <a:endParaRPr lang="fr-FR"/>
        </a:p>
      </dgm:t>
    </dgm:pt>
    <dgm:pt modelId="{8E467BEE-58B1-4818-B63F-778BAADA852A}" type="sibTrans" cxnId="{F7D2D7F7-6775-4DA1-BAEB-0B9A0CF2B74D}">
      <dgm:prSet/>
      <dgm:spPr/>
      <dgm:t>
        <a:bodyPr/>
        <a:lstStyle/>
        <a:p>
          <a:endParaRPr lang="fr-FR"/>
        </a:p>
      </dgm:t>
    </dgm:pt>
    <dgm:pt modelId="{724CE54A-4C0F-417B-ACD3-F8E802F8388F}">
      <dgm:prSet custT="1"/>
      <dgm:spPr/>
      <dgm:t>
        <a:bodyPr/>
        <a:lstStyle/>
        <a:p>
          <a:pPr algn="l"/>
          <a:r>
            <a:rPr lang="fr-FR" sz="2200" dirty="0">
              <a:latin typeface="Arial" panose="020B0604020202020204" pitchFamily="34" charset="0"/>
              <a:ea typeface="Calibri" panose="020F0502020204030204" pitchFamily="34" charset="0"/>
              <a:cs typeface="Arial" panose="020B0604020202020204" pitchFamily="34" charset="0"/>
            </a:rPr>
            <a:t>délivrer une </a:t>
          </a:r>
          <a:r>
            <a:rPr lang="fr-FR" sz="2200" b="1" dirty="0">
              <a:latin typeface="Arial" panose="020B0604020202020204" pitchFamily="34" charset="0"/>
              <a:ea typeface="Calibri" panose="020F0502020204030204" pitchFamily="34" charset="0"/>
              <a:cs typeface="Arial" panose="020B0604020202020204" pitchFamily="34" charset="0"/>
            </a:rPr>
            <a:t>attestation France travail (pôle emploi) </a:t>
          </a:r>
          <a:r>
            <a:rPr lang="fr-FR" sz="2200" dirty="0">
              <a:latin typeface="Arial" panose="020B0604020202020204" pitchFamily="34" charset="0"/>
              <a:ea typeface="Calibri" panose="020F0502020204030204" pitchFamily="34" charset="0"/>
              <a:cs typeface="Arial" panose="020B0604020202020204" pitchFamily="34" charset="0"/>
            </a:rPr>
            <a:t>: </a:t>
          </a:r>
          <a:r>
            <a:rPr lang="fr-FR" sz="2200" dirty="0">
              <a:latin typeface="Arial" panose="020B0604020202020204" pitchFamily="34" charset="0"/>
              <a:ea typeface="Calibri" panose="020F0502020204030204" pitchFamily="34" charset="0"/>
              <a:cs typeface="Times New Roman" panose="02020603050405020304" pitchFamily="18" charset="0"/>
            </a:rPr>
            <a:t>Elle doit être remise au salarié avec son dernier bulletin de paie.  Elle permet au salarié de faire valoir ses droits aux allocations chômage. Elle est remise quels que soit la nature, la durée, la forme du contrat et le motif de la rupture.</a:t>
          </a:r>
        </a:p>
      </dgm:t>
    </dgm:pt>
    <dgm:pt modelId="{217126B3-163E-44F8-8D04-A4DE0A1FB824}" type="parTrans" cxnId="{E184CE62-EFB8-49E6-ADC8-E43DE23F60F4}">
      <dgm:prSet/>
      <dgm:spPr/>
      <dgm:t>
        <a:bodyPr/>
        <a:lstStyle/>
        <a:p>
          <a:endParaRPr lang="fr-FR"/>
        </a:p>
      </dgm:t>
    </dgm:pt>
    <dgm:pt modelId="{8BEAF0A5-E85C-4615-9900-78B139542F40}" type="sibTrans" cxnId="{E184CE62-EFB8-49E6-ADC8-E43DE23F60F4}">
      <dgm:prSet/>
      <dgm:spPr/>
      <dgm:t>
        <a:bodyPr/>
        <a:lstStyle/>
        <a:p>
          <a:endParaRPr lang="fr-FR"/>
        </a:p>
      </dgm:t>
    </dgm:pt>
    <dgm:pt modelId="{A1B2FD26-7B5A-4CAE-88B6-076EDC433B9B}">
      <dgm:prSet custT="1"/>
      <dgm:spPr/>
      <dgm:t>
        <a:bodyPr/>
        <a:lstStyle/>
        <a:p>
          <a:pPr algn="l"/>
          <a:r>
            <a:rPr lang="fr-FR" sz="2200" dirty="0">
              <a:latin typeface="Arial" panose="020B0604020202020204" pitchFamily="34" charset="0"/>
              <a:ea typeface="Calibri" panose="020F0502020204030204" pitchFamily="34" charset="0"/>
              <a:cs typeface="Times New Roman" panose="02020603050405020304" pitchFamily="18" charset="0"/>
            </a:rPr>
            <a:t>mettre à jour le </a:t>
          </a:r>
          <a:r>
            <a:rPr lang="fr-FR" sz="2200" b="1" dirty="0">
              <a:latin typeface="Arial" panose="020B0604020202020204" pitchFamily="34" charset="0"/>
              <a:ea typeface="Calibri" panose="020F0502020204030204" pitchFamily="34" charset="0"/>
              <a:cs typeface="Times New Roman" panose="02020603050405020304" pitchFamily="18" charset="0"/>
            </a:rPr>
            <a:t>registre du personnel</a:t>
          </a:r>
          <a:r>
            <a:rPr lang="fr-FR" sz="2200" dirty="0">
              <a:latin typeface="Arial" panose="020B0604020202020204" pitchFamily="34" charset="0"/>
              <a:ea typeface="Calibri" panose="020F0502020204030204" pitchFamily="34" charset="0"/>
              <a:cs typeface="Times New Roman" panose="02020603050405020304" pitchFamily="18" charset="0"/>
            </a:rPr>
            <a:t> et indiquer la date du départ.</a:t>
          </a:r>
        </a:p>
      </dgm:t>
    </dgm:pt>
    <dgm:pt modelId="{1E35235B-D226-4FCC-96C9-ABDDE4BAF4E4}" type="parTrans" cxnId="{BD48A9FB-E3A1-4D7E-80B5-864DE8848671}">
      <dgm:prSet/>
      <dgm:spPr/>
      <dgm:t>
        <a:bodyPr/>
        <a:lstStyle/>
        <a:p>
          <a:endParaRPr lang="fr-FR"/>
        </a:p>
      </dgm:t>
    </dgm:pt>
    <dgm:pt modelId="{2AA6238B-B479-44E3-9344-2C06B27609C6}" type="sibTrans" cxnId="{BD48A9FB-E3A1-4D7E-80B5-864DE8848671}">
      <dgm:prSet/>
      <dgm:spPr/>
      <dgm:t>
        <a:bodyPr/>
        <a:lstStyle/>
        <a:p>
          <a:endParaRPr lang="fr-FR"/>
        </a:p>
      </dgm:t>
    </dgm:pt>
    <dgm:pt modelId="{4B9F8964-D58A-41B5-8A9D-5F61BF6C1CB3}">
      <dgm:prSet custT="1"/>
      <dgm:spPr/>
      <dgm:t>
        <a:bodyPr/>
        <a:lstStyle/>
        <a:p>
          <a:pPr algn="l"/>
          <a:r>
            <a:rPr lang="fr-FR" sz="2200" dirty="0">
              <a:latin typeface="Arial" panose="020B0604020202020204" pitchFamily="34" charset="0"/>
              <a:ea typeface="Calibri" panose="020F0502020204030204" pitchFamily="34" charset="0"/>
              <a:cs typeface="Times New Roman" panose="02020603050405020304" pitchFamily="18" charset="0"/>
            </a:rPr>
            <a:t>verser, une </a:t>
          </a:r>
          <a:r>
            <a:rPr lang="fr-FR" sz="2200" b="1" dirty="0">
              <a:latin typeface="Arial" panose="020B0604020202020204" pitchFamily="34" charset="0"/>
              <a:ea typeface="Calibri" panose="020F0502020204030204" pitchFamily="34" charset="0"/>
              <a:cs typeface="Times New Roman" panose="02020603050405020304" pitchFamily="18" charset="0"/>
            </a:rPr>
            <a:t>contribution à pôle emploi </a:t>
          </a:r>
          <a:r>
            <a:rPr lang="fr-FR" sz="2200" dirty="0">
              <a:latin typeface="Arial" panose="020B0604020202020204" pitchFamily="34" charset="0"/>
              <a:ea typeface="Calibri" panose="020F0502020204030204" pitchFamily="34" charset="0"/>
              <a:cs typeface="Times New Roman" panose="02020603050405020304" pitchFamily="18" charset="0"/>
            </a:rPr>
            <a:t>si le salarié est âgé de 50 ans ou plus lors de la rupture du contrat.</a:t>
          </a:r>
        </a:p>
      </dgm:t>
    </dgm:pt>
    <dgm:pt modelId="{8E2D8242-1FA4-4294-ADF9-22D71470D76F}" type="parTrans" cxnId="{35FF5781-CD82-4658-A031-FE417C3D6FE4}">
      <dgm:prSet/>
      <dgm:spPr/>
      <dgm:t>
        <a:bodyPr/>
        <a:lstStyle/>
        <a:p>
          <a:endParaRPr lang="fr-FR"/>
        </a:p>
      </dgm:t>
    </dgm:pt>
    <dgm:pt modelId="{4E048167-E663-45D8-872D-15BB96951A68}" type="sibTrans" cxnId="{35FF5781-CD82-4658-A031-FE417C3D6FE4}">
      <dgm:prSet/>
      <dgm:spPr/>
      <dgm:t>
        <a:bodyPr/>
        <a:lstStyle/>
        <a:p>
          <a:endParaRPr lang="fr-FR"/>
        </a:p>
      </dgm:t>
    </dgm:pt>
    <dgm:pt modelId="{11117B9A-B067-413C-A0FB-02C6DB27928C}">
      <dgm:prSet custT="1"/>
      <dgm:spPr/>
      <dgm:t>
        <a:bodyPr/>
        <a:lstStyle/>
        <a:p>
          <a:pPr algn="l"/>
          <a:r>
            <a:rPr lang="fr-FR" sz="2200" dirty="0">
              <a:latin typeface="Arial" panose="020B0604020202020204" pitchFamily="34" charset="0"/>
              <a:ea typeface="Calibri" panose="020F0502020204030204" pitchFamily="34" charset="0"/>
              <a:cs typeface="Times New Roman" panose="02020603050405020304" pitchFamily="18" charset="0"/>
            </a:rPr>
            <a:t>informer les </a:t>
          </a:r>
          <a:r>
            <a:rPr lang="fr-FR" sz="2200" b="1" dirty="0">
              <a:latin typeface="Arial" panose="020B0604020202020204" pitchFamily="34" charset="0"/>
              <a:ea typeface="Calibri" panose="020F0502020204030204" pitchFamily="34" charset="0"/>
              <a:cs typeface="Times New Roman" panose="02020603050405020304" pitchFamily="18" charset="0"/>
            </a:rPr>
            <a:t>caisses de retraite complémentaire</a:t>
          </a:r>
          <a:r>
            <a:rPr lang="fr-FR" sz="2200" dirty="0">
              <a:latin typeface="Arial" panose="020B0604020202020204" pitchFamily="34" charset="0"/>
              <a:ea typeface="Calibri" panose="020F0502020204030204" pitchFamily="34" charset="0"/>
              <a:cs typeface="Times New Roman" panose="02020603050405020304" pitchFamily="18" charset="0"/>
            </a:rPr>
            <a:t> (Arrco et Agirc) du départ du salarié.</a:t>
          </a:r>
        </a:p>
      </dgm:t>
    </dgm:pt>
    <dgm:pt modelId="{778E33A8-6959-4AE8-A338-2E419811D275}" type="parTrans" cxnId="{3C4467C2-DF41-4287-B874-C2E663604495}">
      <dgm:prSet/>
      <dgm:spPr/>
      <dgm:t>
        <a:bodyPr/>
        <a:lstStyle/>
        <a:p>
          <a:endParaRPr lang="fr-FR"/>
        </a:p>
      </dgm:t>
    </dgm:pt>
    <dgm:pt modelId="{382BCD2E-ABD4-4B6E-B9D2-45C8291C141D}" type="sibTrans" cxnId="{3C4467C2-DF41-4287-B874-C2E663604495}">
      <dgm:prSet/>
      <dgm:spPr/>
      <dgm:t>
        <a:bodyPr/>
        <a:lstStyle/>
        <a:p>
          <a:endParaRPr lang="fr-FR"/>
        </a:p>
      </dgm:t>
    </dgm:pt>
    <dgm:pt modelId="{94482693-EBA6-4F2C-BAE6-18CFDAEF481C}" type="pres">
      <dgm:prSet presAssocID="{1320906F-38D3-44F6-A78A-D52B09FA5BD8}" presName="diagram" presStyleCnt="0">
        <dgm:presLayoutVars>
          <dgm:chPref val="1"/>
          <dgm:dir/>
          <dgm:animOne val="branch"/>
          <dgm:animLvl val="lvl"/>
          <dgm:resizeHandles/>
        </dgm:presLayoutVars>
      </dgm:prSet>
      <dgm:spPr/>
    </dgm:pt>
    <dgm:pt modelId="{15959BB7-9D32-4329-981C-09BDBDC3BB3A}" type="pres">
      <dgm:prSet presAssocID="{3517F103-1CD8-44D7-848B-F3CA11551F01}" presName="root" presStyleCnt="0"/>
      <dgm:spPr/>
    </dgm:pt>
    <dgm:pt modelId="{AA05D9B2-8374-48B6-B3E9-F6684439DD42}" type="pres">
      <dgm:prSet presAssocID="{3517F103-1CD8-44D7-848B-F3CA11551F01}" presName="rootComposite" presStyleCnt="0"/>
      <dgm:spPr/>
    </dgm:pt>
    <dgm:pt modelId="{6290DDF1-BBAE-4D29-BB35-AEB47384271F}" type="pres">
      <dgm:prSet presAssocID="{3517F103-1CD8-44D7-848B-F3CA11551F01}" presName="rootText" presStyleLbl="node1" presStyleIdx="0" presStyleCnt="1" custScaleX="637597" custLinFactNeighborX="1242" custLinFactNeighborY="-2485"/>
      <dgm:spPr/>
    </dgm:pt>
    <dgm:pt modelId="{5384660D-C667-4B0B-9011-2FEBC14686D0}" type="pres">
      <dgm:prSet presAssocID="{3517F103-1CD8-44D7-848B-F3CA11551F01}" presName="rootConnector" presStyleLbl="node1" presStyleIdx="0" presStyleCnt="1"/>
      <dgm:spPr/>
    </dgm:pt>
    <dgm:pt modelId="{A9AF98AB-E6E5-40FB-A22B-541D8E209567}" type="pres">
      <dgm:prSet presAssocID="{3517F103-1CD8-44D7-848B-F3CA11551F01}" presName="childShape" presStyleCnt="0"/>
      <dgm:spPr/>
    </dgm:pt>
    <dgm:pt modelId="{B2713CA7-CF73-4483-9CC6-DC2B72292A22}" type="pres">
      <dgm:prSet presAssocID="{217126B3-163E-44F8-8D04-A4DE0A1FB824}" presName="Name13" presStyleLbl="parChTrans1D2" presStyleIdx="0" presStyleCnt="4"/>
      <dgm:spPr/>
    </dgm:pt>
    <dgm:pt modelId="{F4935D80-AD4E-4121-A596-53E722B3C10D}" type="pres">
      <dgm:prSet presAssocID="{724CE54A-4C0F-417B-ACD3-F8E802F8388F}" presName="childText" presStyleLbl="bgAcc1" presStyleIdx="0" presStyleCnt="4" custScaleX="779146" custScaleY="208921">
        <dgm:presLayoutVars>
          <dgm:bulletEnabled val="1"/>
        </dgm:presLayoutVars>
      </dgm:prSet>
      <dgm:spPr/>
    </dgm:pt>
    <dgm:pt modelId="{A3F0F4F6-D10B-46C9-A107-63E11CA8629A}" type="pres">
      <dgm:prSet presAssocID="{1E35235B-D226-4FCC-96C9-ABDDE4BAF4E4}" presName="Name13" presStyleLbl="parChTrans1D2" presStyleIdx="1" presStyleCnt="4"/>
      <dgm:spPr/>
    </dgm:pt>
    <dgm:pt modelId="{2CA7E046-FE18-4331-8D12-B36155742A04}" type="pres">
      <dgm:prSet presAssocID="{A1B2FD26-7B5A-4CAE-88B6-076EDC433B9B}" presName="childText" presStyleLbl="bgAcc1" presStyleIdx="1" presStyleCnt="4" custScaleX="779146" custScaleY="88104">
        <dgm:presLayoutVars>
          <dgm:bulletEnabled val="1"/>
        </dgm:presLayoutVars>
      </dgm:prSet>
      <dgm:spPr/>
    </dgm:pt>
    <dgm:pt modelId="{B74F205B-1F00-4B1C-BDE7-0C76DE6E6921}" type="pres">
      <dgm:prSet presAssocID="{8E2D8242-1FA4-4294-ADF9-22D71470D76F}" presName="Name13" presStyleLbl="parChTrans1D2" presStyleIdx="2" presStyleCnt="4"/>
      <dgm:spPr/>
    </dgm:pt>
    <dgm:pt modelId="{ABCBE128-5106-46A8-AD0D-0705AD371EA6}" type="pres">
      <dgm:prSet presAssocID="{4B9F8964-D58A-41B5-8A9D-5F61BF6C1CB3}" presName="childText" presStyleLbl="bgAcc1" presStyleIdx="2" presStyleCnt="4" custScaleX="779146" custScaleY="113196">
        <dgm:presLayoutVars>
          <dgm:bulletEnabled val="1"/>
        </dgm:presLayoutVars>
      </dgm:prSet>
      <dgm:spPr/>
    </dgm:pt>
    <dgm:pt modelId="{8C129B17-76C3-4A2F-B41D-D300265F49AC}" type="pres">
      <dgm:prSet presAssocID="{778E33A8-6959-4AE8-A338-2E419811D275}" presName="Name13" presStyleLbl="parChTrans1D2" presStyleIdx="3" presStyleCnt="4"/>
      <dgm:spPr/>
    </dgm:pt>
    <dgm:pt modelId="{4D6FE610-ABEB-419B-BB98-C336D87D8420}" type="pres">
      <dgm:prSet presAssocID="{11117B9A-B067-413C-A0FB-02C6DB27928C}" presName="childText" presStyleLbl="bgAcc1" presStyleIdx="3" presStyleCnt="4" custScaleX="779146" custScaleY="99368">
        <dgm:presLayoutVars>
          <dgm:bulletEnabled val="1"/>
        </dgm:presLayoutVars>
      </dgm:prSet>
      <dgm:spPr/>
    </dgm:pt>
  </dgm:ptLst>
  <dgm:cxnLst>
    <dgm:cxn modelId="{19750624-6496-4FE3-96A2-EA519709C791}" type="presOf" srcId="{4B9F8964-D58A-41B5-8A9D-5F61BF6C1CB3}" destId="{ABCBE128-5106-46A8-AD0D-0705AD371EA6}" srcOrd="0" destOrd="0" presId="urn:microsoft.com/office/officeart/2005/8/layout/hierarchy3"/>
    <dgm:cxn modelId="{E184CE62-EFB8-49E6-ADC8-E43DE23F60F4}" srcId="{3517F103-1CD8-44D7-848B-F3CA11551F01}" destId="{724CE54A-4C0F-417B-ACD3-F8E802F8388F}" srcOrd="0" destOrd="0" parTransId="{217126B3-163E-44F8-8D04-A4DE0A1FB824}" sibTransId="{8BEAF0A5-E85C-4615-9900-78B139542F40}"/>
    <dgm:cxn modelId="{415AC645-EF3E-4B3B-9BF1-2B7EABB2734C}" type="presOf" srcId="{3517F103-1CD8-44D7-848B-F3CA11551F01}" destId="{6290DDF1-BBAE-4D29-BB35-AEB47384271F}" srcOrd="0" destOrd="0" presId="urn:microsoft.com/office/officeart/2005/8/layout/hierarchy3"/>
    <dgm:cxn modelId="{13319449-F4C8-4823-A34C-798E2DBDD989}" type="presOf" srcId="{11117B9A-B067-413C-A0FB-02C6DB27928C}" destId="{4D6FE610-ABEB-419B-BB98-C336D87D8420}" srcOrd="0" destOrd="0" presId="urn:microsoft.com/office/officeart/2005/8/layout/hierarchy3"/>
    <dgm:cxn modelId="{824ADC49-622E-47EA-808F-2D996C416254}" type="presOf" srcId="{217126B3-163E-44F8-8D04-A4DE0A1FB824}" destId="{B2713CA7-CF73-4483-9CC6-DC2B72292A22}" srcOrd="0" destOrd="0" presId="urn:microsoft.com/office/officeart/2005/8/layout/hierarchy3"/>
    <dgm:cxn modelId="{28CF7A72-B0A3-4173-B523-D6E5499E2C61}" type="presOf" srcId="{8E2D8242-1FA4-4294-ADF9-22D71470D76F}" destId="{B74F205B-1F00-4B1C-BDE7-0C76DE6E6921}" srcOrd="0" destOrd="0" presId="urn:microsoft.com/office/officeart/2005/8/layout/hierarchy3"/>
    <dgm:cxn modelId="{27123754-E5D9-42BD-8977-8774F7B7B12E}" type="presOf" srcId="{3517F103-1CD8-44D7-848B-F3CA11551F01}" destId="{5384660D-C667-4B0B-9011-2FEBC14686D0}" srcOrd="1" destOrd="0" presId="urn:microsoft.com/office/officeart/2005/8/layout/hierarchy3"/>
    <dgm:cxn modelId="{EFBF5555-2071-413F-A0FD-6358B8092BA9}" type="presOf" srcId="{724CE54A-4C0F-417B-ACD3-F8E802F8388F}" destId="{F4935D80-AD4E-4121-A596-53E722B3C10D}" srcOrd="0" destOrd="0" presId="urn:microsoft.com/office/officeart/2005/8/layout/hierarchy3"/>
    <dgm:cxn modelId="{D5AA7675-8AF7-4DB4-A0E8-393DB8365640}" type="presOf" srcId="{1E35235B-D226-4FCC-96C9-ABDDE4BAF4E4}" destId="{A3F0F4F6-D10B-46C9-A107-63E11CA8629A}" srcOrd="0" destOrd="0" presId="urn:microsoft.com/office/officeart/2005/8/layout/hierarchy3"/>
    <dgm:cxn modelId="{35FF5781-CD82-4658-A031-FE417C3D6FE4}" srcId="{3517F103-1CD8-44D7-848B-F3CA11551F01}" destId="{4B9F8964-D58A-41B5-8A9D-5F61BF6C1CB3}" srcOrd="2" destOrd="0" parTransId="{8E2D8242-1FA4-4294-ADF9-22D71470D76F}" sibTransId="{4E048167-E663-45D8-872D-15BB96951A68}"/>
    <dgm:cxn modelId="{6B2F45A1-09FC-4774-9032-493A72DF675A}" type="presOf" srcId="{1320906F-38D3-44F6-A78A-D52B09FA5BD8}" destId="{94482693-EBA6-4F2C-BAE6-18CFDAEF481C}" srcOrd="0" destOrd="0" presId="urn:microsoft.com/office/officeart/2005/8/layout/hierarchy3"/>
    <dgm:cxn modelId="{8103B5AA-8761-44F6-8AFA-C0082089576A}" type="presOf" srcId="{778E33A8-6959-4AE8-A338-2E419811D275}" destId="{8C129B17-76C3-4A2F-B41D-D300265F49AC}" srcOrd="0" destOrd="0" presId="urn:microsoft.com/office/officeart/2005/8/layout/hierarchy3"/>
    <dgm:cxn modelId="{621BE9B7-3E03-4125-9EF6-341BBFA4E2A1}" type="presOf" srcId="{A1B2FD26-7B5A-4CAE-88B6-076EDC433B9B}" destId="{2CA7E046-FE18-4331-8D12-B36155742A04}" srcOrd="0" destOrd="0" presId="urn:microsoft.com/office/officeart/2005/8/layout/hierarchy3"/>
    <dgm:cxn modelId="{3C4467C2-DF41-4287-B874-C2E663604495}" srcId="{3517F103-1CD8-44D7-848B-F3CA11551F01}" destId="{11117B9A-B067-413C-A0FB-02C6DB27928C}" srcOrd="3" destOrd="0" parTransId="{778E33A8-6959-4AE8-A338-2E419811D275}" sibTransId="{382BCD2E-ABD4-4B6E-B9D2-45C8291C141D}"/>
    <dgm:cxn modelId="{F7D2D7F7-6775-4DA1-BAEB-0B9A0CF2B74D}" srcId="{1320906F-38D3-44F6-A78A-D52B09FA5BD8}" destId="{3517F103-1CD8-44D7-848B-F3CA11551F01}" srcOrd="0" destOrd="0" parTransId="{D905777D-2CF7-45E3-A360-ADE0DA1482EA}" sibTransId="{8E467BEE-58B1-4818-B63F-778BAADA852A}"/>
    <dgm:cxn modelId="{BD48A9FB-E3A1-4D7E-80B5-864DE8848671}" srcId="{3517F103-1CD8-44D7-848B-F3CA11551F01}" destId="{A1B2FD26-7B5A-4CAE-88B6-076EDC433B9B}" srcOrd="1" destOrd="0" parTransId="{1E35235B-D226-4FCC-96C9-ABDDE4BAF4E4}" sibTransId="{2AA6238B-B479-44E3-9344-2C06B27609C6}"/>
    <dgm:cxn modelId="{F7836489-2561-4977-9F37-CE99CC2CA66B}" type="presParOf" srcId="{94482693-EBA6-4F2C-BAE6-18CFDAEF481C}" destId="{15959BB7-9D32-4329-981C-09BDBDC3BB3A}" srcOrd="0" destOrd="0" presId="urn:microsoft.com/office/officeart/2005/8/layout/hierarchy3"/>
    <dgm:cxn modelId="{2F126031-EC64-4B77-99BE-B82417E81143}" type="presParOf" srcId="{15959BB7-9D32-4329-981C-09BDBDC3BB3A}" destId="{AA05D9B2-8374-48B6-B3E9-F6684439DD42}" srcOrd="0" destOrd="0" presId="urn:microsoft.com/office/officeart/2005/8/layout/hierarchy3"/>
    <dgm:cxn modelId="{2E558762-C994-4FF8-8F0A-10D3A0E4B9FC}" type="presParOf" srcId="{AA05D9B2-8374-48B6-B3E9-F6684439DD42}" destId="{6290DDF1-BBAE-4D29-BB35-AEB47384271F}" srcOrd="0" destOrd="0" presId="urn:microsoft.com/office/officeart/2005/8/layout/hierarchy3"/>
    <dgm:cxn modelId="{DB610F19-274E-44DF-8444-F77E932CB97B}" type="presParOf" srcId="{AA05D9B2-8374-48B6-B3E9-F6684439DD42}" destId="{5384660D-C667-4B0B-9011-2FEBC14686D0}" srcOrd="1" destOrd="0" presId="urn:microsoft.com/office/officeart/2005/8/layout/hierarchy3"/>
    <dgm:cxn modelId="{189C29B7-9E97-4316-BEE5-32093C1BA945}" type="presParOf" srcId="{15959BB7-9D32-4329-981C-09BDBDC3BB3A}" destId="{A9AF98AB-E6E5-40FB-A22B-541D8E209567}" srcOrd="1" destOrd="0" presId="urn:microsoft.com/office/officeart/2005/8/layout/hierarchy3"/>
    <dgm:cxn modelId="{E15F9082-C927-433C-B9FC-814FC7B5AF93}" type="presParOf" srcId="{A9AF98AB-E6E5-40FB-A22B-541D8E209567}" destId="{B2713CA7-CF73-4483-9CC6-DC2B72292A22}" srcOrd="0" destOrd="0" presId="urn:microsoft.com/office/officeart/2005/8/layout/hierarchy3"/>
    <dgm:cxn modelId="{8DFA8F86-7868-48BF-9FA0-F91FB92E8FA4}" type="presParOf" srcId="{A9AF98AB-E6E5-40FB-A22B-541D8E209567}" destId="{F4935D80-AD4E-4121-A596-53E722B3C10D}" srcOrd="1" destOrd="0" presId="urn:microsoft.com/office/officeart/2005/8/layout/hierarchy3"/>
    <dgm:cxn modelId="{4A2A3A97-08C6-4B08-99E9-4BB59224EF93}" type="presParOf" srcId="{A9AF98AB-E6E5-40FB-A22B-541D8E209567}" destId="{A3F0F4F6-D10B-46C9-A107-63E11CA8629A}" srcOrd="2" destOrd="0" presId="urn:microsoft.com/office/officeart/2005/8/layout/hierarchy3"/>
    <dgm:cxn modelId="{2F2A58C3-EBF1-43A6-9334-9D39E261CF6C}" type="presParOf" srcId="{A9AF98AB-E6E5-40FB-A22B-541D8E209567}" destId="{2CA7E046-FE18-4331-8D12-B36155742A04}" srcOrd="3" destOrd="0" presId="urn:microsoft.com/office/officeart/2005/8/layout/hierarchy3"/>
    <dgm:cxn modelId="{2D86E026-099C-4F2D-97B7-4847D50A629F}" type="presParOf" srcId="{A9AF98AB-E6E5-40FB-A22B-541D8E209567}" destId="{B74F205B-1F00-4B1C-BDE7-0C76DE6E6921}" srcOrd="4" destOrd="0" presId="urn:microsoft.com/office/officeart/2005/8/layout/hierarchy3"/>
    <dgm:cxn modelId="{18DB0E44-510C-4314-9164-D11C383C2474}" type="presParOf" srcId="{A9AF98AB-E6E5-40FB-A22B-541D8E209567}" destId="{ABCBE128-5106-46A8-AD0D-0705AD371EA6}" srcOrd="5" destOrd="0" presId="urn:microsoft.com/office/officeart/2005/8/layout/hierarchy3"/>
    <dgm:cxn modelId="{415B0247-BB95-4404-885F-40F23B3620BF}" type="presParOf" srcId="{A9AF98AB-E6E5-40FB-A22B-541D8E209567}" destId="{8C129B17-76C3-4A2F-B41D-D300265F49AC}" srcOrd="6" destOrd="0" presId="urn:microsoft.com/office/officeart/2005/8/layout/hierarchy3"/>
    <dgm:cxn modelId="{F2C60729-F0A7-4416-A0E8-C9A72AE9C3F6}" type="presParOf" srcId="{A9AF98AB-E6E5-40FB-A22B-541D8E209567}" destId="{4D6FE610-ABEB-419B-BB98-C336D87D8420}"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1E635-7FB9-49E4-8D57-D65791A6DB71}">
      <dsp:nvSpPr>
        <dsp:cNvPr id="0" name=""/>
        <dsp:cNvSpPr/>
      </dsp:nvSpPr>
      <dsp:spPr>
        <a:xfrm>
          <a:off x="7528088" y="1906853"/>
          <a:ext cx="444018" cy="1652686"/>
        </a:xfrm>
        <a:custGeom>
          <a:avLst/>
          <a:gdLst/>
          <a:ahLst/>
          <a:cxnLst/>
          <a:rect l="0" t="0" r="0" b="0"/>
          <a:pathLst>
            <a:path>
              <a:moveTo>
                <a:pt x="0" y="0"/>
              </a:moveTo>
              <a:lnTo>
                <a:pt x="222009" y="0"/>
              </a:lnTo>
              <a:lnTo>
                <a:pt x="222009" y="1652686"/>
              </a:lnTo>
              <a:lnTo>
                <a:pt x="444018" y="1652686"/>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CFBCCB6-5D15-479B-A2CD-1CE3CA66D352}">
      <dsp:nvSpPr>
        <dsp:cNvPr id="0" name=""/>
        <dsp:cNvSpPr/>
      </dsp:nvSpPr>
      <dsp:spPr>
        <a:xfrm>
          <a:off x="7528088" y="1906853"/>
          <a:ext cx="444018" cy="869108"/>
        </a:xfrm>
        <a:custGeom>
          <a:avLst/>
          <a:gdLst/>
          <a:ahLst/>
          <a:cxnLst/>
          <a:rect l="0" t="0" r="0" b="0"/>
          <a:pathLst>
            <a:path>
              <a:moveTo>
                <a:pt x="0" y="0"/>
              </a:moveTo>
              <a:lnTo>
                <a:pt x="222009" y="0"/>
              </a:lnTo>
              <a:lnTo>
                <a:pt x="222009" y="869108"/>
              </a:lnTo>
              <a:lnTo>
                <a:pt x="444018" y="869108"/>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72AE56-9785-4FE5-AB11-CCD36200A5F2}">
      <dsp:nvSpPr>
        <dsp:cNvPr id="0" name=""/>
        <dsp:cNvSpPr/>
      </dsp:nvSpPr>
      <dsp:spPr>
        <a:xfrm>
          <a:off x="7528088" y="1861133"/>
          <a:ext cx="444018" cy="91440"/>
        </a:xfrm>
        <a:custGeom>
          <a:avLst/>
          <a:gdLst/>
          <a:ahLst/>
          <a:cxnLst/>
          <a:rect l="0" t="0" r="0" b="0"/>
          <a:pathLst>
            <a:path>
              <a:moveTo>
                <a:pt x="0" y="45720"/>
              </a:moveTo>
              <a:lnTo>
                <a:pt x="444018" y="4572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4BF4C3-8051-40D9-A767-DD51770C9B02}">
      <dsp:nvSpPr>
        <dsp:cNvPr id="0" name=""/>
        <dsp:cNvSpPr/>
      </dsp:nvSpPr>
      <dsp:spPr>
        <a:xfrm>
          <a:off x="7528088" y="1037744"/>
          <a:ext cx="444018" cy="869108"/>
        </a:xfrm>
        <a:custGeom>
          <a:avLst/>
          <a:gdLst/>
          <a:ahLst/>
          <a:cxnLst/>
          <a:rect l="0" t="0" r="0" b="0"/>
          <a:pathLst>
            <a:path>
              <a:moveTo>
                <a:pt x="0" y="869108"/>
              </a:moveTo>
              <a:lnTo>
                <a:pt x="222009" y="869108"/>
              </a:lnTo>
              <a:lnTo>
                <a:pt x="222009" y="0"/>
              </a:lnTo>
              <a:lnTo>
                <a:pt x="44401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50405D-A230-46CF-A9F3-A0CFA0733CC4}">
      <dsp:nvSpPr>
        <dsp:cNvPr id="0" name=""/>
        <dsp:cNvSpPr/>
      </dsp:nvSpPr>
      <dsp:spPr>
        <a:xfrm>
          <a:off x="7528088" y="254166"/>
          <a:ext cx="444018" cy="1652686"/>
        </a:xfrm>
        <a:custGeom>
          <a:avLst/>
          <a:gdLst/>
          <a:ahLst/>
          <a:cxnLst/>
          <a:rect l="0" t="0" r="0" b="0"/>
          <a:pathLst>
            <a:path>
              <a:moveTo>
                <a:pt x="0" y="1652686"/>
              </a:moveTo>
              <a:lnTo>
                <a:pt x="222009" y="1652686"/>
              </a:lnTo>
              <a:lnTo>
                <a:pt x="222009" y="0"/>
              </a:lnTo>
              <a:lnTo>
                <a:pt x="444018" y="0"/>
              </a:lnTo>
            </a:path>
          </a:pathLst>
        </a:custGeom>
        <a:noFill/>
        <a:ln w="19050" cap="rnd"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47B42A-679B-4658-B39C-CEE6D66BE12E}">
      <dsp:nvSpPr>
        <dsp:cNvPr id="0" name=""/>
        <dsp:cNvSpPr/>
      </dsp:nvSpPr>
      <dsp:spPr>
        <a:xfrm>
          <a:off x="2702626" y="1861132"/>
          <a:ext cx="444018" cy="91440"/>
        </a:xfrm>
        <a:custGeom>
          <a:avLst/>
          <a:gdLst/>
          <a:ahLst/>
          <a:cxnLst/>
          <a:rect l="0" t="0" r="0" b="0"/>
          <a:pathLst>
            <a:path>
              <a:moveTo>
                <a:pt x="0" y="45720"/>
              </a:moveTo>
              <a:lnTo>
                <a:pt x="444018"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514E462-0C81-4CC3-812A-29C926F20CD2}">
      <dsp:nvSpPr>
        <dsp:cNvPr id="0" name=""/>
        <dsp:cNvSpPr/>
      </dsp:nvSpPr>
      <dsp:spPr>
        <a:xfrm>
          <a:off x="481200" y="1324434"/>
          <a:ext cx="2221425" cy="1164837"/>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Un départ peut avoir plusieurs causes </a:t>
          </a:r>
          <a:endParaRPr lang="fr-FR" sz="2400" kern="1200" dirty="0">
            <a:solidFill>
              <a:schemeClr val="bg1"/>
            </a:solidFill>
          </a:endParaRPr>
        </a:p>
      </dsp:txBody>
      <dsp:txXfrm>
        <a:off x="481200" y="1324434"/>
        <a:ext cx="2221425" cy="1164837"/>
      </dsp:txXfrm>
    </dsp:sp>
    <dsp:sp modelId="{F3056B9D-CF85-4DC1-AB0C-9DFF5964D0C9}">
      <dsp:nvSpPr>
        <dsp:cNvPr id="0" name=""/>
        <dsp:cNvSpPr/>
      </dsp:nvSpPr>
      <dsp:spPr>
        <a:xfrm>
          <a:off x="3146645" y="1009755"/>
          <a:ext cx="4381443" cy="179419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Selon la cause</a:t>
          </a:r>
        </a:p>
        <a:p>
          <a:pPr marL="0" lvl="0" indent="0" algn="ctr" defTabSz="1066800">
            <a:lnSpc>
              <a:spcPct val="90000"/>
            </a:lnSpc>
            <a:spcBef>
              <a:spcPct val="0"/>
            </a:spcBef>
            <a:spcAft>
              <a:spcPct val="35000"/>
            </a:spcAft>
            <a:buNone/>
          </a:pPr>
          <a:r>
            <a:rPr lang="fr-FR" sz="2400"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les conditions de départ, les indemnités, les primes et la procédure à mettre en œuvre changent. </a:t>
          </a:r>
          <a:endParaRPr lang="fr-FR" sz="2400" kern="1200" dirty="0">
            <a:solidFill>
              <a:schemeClr val="bg1"/>
            </a:solidFill>
          </a:endParaRPr>
        </a:p>
      </dsp:txBody>
      <dsp:txXfrm>
        <a:off x="3146645" y="1009755"/>
        <a:ext cx="4381443" cy="1794194"/>
      </dsp:txXfrm>
    </dsp:sp>
    <dsp:sp modelId="{FD2F944B-85AA-4B9C-9B1E-CEA916622BA9}">
      <dsp:nvSpPr>
        <dsp:cNvPr id="0" name=""/>
        <dsp:cNvSpPr/>
      </dsp:nvSpPr>
      <dsp:spPr>
        <a:xfrm>
          <a:off x="7972107" y="1134"/>
          <a:ext cx="2807996" cy="5060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Démission</a:t>
          </a:r>
          <a:endParaRPr lang="fr-FR" sz="2400" b="1" kern="1200" dirty="0">
            <a:solidFill>
              <a:schemeClr val="bg1"/>
            </a:solidFill>
          </a:endParaRPr>
        </a:p>
      </dsp:txBody>
      <dsp:txXfrm>
        <a:off x="7972107" y="1134"/>
        <a:ext cx="2807996" cy="506065"/>
      </dsp:txXfrm>
    </dsp:sp>
    <dsp:sp modelId="{CDFDFE18-4EF4-4C6A-97E9-904C6A2332B6}">
      <dsp:nvSpPr>
        <dsp:cNvPr id="0" name=""/>
        <dsp:cNvSpPr/>
      </dsp:nvSpPr>
      <dsp:spPr>
        <a:xfrm>
          <a:off x="7972107" y="784711"/>
          <a:ext cx="2807996" cy="5060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Licenciement</a:t>
          </a:r>
          <a:endParaRPr lang="fr-FR" sz="2400" b="1" kern="1200" dirty="0">
            <a:solidFill>
              <a:schemeClr val="bg1"/>
            </a:solidFill>
          </a:endParaRPr>
        </a:p>
      </dsp:txBody>
      <dsp:txXfrm>
        <a:off x="7972107" y="784711"/>
        <a:ext cx="2807996" cy="506065"/>
      </dsp:txXfrm>
    </dsp:sp>
    <dsp:sp modelId="{BDE1692C-C786-482C-957E-4E1988DA8983}">
      <dsp:nvSpPr>
        <dsp:cNvPr id="0" name=""/>
        <dsp:cNvSpPr/>
      </dsp:nvSpPr>
      <dsp:spPr>
        <a:xfrm>
          <a:off x="7972107" y="1568288"/>
          <a:ext cx="2807996" cy="67712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rPr>
            <a:t>Rupture conventionnelle</a:t>
          </a:r>
        </a:p>
      </dsp:txBody>
      <dsp:txXfrm>
        <a:off x="7972107" y="1568288"/>
        <a:ext cx="2807996" cy="677128"/>
      </dsp:txXfrm>
    </dsp:sp>
    <dsp:sp modelId="{0CF38C37-AAF2-4CF5-8670-3D37B3BBB182}">
      <dsp:nvSpPr>
        <dsp:cNvPr id="0" name=""/>
        <dsp:cNvSpPr/>
      </dsp:nvSpPr>
      <dsp:spPr>
        <a:xfrm>
          <a:off x="7972107" y="2522929"/>
          <a:ext cx="2807996" cy="5060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Retraite </a:t>
          </a:r>
          <a:endParaRPr lang="fr-FR" sz="2400" b="1" kern="1200" dirty="0">
            <a:solidFill>
              <a:schemeClr val="bg1"/>
            </a:solidFill>
          </a:endParaRPr>
        </a:p>
      </dsp:txBody>
      <dsp:txXfrm>
        <a:off x="7972107" y="2522929"/>
        <a:ext cx="2807996" cy="506065"/>
      </dsp:txXfrm>
    </dsp:sp>
    <dsp:sp modelId="{3B2B5590-4E45-40D9-963E-EA4B29F0FEF7}">
      <dsp:nvSpPr>
        <dsp:cNvPr id="0" name=""/>
        <dsp:cNvSpPr/>
      </dsp:nvSpPr>
      <dsp:spPr>
        <a:xfrm>
          <a:off x="7972107" y="3306506"/>
          <a:ext cx="2807996" cy="506065"/>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Times New Roman" panose="02020603050405020304" pitchFamily="18" charset="0"/>
            </a:rPr>
            <a:t>etc. </a:t>
          </a:r>
          <a:endParaRPr lang="fr-FR" sz="2400" b="1" kern="1200" dirty="0">
            <a:solidFill>
              <a:schemeClr val="bg1"/>
            </a:solidFill>
          </a:endParaRPr>
        </a:p>
      </dsp:txBody>
      <dsp:txXfrm>
        <a:off x="7972107" y="3306506"/>
        <a:ext cx="2807996" cy="5060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2D3D7-D790-484E-9EA7-6851FFF1A266}">
      <dsp:nvSpPr>
        <dsp:cNvPr id="0" name=""/>
        <dsp:cNvSpPr/>
      </dsp:nvSpPr>
      <dsp:spPr>
        <a:xfrm>
          <a:off x="8684" y="1183502"/>
          <a:ext cx="3287867" cy="2200250"/>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FR" sz="2000" b="1" kern="1200" dirty="0">
              <a:solidFill>
                <a:schemeClr val="bg1"/>
              </a:solidFill>
              <a:latin typeface="Arial" panose="020B0604020202020204" pitchFamily="34" charset="0"/>
              <a:ea typeface="Calibri" panose="020F0502020204030204" pitchFamily="34" charset="0"/>
              <a:cs typeface="Arial" panose="020B0604020202020204" pitchFamily="34" charset="0"/>
            </a:rPr>
            <a:t>Quel que soit le motif de la rupture, l’employeur doit respecter les obligations suivantes</a:t>
          </a:r>
          <a:endParaRPr lang="fr-FR" sz="2000" b="1" kern="1200" dirty="0">
            <a:solidFill>
              <a:schemeClr val="bg1"/>
            </a:solidFill>
            <a:latin typeface="Arial" panose="020B0604020202020204" pitchFamily="34" charset="0"/>
            <a:cs typeface="Arial" panose="020B0604020202020204" pitchFamily="34" charset="0"/>
          </a:endParaRPr>
        </a:p>
      </dsp:txBody>
      <dsp:txXfrm>
        <a:off x="73127" y="1247945"/>
        <a:ext cx="3158981" cy="2071364"/>
      </dsp:txXfrm>
    </dsp:sp>
    <dsp:sp modelId="{4CF6F596-BDDD-498A-8CC0-011DF6F273E7}">
      <dsp:nvSpPr>
        <dsp:cNvPr id="0" name=""/>
        <dsp:cNvSpPr/>
      </dsp:nvSpPr>
      <dsp:spPr>
        <a:xfrm rot="18351633">
          <a:off x="2966389" y="1614588"/>
          <a:ext cx="1594270" cy="46009"/>
        </a:xfrm>
        <a:custGeom>
          <a:avLst/>
          <a:gdLst/>
          <a:ahLst/>
          <a:cxnLst/>
          <a:rect l="0" t="0" r="0" b="0"/>
          <a:pathLst>
            <a:path>
              <a:moveTo>
                <a:pt x="0" y="23004"/>
              </a:moveTo>
              <a:lnTo>
                <a:pt x="1594270" y="230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Arial" panose="020B0604020202020204" pitchFamily="34" charset="0"/>
            <a:cs typeface="Arial" panose="020B0604020202020204" pitchFamily="34" charset="0"/>
          </a:endParaRPr>
        </a:p>
      </dsp:txBody>
      <dsp:txXfrm>
        <a:off x="3723668" y="1597736"/>
        <a:ext cx="79713" cy="79713"/>
      </dsp:txXfrm>
    </dsp:sp>
    <dsp:sp modelId="{6D57D76D-4E83-424F-AECB-C4A634ADDCF6}">
      <dsp:nvSpPr>
        <dsp:cNvPr id="0" name=""/>
        <dsp:cNvSpPr/>
      </dsp:nvSpPr>
      <dsp:spPr>
        <a:xfrm>
          <a:off x="4230498" y="493291"/>
          <a:ext cx="6429618" cy="9965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Arial" panose="020B0604020202020204" pitchFamily="34" charset="0"/>
            </a:rPr>
            <a:t>délivrer un certificat de travail</a:t>
          </a:r>
          <a:endParaRPr lang="fr-FR" sz="2400" kern="1200" dirty="0">
            <a:latin typeface="Arial" panose="020B0604020202020204" pitchFamily="34" charset="0"/>
            <a:ea typeface="Calibri" panose="020F0502020204030204" pitchFamily="34" charset="0"/>
            <a:cs typeface="Arial" panose="020B0604020202020204" pitchFamily="34" charset="0"/>
          </a:endParaRPr>
        </a:p>
      </dsp:txBody>
      <dsp:txXfrm>
        <a:off x="4259685" y="522478"/>
        <a:ext cx="6371244" cy="938159"/>
      </dsp:txXfrm>
    </dsp:sp>
    <dsp:sp modelId="{45188C41-C7D6-4257-AF8C-7C4FB357882E}">
      <dsp:nvSpPr>
        <dsp:cNvPr id="0" name=""/>
        <dsp:cNvSpPr/>
      </dsp:nvSpPr>
      <dsp:spPr>
        <a:xfrm rot="21286341">
          <a:off x="3294600" y="2217897"/>
          <a:ext cx="937847" cy="46009"/>
        </a:xfrm>
        <a:custGeom>
          <a:avLst/>
          <a:gdLst/>
          <a:ahLst/>
          <a:cxnLst/>
          <a:rect l="0" t="0" r="0" b="0"/>
          <a:pathLst>
            <a:path>
              <a:moveTo>
                <a:pt x="0" y="23004"/>
              </a:moveTo>
              <a:lnTo>
                <a:pt x="937847" y="230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fr-FR" sz="2000" kern="1200">
            <a:latin typeface="Arial" panose="020B0604020202020204" pitchFamily="34" charset="0"/>
            <a:cs typeface="Arial" panose="020B0604020202020204" pitchFamily="34" charset="0"/>
          </a:endParaRPr>
        </a:p>
      </dsp:txBody>
      <dsp:txXfrm>
        <a:off x="3740078" y="2217456"/>
        <a:ext cx="46892" cy="46892"/>
      </dsp:txXfrm>
    </dsp:sp>
    <dsp:sp modelId="{67B75F50-C0A8-4A84-ADA3-78024ABF2CEA}">
      <dsp:nvSpPr>
        <dsp:cNvPr id="0" name=""/>
        <dsp:cNvSpPr/>
      </dsp:nvSpPr>
      <dsp:spPr>
        <a:xfrm>
          <a:off x="4230498" y="1664940"/>
          <a:ext cx="6429618" cy="10664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Arial" panose="020B0604020202020204" pitchFamily="34" charset="0"/>
            </a:rPr>
            <a:t>délivrer un reçu pour solde de tout compte </a:t>
          </a:r>
          <a:r>
            <a:rPr lang="fr-FR" sz="2400" kern="1200" dirty="0">
              <a:latin typeface="Arial" panose="020B0604020202020204" pitchFamily="34" charset="0"/>
              <a:ea typeface="Calibri" panose="020F0502020204030204" pitchFamily="34" charset="0"/>
              <a:cs typeface="Arial" panose="020B0604020202020204" pitchFamily="34" charset="0"/>
            </a:rPr>
            <a:t>(facultatif) </a:t>
          </a:r>
        </a:p>
      </dsp:txBody>
      <dsp:txXfrm>
        <a:off x="4261734" y="1696176"/>
        <a:ext cx="6367146" cy="1004002"/>
      </dsp:txXfrm>
    </dsp:sp>
    <dsp:sp modelId="{E874CBD9-557E-415C-BFEB-5F59473E8F16}">
      <dsp:nvSpPr>
        <dsp:cNvPr id="0" name=""/>
        <dsp:cNvSpPr/>
      </dsp:nvSpPr>
      <dsp:spPr>
        <a:xfrm rot="3135565">
          <a:off x="3000605" y="2863932"/>
          <a:ext cx="1525839" cy="46009"/>
        </a:xfrm>
        <a:custGeom>
          <a:avLst/>
          <a:gdLst/>
          <a:ahLst/>
          <a:cxnLst/>
          <a:rect l="0" t="0" r="0" b="0"/>
          <a:pathLst>
            <a:path>
              <a:moveTo>
                <a:pt x="0" y="23004"/>
              </a:moveTo>
              <a:lnTo>
                <a:pt x="1525839" y="23004"/>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3725378" y="2848790"/>
        <a:ext cx="76291" cy="76291"/>
      </dsp:txXfrm>
    </dsp:sp>
    <dsp:sp modelId="{9E34987E-5904-4FA5-9DBD-C9B86601030B}">
      <dsp:nvSpPr>
        <dsp:cNvPr id="0" name=""/>
        <dsp:cNvSpPr/>
      </dsp:nvSpPr>
      <dsp:spPr>
        <a:xfrm>
          <a:off x="4230498" y="2906529"/>
          <a:ext cx="6429595" cy="1167433"/>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fr-FR" sz="2400" b="1" kern="1200" dirty="0">
              <a:solidFill>
                <a:schemeClr val="bg1"/>
              </a:solidFill>
              <a:latin typeface="Arial" panose="020B0604020202020204" pitchFamily="34" charset="0"/>
              <a:ea typeface="Calibri" panose="020F0502020204030204" pitchFamily="34" charset="0"/>
              <a:cs typeface="Arial" panose="020B0604020202020204" pitchFamily="34" charset="0"/>
            </a:rPr>
            <a:t>délivrer le dernier bulletin de salaire</a:t>
          </a:r>
        </a:p>
      </dsp:txBody>
      <dsp:txXfrm>
        <a:off x="4264691" y="2940722"/>
        <a:ext cx="6361209" cy="10990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90DDF1-BBAE-4D29-BB35-AEB47384271F}">
      <dsp:nvSpPr>
        <dsp:cNvPr id="0" name=""/>
        <dsp:cNvSpPr/>
      </dsp:nvSpPr>
      <dsp:spPr>
        <a:xfrm>
          <a:off x="23680" y="0"/>
          <a:ext cx="9414721" cy="738297"/>
        </a:xfrm>
        <a:prstGeom prst="roundRect">
          <a:avLst>
            <a:gd name="adj" fmla="val 10000"/>
          </a:avLst>
        </a:prstGeom>
        <a:solidFill>
          <a:schemeClr val="lt1">
            <a:hueOff val="0"/>
            <a:satOff val="0"/>
            <a:lumOff val="0"/>
            <a:alphaOff val="0"/>
          </a:schemeClr>
        </a:solidFill>
        <a:ln w="19050" cap="rnd"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29210" rIns="43815" bIns="29210" numCol="1" spcCol="1270" anchor="ctr" anchorCtr="0">
          <a:noAutofit/>
        </a:bodyPr>
        <a:lstStyle/>
        <a:p>
          <a:pPr marL="0" lvl="0" indent="0" algn="ctr" defTabSz="1022350">
            <a:lnSpc>
              <a:spcPct val="90000"/>
            </a:lnSpc>
            <a:spcBef>
              <a:spcPct val="0"/>
            </a:spcBef>
            <a:spcAft>
              <a:spcPct val="35000"/>
            </a:spcAft>
            <a:buNone/>
          </a:pPr>
          <a:r>
            <a:rPr lang="fr-FR" sz="2300" b="1" kern="1200" dirty="0">
              <a:latin typeface="Arial" panose="020B0604020202020204" pitchFamily="34" charset="0"/>
              <a:ea typeface="Calibri" panose="020F0502020204030204" pitchFamily="34" charset="0"/>
              <a:cs typeface="Times New Roman" panose="02020603050405020304" pitchFamily="18" charset="0"/>
            </a:rPr>
            <a:t>Q</a:t>
          </a:r>
          <a:r>
            <a:rPr lang="fr-FR" sz="2300" b="1" kern="1200" dirty="0">
              <a:latin typeface="Arial" panose="020B0604020202020204" pitchFamily="34" charset="0"/>
              <a:ea typeface="Calibri" panose="020F0502020204030204" pitchFamily="34" charset="0"/>
              <a:cs typeface="Arial" panose="020B0604020202020204" pitchFamily="34" charset="0"/>
            </a:rPr>
            <a:t>uel que soit le motif de la rupture, l’employeur doit</a:t>
          </a:r>
          <a:r>
            <a:rPr lang="fr-FR" sz="2300" b="1" kern="1200" dirty="0">
              <a:latin typeface="Arial" panose="020B0604020202020204" pitchFamily="34" charset="0"/>
              <a:ea typeface="Calibri" panose="020F0502020204030204" pitchFamily="34" charset="0"/>
              <a:cs typeface="Times New Roman" panose="02020603050405020304" pitchFamily="18" charset="0"/>
            </a:rPr>
            <a:t> respecter les obligations suivantes :</a:t>
          </a:r>
          <a:endParaRPr lang="fr-FR" sz="2300" b="1" kern="1200" dirty="0"/>
        </a:p>
      </dsp:txBody>
      <dsp:txXfrm>
        <a:off x="45304" y="21624"/>
        <a:ext cx="9371473" cy="695049"/>
      </dsp:txXfrm>
    </dsp:sp>
    <dsp:sp modelId="{B2713CA7-CF73-4483-9CC6-DC2B72292A22}">
      <dsp:nvSpPr>
        <dsp:cNvPr id="0" name=""/>
        <dsp:cNvSpPr/>
      </dsp:nvSpPr>
      <dsp:spPr>
        <a:xfrm>
          <a:off x="965152" y="738297"/>
          <a:ext cx="923132" cy="964957"/>
        </a:xfrm>
        <a:custGeom>
          <a:avLst/>
          <a:gdLst/>
          <a:ahLst/>
          <a:cxnLst/>
          <a:rect l="0" t="0" r="0" b="0"/>
          <a:pathLst>
            <a:path>
              <a:moveTo>
                <a:pt x="0" y="0"/>
              </a:moveTo>
              <a:lnTo>
                <a:pt x="0" y="964957"/>
              </a:lnTo>
              <a:lnTo>
                <a:pt x="923132" y="96495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4935D80-AD4E-4121-A596-53E722B3C10D}">
      <dsp:nvSpPr>
        <dsp:cNvPr id="0" name=""/>
        <dsp:cNvSpPr/>
      </dsp:nvSpPr>
      <dsp:spPr>
        <a:xfrm>
          <a:off x="1888285" y="932026"/>
          <a:ext cx="9203860" cy="1542457"/>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Arial" panose="020B0604020202020204" pitchFamily="34" charset="0"/>
              <a:ea typeface="Calibri" panose="020F0502020204030204" pitchFamily="34" charset="0"/>
              <a:cs typeface="Arial" panose="020B0604020202020204" pitchFamily="34" charset="0"/>
            </a:rPr>
            <a:t>délivrer une </a:t>
          </a:r>
          <a:r>
            <a:rPr lang="fr-FR" sz="2200" b="1" kern="1200" dirty="0">
              <a:latin typeface="Arial" panose="020B0604020202020204" pitchFamily="34" charset="0"/>
              <a:ea typeface="Calibri" panose="020F0502020204030204" pitchFamily="34" charset="0"/>
              <a:cs typeface="Arial" panose="020B0604020202020204" pitchFamily="34" charset="0"/>
            </a:rPr>
            <a:t>attestation France travail (pôle emploi) </a:t>
          </a:r>
          <a:r>
            <a:rPr lang="fr-FR" sz="2200" kern="1200" dirty="0">
              <a:latin typeface="Arial" panose="020B0604020202020204" pitchFamily="34" charset="0"/>
              <a:ea typeface="Calibri" panose="020F0502020204030204" pitchFamily="34" charset="0"/>
              <a:cs typeface="Arial" panose="020B0604020202020204" pitchFamily="34" charset="0"/>
            </a:rPr>
            <a:t>: </a:t>
          </a:r>
          <a:r>
            <a:rPr lang="fr-FR" sz="2200" kern="1200" dirty="0">
              <a:latin typeface="Arial" panose="020B0604020202020204" pitchFamily="34" charset="0"/>
              <a:ea typeface="Calibri" panose="020F0502020204030204" pitchFamily="34" charset="0"/>
              <a:cs typeface="Times New Roman" panose="02020603050405020304" pitchFamily="18" charset="0"/>
            </a:rPr>
            <a:t>Elle doit être remise au salarié avec son dernier bulletin de paie.  Elle permet au salarié de faire valoir ses droits aux allocations chômage. Elle est remise quels que soit la nature, la durée, la forme du contrat et le motif de la rupture.</a:t>
          </a:r>
        </a:p>
      </dsp:txBody>
      <dsp:txXfrm>
        <a:off x="1933462" y="977203"/>
        <a:ext cx="9113506" cy="1452103"/>
      </dsp:txXfrm>
    </dsp:sp>
    <dsp:sp modelId="{A3F0F4F6-D10B-46C9-A107-63E11CA8629A}">
      <dsp:nvSpPr>
        <dsp:cNvPr id="0" name=""/>
        <dsp:cNvSpPr/>
      </dsp:nvSpPr>
      <dsp:spPr>
        <a:xfrm>
          <a:off x="965152" y="738297"/>
          <a:ext cx="923132" cy="2245995"/>
        </a:xfrm>
        <a:custGeom>
          <a:avLst/>
          <a:gdLst/>
          <a:ahLst/>
          <a:cxnLst/>
          <a:rect l="0" t="0" r="0" b="0"/>
          <a:pathLst>
            <a:path>
              <a:moveTo>
                <a:pt x="0" y="0"/>
              </a:moveTo>
              <a:lnTo>
                <a:pt x="0" y="2245995"/>
              </a:lnTo>
              <a:lnTo>
                <a:pt x="923132" y="2245995"/>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A7E046-FE18-4331-8D12-B36155742A04}">
      <dsp:nvSpPr>
        <dsp:cNvPr id="0" name=""/>
        <dsp:cNvSpPr/>
      </dsp:nvSpPr>
      <dsp:spPr>
        <a:xfrm>
          <a:off x="1888285" y="2659058"/>
          <a:ext cx="9203860" cy="650469"/>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Arial" panose="020B0604020202020204" pitchFamily="34" charset="0"/>
              <a:ea typeface="Calibri" panose="020F0502020204030204" pitchFamily="34" charset="0"/>
              <a:cs typeface="Times New Roman" panose="02020603050405020304" pitchFamily="18" charset="0"/>
            </a:rPr>
            <a:t>mettre à jour le </a:t>
          </a:r>
          <a:r>
            <a:rPr lang="fr-FR" sz="2200" b="1" kern="1200" dirty="0">
              <a:latin typeface="Arial" panose="020B0604020202020204" pitchFamily="34" charset="0"/>
              <a:ea typeface="Calibri" panose="020F0502020204030204" pitchFamily="34" charset="0"/>
              <a:cs typeface="Times New Roman" panose="02020603050405020304" pitchFamily="18" charset="0"/>
            </a:rPr>
            <a:t>registre du personnel</a:t>
          </a:r>
          <a:r>
            <a:rPr lang="fr-FR" sz="2200" kern="1200" dirty="0">
              <a:latin typeface="Arial" panose="020B0604020202020204" pitchFamily="34" charset="0"/>
              <a:ea typeface="Calibri" panose="020F0502020204030204" pitchFamily="34" charset="0"/>
              <a:cs typeface="Times New Roman" panose="02020603050405020304" pitchFamily="18" charset="0"/>
            </a:rPr>
            <a:t> et indiquer la date du départ.</a:t>
          </a:r>
        </a:p>
      </dsp:txBody>
      <dsp:txXfrm>
        <a:off x="1907337" y="2678110"/>
        <a:ext cx="9165756" cy="612365"/>
      </dsp:txXfrm>
    </dsp:sp>
    <dsp:sp modelId="{B74F205B-1F00-4B1C-BDE7-0C76DE6E6921}">
      <dsp:nvSpPr>
        <dsp:cNvPr id="0" name=""/>
        <dsp:cNvSpPr/>
      </dsp:nvSpPr>
      <dsp:spPr>
        <a:xfrm>
          <a:off x="965152" y="738297"/>
          <a:ext cx="923132" cy="3173666"/>
        </a:xfrm>
        <a:custGeom>
          <a:avLst/>
          <a:gdLst/>
          <a:ahLst/>
          <a:cxnLst/>
          <a:rect l="0" t="0" r="0" b="0"/>
          <a:pathLst>
            <a:path>
              <a:moveTo>
                <a:pt x="0" y="0"/>
              </a:moveTo>
              <a:lnTo>
                <a:pt x="0" y="3173666"/>
              </a:lnTo>
              <a:lnTo>
                <a:pt x="923132" y="3173666"/>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CBE128-5106-46A8-AD0D-0705AD371EA6}">
      <dsp:nvSpPr>
        <dsp:cNvPr id="0" name=""/>
        <dsp:cNvSpPr/>
      </dsp:nvSpPr>
      <dsp:spPr>
        <a:xfrm>
          <a:off x="1888285" y="3494101"/>
          <a:ext cx="9203860" cy="835722"/>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Arial" panose="020B0604020202020204" pitchFamily="34" charset="0"/>
              <a:ea typeface="Calibri" panose="020F0502020204030204" pitchFamily="34" charset="0"/>
              <a:cs typeface="Times New Roman" panose="02020603050405020304" pitchFamily="18" charset="0"/>
            </a:rPr>
            <a:t>verser, une </a:t>
          </a:r>
          <a:r>
            <a:rPr lang="fr-FR" sz="2200" b="1" kern="1200" dirty="0">
              <a:latin typeface="Arial" panose="020B0604020202020204" pitchFamily="34" charset="0"/>
              <a:ea typeface="Calibri" panose="020F0502020204030204" pitchFamily="34" charset="0"/>
              <a:cs typeface="Times New Roman" panose="02020603050405020304" pitchFamily="18" charset="0"/>
            </a:rPr>
            <a:t>contribution à pôle emploi </a:t>
          </a:r>
          <a:r>
            <a:rPr lang="fr-FR" sz="2200" kern="1200" dirty="0">
              <a:latin typeface="Arial" panose="020B0604020202020204" pitchFamily="34" charset="0"/>
              <a:ea typeface="Calibri" panose="020F0502020204030204" pitchFamily="34" charset="0"/>
              <a:cs typeface="Times New Roman" panose="02020603050405020304" pitchFamily="18" charset="0"/>
            </a:rPr>
            <a:t>si le salarié est âgé de 50 ans ou plus lors de la rupture du contrat.</a:t>
          </a:r>
        </a:p>
      </dsp:txBody>
      <dsp:txXfrm>
        <a:off x="1912762" y="3518578"/>
        <a:ext cx="9154906" cy="786768"/>
      </dsp:txXfrm>
    </dsp:sp>
    <dsp:sp modelId="{8C129B17-76C3-4A2F-B41D-D300265F49AC}">
      <dsp:nvSpPr>
        <dsp:cNvPr id="0" name=""/>
        <dsp:cNvSpPr/>
      </dsp:nvSpPr>
      <dsp:spPr>
        <a:xfrm>
          <a:off x="965152" y="738297"/>
          <a:ext cx="923132" cy="4142917"/>
        </a:xfrm>
        <a:custGeom>
          <a:avLst/>
          <a:gdLst/>
          <a:ahLst/>
          <a:cxnLst/>
          <a:rect l="0" t="0" r="0" b="0"/>
          <a:pathLst>
            <a:path>
              <a:moveTo>
                <a:pt x="0" y="0"/>
              </a:moveTo>
              <a:lnTo>
                <a:pt x="0" y="4142917"/>
              </a:lnTo>
              <a:lnTo>
                <a:pt x="923132" y="4142917"/>
              </a:lnTo>
            </a:path>
          </a:pathLst>
        </a:custGeom>
        <a:noFill/>
        <a:ln w="19050" cap="rnd"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6FE610-ABEB-419B-BB98-C336D87D8420}">
      <dsp:nvSpPr>
        <dsp:cNvPr id="0" name=""/>
        <dsp:cNvSpPr/>
      </dsp:nvSpPr>
      <dsp:spPr>
        <a:xfrm>
          <a:off x="1888285" y="4514399"/>
          <a:ext cx="9203860" cy="733631"/>
        </a:xfrm>
        <a:prstGeom prst="roundRect">
          <a:avLst>
            <a:gd name="adj" fmla="val 10000"/>
          </a:avLst>
        </a:prstGeom>
        <a:solidFill>
          <a:schemeClr val="accent2">
            <a:alpha val="90000"/>
            <a:tint val="40000"/>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27940" rIns="41910" bIns="27940" numCol="1" spcCol="1270" anchor="ctr" anchorCtr="0">
          <a:noAutofit/>
        </a:bodyPr>
        <a:lstStyle/>
        <a:p>
          <a:pPr marL="0" lvl="0" indent="0" algn="l" defTabSz="977900">
            <a:lnSpc>
              <a:spcPct val="90000"/>
            </a:lnSpc>
            <a:spcBef>
              <a:spcPct val="0"/>
            </a:spcBef>
            <a:spcAft>
              <a:spcPct val="35000"/>
            </a:spcAft>
            <a:buNone/>
          </a:pPr>
          <a:r>
            <a:rPr lang="fr-FR" sz="2200" kern="1200" dirty="0">
              <a:latin typeface="Arial" panose="020B0604020202020204" pitchFamily="34" charset="0"/>
              <a:ea typeface="Calibri" panose="020F0502020204030204" pitchFamily="34" charset="0"/>
              <a:cs typeface="Times New Roman" panose="02020603050405020304" pitchFamily="18" charset="0"/>
            </a:rPr>
            <a:t>informer les </a:t>
          </a:r>
          <a:r>
            <a:rPr lang="fr-FR" sz="2200" b="1" kern="1200" dirty="0">
              <a:latin typeface="Arial" panose="020B0604020202020204" pitchFamily="34" charset="0"/>
              <a:ea typeface="Calibri" panose="020F0502020204030204" pitchFamily="34" charset="0"/>
              <a:cs typeface="Times New Roman" panose="02020603050405020304" pitchFamily="18" charset="0"/>
            </a:rPr>
            <a:t>caisses de retraite complémentaire</a:t>
          </a:r>
          <a:r>
            <a:rPr lang="fr-FR" sz="2200" kern="1200" dirty="0">
              <a:latin typeface="Arial" panose="020B0604020202020204" pitchFamily="34" charset="0"/>
              <a:ea typeface="Calibri" panose="020F0502020204030204" pitchFamily="34" charset="0"/>
              <a:cs typeface="Times New Roman" panose="02020603050405020304" pitchFamily="18" charset="0"/>
            </a:rPr>
            <a:t> (Arrco et Agirc) du départ du salarié.</a:t>
          </a:r>
        </a:p>
      </dsp:txBody>
      <dsp:txXfrm>
        <a:off x="1909772" y="4535886"/>
        <a:ext cx="9160886" cy="690657"/>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fr-FR"/>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4286013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041787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fr-FR"/>
              <a:t>Modifiez le style du titre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985069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fr-FR"/>
              <a:t>Modifiez le style du titre</a:t>
            </a:r>
            <a:endParaRPr lang="en-US" dirty="0"/>
          </a:p>
        </p:txBody>
      </p:sp>
      <p:sp>
        <p:nvSpPr>
          <p:cNvPr id="14" name="Text Placeholder 3"/>
          <p:cNvSpPr>
            <a:spLocks noGrp="1"/>
          </p:cNvSpPr>
          <p:nvPr>
            <p:ph type="body" sz="half" idx="13"/>
          </p:nvPr>
        </p:nvSpPr>
        <p:spPr>
          <a:xfrm>
            <a:off x="1930400" y="3771174"/>
            <a:ext cx="7385828"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
        <p:nvSpPr>
          <p:cNvPr id="11" name="TextBox 10"/>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22859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5931070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238828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fr-FR"/>
              <a:t>Modifiez le style du titre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4"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2506776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nchorCtr="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072134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fr-FR"/>
              <a:t>Modifiez le style du titre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377400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1545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279035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36367CA6-DE09-4763-9ADC-881E8981A047}" type="datetimeFigureOut">
              <a:rPr lang="fr-FR" smtClean="0"/>
              <a:t>09/08/2024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834589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36367CA6-DE09-4763-9ADC-881E8981A047}" type="datetimeFigureOut">
              <a:rPr lang="fr-FR" smtClean="0"/>
              <a:t>09/08/2024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888811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7" name="Date Placeholder 2"/>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3"/>
          <p:cNvSpPr>
            <a:spLocks noGrp="1"/>
          </p:cNvSpPr>
          <p:nvPr>
            <p:ph type="ftr" sz="quarter" idx="11"/>
          </p:nvPr>
        </p:nvSpPr>
        <p:spPr/>
        <p:txBody>
          <a:bodyPr/>
          <a:lstStyle/>
          <a:p>
            <a:endParaRPr lang="fr-FR"/>
          </a:p>
        </p:txBody>
      </p:sp>
      <p:sp>
        <p:nvSpPr>
          <p:cNvPr id="6" name="Slide Number Placeholder 4"/>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3442564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2"/>
          <p:cNvSpPr>
            <a:spLocks noGrp="1"/>
          </p:cNvSpPr>
          <p:nvPr>
            <p:ph type="ftr" sz="quarter" idx="11"/>
          </p:nvPr>
        </p:nvSpPr>
        <p:spPr/>
        <p:txBody>
          <a:bodyPr/>
          <a:lstStyle/>
          <a:p>
            <a:endParaRPr lang="fr-FR"/>
          </a:p>
        </p:txBody>
      </p:sp>
      <p:sp>
        <p:nvSpPr>
          <p:cNvPr id="6" name="Slide Number Placeholder 3"/>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901003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7" name="Date Placeholder 4"/>
          <p:cNvSpPr>
            <a:spLocks noGrp="1"/>
          </p:cNvSpPr>
          <p:nvPr>
            <p:ph type="dt" sz="half" idx="10"/>
          </p:nvPr>
        </p:nvSpPr>
        <p:spPr/>
        <p:txBody>
          <a:bodyPr/>
          <a:lstStyle/>
          <a:p>
            <a:fld id="{36367CA6-DE09-4763-9ADC-881E8981A047}" type="datetimeFigureOut">
              <a:rPr lang="fr-FR" smtClean="0"/>
              <a:t>09/08/2024</a:t>
            </a:fld>
            <a:endParaRPr lang="fr-FR"/>
          </a:p>
        </p:txBody>
      </p:sp>
      <p:sp>
        <p:nvSpPr>
          <p:cNvPr id="5" name="Footer Placeholder 5"/>
          <p:cNvSpPr>
            <a:spLocks noGrp="1"/>
          </p:cNvSpPr>
          <p:nvPr>
            <p:ph type="ftr" sz="quarter" idx="11"/>
          </p:nvPr>
        </p:nvSpPr>
        <p:spPr/>
        <p:txBody>
          <a:bodyPr/>
          <a:lstStyle/>
          <a:p>
            <a:endParaRPr lang="fr-FR"/>
          </a:p>
        </p:txBody>
      </p:sp>
      <p:sp>
        <p:nvSpPr>
          <p:cNvPr id="6"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1848861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fr-FR"/>
              <a:t>Modifiez le style du titre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36367CA6-DE09-4763-9ADC-881E8981A047}" type="datetimeFigureOut">
              <a:rPr lang="fr-FR" smtClean="0"/>
              <a:t>09/08/2024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CC41E23-6D4D-40FE-B6C3-6A9AB68117CE}" type="slidenum">
              <a:rPr lang="fr-FR" smtClean="0"/>
              <a:t>‹N°›</a:t>
            </a:fld>
            <a:endParaRPr lang="fr-FR"/>
          </a:p>
        </p:txBody>
      </p:sp>
    </p:spTree>
    <p:extLst>
      <p:ext uri="{BB962C8B-B14F-4D97-AF65-F5344CB8AC3E}">
        <p14:creationId xmlns:p14="http://schemas.microsoft.com/office/powerpoint/2010/main" val="21239906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713"/>
          <a:stretch/>
        </p:blipFill>
        <p:spPr>
          <a:xfrm>
            <a:off x="8000197" y="0"/>
            <a:ext cx="1603387" cy="1143000"/>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4199"/>
          <a:stretch/>
        </p:blipFill>
        <p:spPr>
          <a:xfrm>
            <a:off x="8609012" y="6092866"/>
            <a:ext cx="993734" cy="765134"/>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fr-FR"/>
              <a:t>Modifiez le style du titre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367CA6-DE09-4763-9ADC-881E8981A047}" type="datetimeFigureOut">
              <a:rPr lang="fr-FR" smtClean="0"/>
              <a:t>09/08/2024</a:t>
            </a:fld>
            <a:endParaRPr lang="fr-F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fr-FR"/>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CC41E23-6D4D-40FE-B6C3-6A9AB68117CE}" type="slidenum">
              <a:rPr lang="fr-FR" smtClean="0"/>
              <a:t>‹N°›</a:t>
            </a:fld>
            <a:endParaRPr lang="fr-FR"/>
          </a:p>
        </p:txBody>
      </p:sp>
    </p:spTree>
    <p:extLst>
      <p:ext uri="{BB962C8B-B14F-4D97-AF65-F5344CB8AC3E}">
        <p14:creationId xmlns:p14="http://schemas.microsoft.com/office/powerpoint/2010/main" val="336415569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pole-emploi.fr/"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281623"/>
            <a:ext cx="10270067" cy="651932"/>
          </a:xfrm>
        </p:spPr>
        <p:txBody>
          <a:bodyPr>
            <a:normAutofit fontScale="90000"/>
          </a:bodyPr>
          <a:lstStyle/>
          <a:p>
            <a:r>
              <a:rPr lang="fr-FR" sz="3100" b="1" dirty="0">
                <a:latin typeface="Arial" panose="020B0604020202020204" pitchFamily="34" charset="0"/>
                <a:cs typeface="Arial" panose="020B0604020202020204" pitchFamily="34" charset="0"/>
              </a:rPr>
              <a:t>Chapitre 1. Embauche et départ d’un salarié</a:t>
            </a:r>
            <a:br>
              <a:rPr lang="fr-FR" sz="3100" b="1" dirty="0">
                <a:latin typeface="Arial" panose="020B0604020202020204" pitchFamily="34" charset="0"/>
                <a:cs typeface="Arial" panose="020B0604020202020204" pitchFamily="34" charset="0"/>
              </a:rPr>
            </a:br>
            <a:r>
              <a:rPr lang="fr-FR" sz="3100" b="1" dirty="0">
                <a:latin typeface="Arial" panose="020B0604020202020204" pitchFamily="34" charset="0"/>
                <a:cs typeface="Arial" panose="020B0604020202020204" pitchFamily="34" charset="0"/>
              </a:rPr>
              <a:t>2. Départ d’un salarié</a:t>
            </a:r>
            <a:endParaRPr lang="fr-FR" sz="3600" dirty="0">
              <a:latin typeface="Arial" panose="020B0604020202020204" pitchFamily="34" charset="0"/>
              <a:cs typeface="Arial" panose="020B0604020202020204" pitchFamily="34" charset="0"/>
            </a:endParaRPr>
          </a:p>
        </p:txBody>
      </p:sp>
      <p:sp>
        <p:nvSpPr>
          <p:cNvPr id="3" name="Rectangle 2"/>
          <p:cNvSpPr/>
          <p:nvPr/>
        </p:nvSpPr>
        <p:spPr>
          <a:xfrm>
            <a:off x="0" y="941189"/>
            <a:ext cx="6610392"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2.1. Les motifs du départ</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8" name="Diagramme 7"/>
          <p:cNvGraphicFramePr/>
          <p:nvPr>
            <p:extLst>
              <p:ext uri="{D42A27DB-BD31-4B8C-83A1-F6EECF244321}">
                <p14:modId xmlns:p14="http://schemas.microsoft.com/office/powerpoint/2010/main" val="1943635216"/>
              </p:ext>
            </p:extLst>
          </p:nvPr>
        </p:nvGraphicFramePr>
        <p:xfrm>
          <a:off x="401606" y="1810717"/>
          <a:ext cx="11261305" cy="38137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1906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646331"/>
          </a:xfrm>
          <a:prstGeom prst="rect">
            <a:avLst/>
          </a:prstGeom>
        </p:spPr>
        <p:txBody>
          <a:bodyPr wrap="square">
            <a:spAutoFit/>
          </a:bodyPr>
          <a:lstStyle/>
          <a:p>
            <a:pPr algn="just">
              <a:spcBef>
                <a:spcPts val="600"/>
              </a:spcBef>
              <a:spcAft>
                <a:spcPts val="0"/>
              </a:spcAft>
            </a:pPr>
            <a:r>
              <a:rPr lang="fr-FR" sz="36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nvGraphicFramePr>
        <p:xfrm>
          <a:off x="465825" y="1064297"/>
          <a:ext cx="10953364" cy="4450080"/>
        </p:xfrm>
        <a:graphic>
          <a:graphicData uri="http://schemas.openxmlformats.org/drawingml/2006/table">
            <a:tbl>
              <a:tblPr firstRow="1" firstCol="1" bandRow="1">
                <a:tableStyleId>{616DA210-FB5B-4158-B5E0-FEB733F419BA}</a:tableStyleId>
              </a:tblPr>
              <a:tblGrid>
                <a:gridCol w="1427538">
                  <a:extLst>
                    <a:ext uri="{9D8B030D-6E8A-4147-A177-3AD203B41FA5}">
                      <a16:colId xmlns:a16="http://schemas.microsoft.com/office/drawing/2014/main" val="4232965691"/>
                    </a:ext>
                  </a:extLst>
                </a:gridCol>
                <a:gridCol w="9525826">
                  <a:extLst>
                    <a:ext uri="{9D8B030D-6E8A-4147-A177-3AD203B41FA5}">
                      <a16:colId xmlns:a16="http://schemas.microsoft.com/office/drawing/2014/main" val="1185094491"/>
                    </a:ext>
                  </a:extLst>
                </a:gridCol>
              </a:tblGrid>
              <a:tr h="1969766">
                <a:tc>
                  <a:txBody>
                    <a:bodyPr/>
                    <a:lstStyle/>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Certificat de travail</a:t>
                      </a:r>
                      <a:r>
                        <a:rPr lang="fr-FR" sz="2100" b="0" dirty="0">
                          <a:solidFill>
                            <a:schemeClr val="bg1"/>
                          </a:solidFill>
                          <a:effectLst/>
                          <a:latin typeface="Arial" panose="020B0604020202020204" pitchFamily="34" charset="0"/>
                          <a:cs typeface="Arial" panose="020B0604020202020204" pitchFamily="34" charset="0"/>
                        </a:rPr>
                        <a:t> </a:t>
                      </a:r>
                      <a:endParaRPr lang="fr-FR" sz="2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algn="just">
                        <a:spcBef>
                          <a:spcPts val="1800"/>
                        </a:spcBef>
                        <a:spcAft>
                          <a:spcPts val="0"/>
                        </a:spcAft>
                      </a:pPr>
                      <a:r>
                        <a:rPr lang="fr-FR" sz="2100" b="1" dirty="0">
                          <a:solidFill>
                            <a:schemeClr val="bg1"/>
                          </a:solidFill>
                          <a:effectLst/>
                          <a:latin typeface="Arial" panose="020B0604020202020204" pitchFamily="34" charset="0"/>
                          <a:cs typeface="Arial" panose="020B0604020202020204" pitchFamily="34" charset="0"/>
                        </a:rPr>
                        <a:t>Clauses facultatives : </a:t>
                      </a:r>
                    </a:p>
                    <a:p>
                      <a:pPr marL="342900" lvl="0" indent="-342900" algn="just">
                        <a:spcBef>
                          <a:spcPts val="600"/>
                        </a:spcBef>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la mention « Monsieur... quitte l'entreprise libre de tout engagement ». Cette mention constate la fin des relations contractuelles, mais ne vaut pas renonciation de l'employeur à la clause de non-concurrence liant le salarié à son ancienne entreprise. </a:t>
                      </a:r>
                    </a:p>
                    <a:p>
                      <a:pPr marL="342900" lvl="0" indent="-342900" algn="just">
                        <a:spcBef>
                          <a:spcPts val="1800"/>
                        </a:spcBef>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des mentions élogieuses sur les qualités du salarié. </a:t>
                      </a:r>
                    </a:p>
                    <a:p>
                      <a:pPr algn="just">
                        <a:spcBef>
                          <a:spcPts val="1800"/>
                        </a:spcBef>
                        <a:spcAft>
                          <a:spcPts val="0"/>
                        </a:spcAft>
                      </a:pPr>
                      <a:r>
                        <a:rPr lang="fr-FR" sz="2100" b="1" dirty="0">
                          <a:solidFill>
                            <a:schemeClr val="bg1"/>
                          </a:solidFill>
                          <a:effectLst/>
                          <a:latin typeface="Arial" panose="020B0604020202020204" pitchFamily="34" charset="0"/>
                          <a:cs typeface="Arial" panose="020B0604020202020204" pitchFamily="34" charset="0"/>
                        </a:rPr>
                        <a:t>Clauses interdites : </a:t>
                      </a:r>
                    </a:p>
                    <a:p>
                      <a:pPr marL="342900" lvl="0" indent="-342900" algn="just">
                        <a:spcBef>
                          <a:spcPts val="600"/>
                        </a:spcBef>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Les commentaires désobligeants, même fondés, ou toute indication susceptible de nuire au salarié dans la recherche d'un nouvel emploi (par exemple, ne pas indiquer les circonstances de la rupture). Le salarié peut dans ce cas exiger un certificat de travail réduit aux seules mentions obligatoires. </a:t>
                      </a:r>
                    </a:p>
                  </a:txBody>
                  <a:tcPr marL="21619" marR="21619" marT="0" marB="0">
                    <a:solidFill>
                      <a:srgbClr val="00B0F0"/>
                    </a:solidFill>
                  </a:tcPr>
                </a:tc>
                <a:extLst>
                  <a:ext uri="{0D108BD9-81ED-4DB2-BD59-A6C34878D82A}">
                    <a16:rowId xmlns:a16="http://schemas.microsoft.com/office/drawing/2014/main" val="1183110796"/>
                  </a:ext>
                </a:extLst>
              </a:tr>
            </a:tbl>
          </a:graphicData>
        </a:graphic>
      </p:graphicFrame>
    </p:spTree>
    <p:extLst>
      <p:ext uri="{BB962C8B-B14F-4D97-AF65-F5344CB8AC3E}">
        <p14:creationId xmlns:p14="http://schemas.microsoft.com/office/powerpoint/2010/main" val="2639502944"/>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646331"/>
          </a:xfrm>
          <a:prstGeom prst="rect">
            <a:avLst/>
          </a:prstGeom>
        </p:spPr>
        <p:txBody>
          <a:bodyPr wrap="square">
            <a:spAutoFit/>
          </a:bodyPr>
          <a:lstStyle/>
          <a:p>
            <a:pPr algn="just">
              <a:spcBef>
                <a:spcPts val="600"/>
              </a:spcBef>
              <a:spcAft>
                <a:spcPts val="0"/>
              </a:spcAft>
            </a:pPr>
            <a:r>
              <a:rPr lang="fr-FR" sz="36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117350136"/>
              </p:ext>
            </p:extLst>
          </p:nvPr>
        </p:nvGraphicFramePr>
        <p:xfrm>
          <a:off x="457199" y="1495618"/>
          <a:ext cx="11240220" cy="4252652"/>
        </p:xfrm>
        <a:graphic>
          <a:graphicData uri="http://schemas.openxmlformats.org/drawingml/2006/table">
            <a:tbl>
              <a:tblPr firstRow="1" firstCol="1" bandRow="1">
                <a:tableStyleId>{616DA210-FB5B-4158-B5E0-FEB733F419BA}</a:tableStyleId>
              </a:tblPr>
              <a:tblGrid>
                <a:gridCol w="1443779">
                  <a:extLst>
                    <a:ext uri="{9D8B030D-6E8A-4147-A177-3AD203B41FA5}">
                      <a16:colId xmlns:a16="http://schemas.microsoft.com/office/drawing/2014/main" val="4232965691"/>
                    </a:ext>
                  </a:extLst>
                </a:gridCol>
                <a:gridCol w="9796441">
                  <a:extLst>
                    <a:ext uri="{9D8B030D-6E8A-4147-A177-3AD203B41FA5}">
                      <a16:colId xmlns:a16="http://schemas.microsoft.com/office/drawing/2014/main" val="1185094491"/>
                    </a:ext>
                  </a:extLst>
                </a:gridCol>
              </a:tblGrid>
              <a:tr h="4252652">
                <a:tc>
                  <a:txBody>
                    <a:bodyPr/>
                    <a:lstStyle/>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Certificat de travail </a:t>
                      </a:r>
                      <a:endParaRPr lang="fr-FR" sz="2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algn="l">
                        <a:spcBef>
                          <a:spcPts val="1200"/>
                        </a:spcBef>
                        <a:spcAft>
                          <a:spcPts val="0"/>
                        </a:spcAft>
                      </a:pPr>
                      <a:r>
                        <a:rPr lang="fr-FR" sz="2100" b="1" dirty="0">
                          <a:solidFill>
                            <a:schemeClr val="bg1"/>
                          </a:solidFill>
                          <a:effectLst/>
                          <a:latin typeface="Arial" panose="020B0604020202020204" pitchFamily="34" charset="0"/>
                          <a:cs typeface="Arial" panose="020B0604020202020204" pitchFamily="34" charset="0"/>
                        </a:rPr>
                        <a:t>Modalités de remise du certificat de travail</a:t>
                      </a:r>
                    </a:p>
                    <a:p>
                      <a:pPr algn="l">
                        <a:spcBef>
                          <a:spcPts val="600"/>
                        </a:spcBef>
                        <a:spcAft>
                          <a:spcPts val="0"/>
                        </a:spcAft>
                      </a:pPr>
                      <a:r>
                        <a:rPr lang="fr-FR" sz="2100" b="0" dirty="0">
                          <a:solidFill>
                            <a:schemeClr val="bg1"/>
                          </a:solidFill>
                          <a:effectLst/>
                          <a:latin typeface="Arial" panose="020B0604020202020204" pitchFamily="34" charset="0"/>
                          <a:cs typeface="Arial" panose="020B0604020202020204" pitchFamily="34" charset="0"/>
                        </a:rPr>
                        <a:t>Le certificat doit être </a:t>
                      </a:r>
                      <a:r>
                        <a:rPr lang="fr-FR" sz="2100" b="0" dirty="0">
                          <a:solidFill>
                            <a:srgbClr val="FFFF00"/>
                          </a:solidFill>
                          <a:effectLst/>
                          <a:latin typeface="Arial" panose="020B0604020202020204" pitchFamily="34" charset="0"/>
                          <a:cs typeface="Arial" panose="020B0604020202020204" pitchFamily="34" charset="0"/>
                        </a:rPr>
                        <a:t>remis au salarié à la fin du contrat de travail, à l’issue du préavis</a:t>
                      </a:r>
                      <a:r>
                        <a:rPr lang="fr-FR" sz="2100" b="0" dirty="0">
                          <a:solidFill>
                            <a:schemeClr val="bg1"/>
                          </a:solidFill>
                          <a:effectLst/>
                          <a:latin typeface="Arial" panose="020B0604020202020204" pitchFamily="34" charset="0"/>
                          <a:cs typeface="Arial" panose="020B0604020202020204" pitchFamily="34" charset="0"/>
                        </a:rPr>
                        <a:t>, même si le salarié en est dispensé. L’employeur doit le tenir à la disposition du salarié, Il n’est pas obligé de lui envoyer.</a:t>
                      </a:r>
                    </a:p>
                    <a:p>
                      <a:pPr algn="l">
                        <a:spcBef>
                          <a:spcPts val="1200"/>
                        </a:spcBef>
                        <a:spcAft>
                          <a:spcPts val="0"/>
                        </a:spcAft>
                      </a:pPr>
                      <a:r>
                        <a:rPr lang="fr-FR" sz="2100" b="0" dirty="0">
                          <a:solidFill>
                            <a:schemeClr val="bg1"/>
                          </a:solidFill>
                          <a:effectLst/>
                          <a:latin typeface="Arial" panose="020B0604020202020204" pitchFamily="34" charset="0"/>
                          <a:cs typeface="Arial" panose="020B0604020202020204" pitchFamily="34" charset="0"/>
                        </a:rPr>
                        <a:t>Si le salarié est dispensé d’exécuter son préavis et à sa demande, il est possible de lui remettre une attestation précisant qu’il sera libéré de ses liens contractuels à une date déterminée (celle de la fin du préavis) et que, jusqu’à cette date, toute liberté lui est laissée pour occuper un autre emploi.</a:t>
                      </a:r>
                    </a:p>
                    <a:p>
                      <a:pPr algn="l">
                        <a:spcBef>
                          <a:spcPts val="1200"/>
                        </a:spcBef>
                        <a:spcAft>
                          <a:spcPts val="600"/>
                        </a:spcAft>
                      </a:pPr>
                      <a:r>
                        <a:rPr lang="fr-FR" sz="2100" b="0" dirty="0">
                          <a:solidFill>
                            <a:schemeClr val="bg1"/>
                          </a:solidFill>
                          <a:effectLst/>
                          <a:latin typeface="Arial" panose="020B0604020202020204" pitchFamily="34" charset="0"/>
                          <a:cs typeface="Arial" panose="020B0604020202020204" pitchFamily="34" charset="0"/>
                        </a:rPr>
                        <a:t>En cas de non-remise du certificat, de remise tardive ou de remise d’un certificat non-conforme, vous pouvez être condamné à verser des dommages et intérêts au salarié. Vous êtes en outre passible d’une amende pouvant aller jusqu’à 750 €.</a:t>
                      </a:r>
                      <a:endParaRPr lang="fr-FR" sz="2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extLst>
                  <a:ext uri="{0D108BD9-81ED-4DB2-BD59-A6C34878D82A}">
                    <a16:rowId xmlns:a16="http://schemas.microsoft.com/office/drawing/2014/main" val="1183110796"/>
                  </a:ext>
                </a:extLst>
              </a:tr>
            </a:tbl>
          </a:graphicData>
        </a:graphic>
      </p:graphicFrame>
    </p:spTree>
    <p:extLst>
      <p:ext uri="{BB962C8B-B14F-4D97-AF65-F5344CB8AC3E}">
        <p14:creationId xmlns:p14="http://schemas.microsoft.com/office/powerpoint/2010/main" val="27022745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6805" y="385484"/>
            <a:ext cx="7985994" cy="5842788"/>
          </a:xfrm>
          <a:prstGeom prst="rect">
            <a:avLst/>
          </a:prstGeom>
        </p:spPr>
      </p:pic>
    </p:spTree>
    <p:extLst>
      <p:ext uri="{BB962C8B-B14F-4D97-AF65-F5344CB8AC3E}">
        <p14:creationId xmlns:p14="http://schemas.microsoft.com/office/powerpoint/2010/main" val="297616338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549389687"/>
              </p:ext>
            </p:extLst>
          </p:nvPr>
        </p:nvGraphicFramePr>
        <p:xfrm>
          <a:off x="448573" y="1297209"/>
          <a:ext cx="10953364" cy="3913145"/>
        </p:xfrm>
        <a:graphic>
          <a:graphicData uri="http://schemas.openxmlformats.org/drawingml/2006/table">
            <a:tbl>
              <a:tblPr firstRow="1" firstCol="1" bandRow="1">
                <a:tableStyleId>{616DA210-FB5B-4158-B5E0-FEB733F419BA}</a:tableStyleId>
              </a:tblPr>
              <a:tblGrid>
                <a:gridCol w="1742536">
                  <a:extLst>
                    <a:ext uri="{9D8B030D-6E8A-4147-A177-3AD203B41FA5}">
                      <a16:colId xmlns:a16="http://schemas.microsoft.com/office/drawing/2014/main" val="4232965691"/>
                    </a:ext>
                  </a:extLst>
                </a:gridCol>
                <a:gridCol w="9210828">
                  <a:extLst>
                    <a:ext uri="{9D8B030D-6E8A-4147-A177-3AD203B41FA5}">
                      <a16:colId xmlns:a16="http://schemas.microsoft.com/office/drawing/2014/main" val="1185094491"/>
                    </a:ext>
                  </a:extLst>
                </a:gridCol>
              </a:tblGrid>
              <a:tr h="3913145">
                <a:tc>
                  <a:txBody>
                    <a:bodyPr/>
                    <a:lstStyle/>
                    <a:p>
                      <a:pPr algn="ctr">
                        <a:spcBef>
                          <a:spcPts val="600"/>
                        </a:spcBef>
                        <a:spcAft>
                          <a:spcPts val="0"/>
                        </a:spcAft>
                      </a:pPr>
                      <a:r>
                        <a:rPr lang="fr-FR" sz="2200" b="1" dirty="0">
                          <a:solidFill>
                            <a:srgbClr val="FF0000"/>
                          </a:solidFill>
                          <a:effectLst/>
                          <a:latin typeface="Arial" panose="020B0604020202020204" pitchFamily="34" charset="0"/>
                          <a:cs typeface="Arial" panose="020B0604020202020204" pitchFamily="34" charset="0"/>
                        </a:rPr>
                        <a:t>Reçu pour solde de tout compte</a:t>
                      </a:r>
                      <a:endParaRPr lang="fr-FR" sz="2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algn="l">
                        <a:spcBef>
                          <a:spcPts val="80"/>
                        </a:spcBef>
                        <a:spcAft>
                          <a:spcPts val="0"/>
                        </a:spcAft>
                      </a:pPr>
                      <a:r>
                        <a:rPr lang="fr-FR" sz="2200" b="1" dirty="0">
                          <a:solidFill>
                            <a:schemeClr val="bg1"/>
                          </a:solidFill>
                          <a:effectLst/>
                          <a:latin typeface="Arial" panose="020B0604020202020204" pitchFamily="34" charset="0"/>
                          <a:cs typeface="Arial" panose="020B0604020202020204" pitchFamily="34" charset="0"/>
                        </a:rPr>
                        <a:t>Pour être valable, le reçu doit remplir les conditions suivantes :</a:t>
                      </a:r>
                    </a:p>
                    <a:p>
                      <a:pPr marL="342900" lvl="0" indent="-342900" algn="l">
                        <a:spcBef>
                          <a:spcPts val="600"/>
                        </a:spcBef>
                        <a:spcAft>
                          <a:spcPts val="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le salarié doit avoir écrit de sa main la mention « pour solde de tout compte » et signé ;</a:t>
                      </a:r>
                    </a:p>
                    <a:p>
                      <a:pPr marL="342900" lvl="0" indent="-342900" algn="l">
                        <a:spcBef>
                          <a:spcPts val="600"/>
                        </a:spcBef>
                        <a:spcAft>
                          <a:spcPts val="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le reçu doit porter, en caractères très apparents, la mention suivante : « ce reçu peut être dénoncé dans un délai de deux mois à compter de sa signature » ;</a:t>
                      </a:r>
                    </a:p>
                    <a:p>
                      <a:pPr marL="342900" lvl="0" indent="-342900" algn="l">
                        <a:spcBef>
                          <a:spcPts val="600"/>
                        </a:spcBef>
                        <a:spcAft>
                          <a:spcPts val="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la date de la signature du reçu doit être indiquée ;</a:t>
                      </a:r>
                    </a:p>
                    <a:p>
                      <a:pPr marL="342900" lvl="0" indent="-342900" algn="l">
                        <a:spcBef>
                          <a:spcPts val="1200"/>
                        </a:spcBef>
                        <a:spcAft>
                          <a:spcPts val="0"/>
                        </a:spcAft>
                        <a:buFont typeface="Arial" panose="020B0604020202020204" pitchFamily="34" charset="0"/>
                        <a:buChar char="-"/>
                      </a:pPr>
                      <a:r>
                        <a:rPr lang="fr-FR" sz="2200" b="1" dirty="0">
                          <a:solidFill>
                            <a:schemeClr val="bg1"/>
                          </a:solidFill>
                          <a:effectLst/>
                          <a:latin typeface="Arial" panose="020B0604020202020204" pitchFamily="34" charset="0"/>
                          <a:cs typeface="Arial" panose="020B0604020202020204" pitchFamily="34" charset="0"/>
                        </a:rPr>
                        <a:t>le reçu doit être établi en double exemplaire : mention en est faite sur le reçu et un exemplaire est remis au salarié. </a:t>
                      </a:r>
                    </a:p>
                  </a:txBody>
                  <a:tcPr marL="21619" marR="21619" marT="0" marB="0" anchor="ctr">
                    <a:solidFill>
                      <a:srgbClr val="00B0F0"/>
                    </a:solidFill>
                  </a:tcPr>
                </a:tc>
                <a:extLst>
                  <a:ext uri="{0D108BD9-81ED-4DB2-BD59-A6C34878D82A}">
                    <a16:rowId xmlns:a16="http://schemas.microsoft.com/office/drawing/2014/main" val="3164228236"/>
                  </a:ext>
                </a:extLst>
              </a:tr>
            </a:tbl>
          </a:graphicData>
        </a:graphic>
      </p:graphicFrame>
    </p:spTree>
    <p:extLst>
      <p:ext uri="{BB962C8B-B14F-4D97-AF65-F5344CB8AC3E}">
        <p14:creationId xmlns:p14="http://schemas.microsoft.com/office/powerpoint/2010/main" val="44525755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646331"/>
          </a:xfrm>
          <a:prstGeom prst="rect">
            <a:avLst/>
          </a:prstGeom>
        </p:spPr>
        <p:txBody>
          <a:bodyPr wrap="square">
            <a:spAutoFit/>
          </a:bodyPr>
          <a:lstStyle/>
          <a:p>
            <a:pPr algn="just">
              <a:spcBef>
                <a:spcPts val="600"/>
              </a:spcBef>
              <a:spcAft>
                <a:spcPts val="0"/>
              </a:spcAft>
            </a:pPr>
            <a:r>
              <a:rPr lang="fr-FR" sz="36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443942222"/>
              </p:ext>
            </p:extLst>
          </p:nvPr>
        </p:nvGraphicFramePr>
        <p:xfrm>
          <a:off x="439945" y="1228198"/>
          <a:ext cx="11219727" cy="5048105"/>
        </p:xfrm>
        <a:graphic>
          <a:graphicData uri="http://schemas.openxmlformats.org/drawingml/2006/table">
            <a:tbl>
              <a:tblPr firstRow="1" firstCol="1" bandRow="1">
                <a:tableStyleId>{616DA210-FB5B-4158-B5E0-FEB733F419BA}</a:tableStyleId>
              </a:tblPr>
              <a:tblGrid>
                <a:gridCol w="1462253">
                  <a:extLst>
                    <a:ext uri="{9D8B030D-6E8A-4147-A177-3AD203B41FA5}">
                      <a16:colId xmlns:a16="http://schemas.microsoft.com/office/drawing/2014/main" val="4232965691"/>
                    </a:ext>
                  </a:extLst>
                </a:gridCol>
                <a:gridCol w="9757474">
                  <a:extLst>
                    <a:ext uri="{9D8B030D-6E8A-4147-A177-3AD203B41FA5}">
                      <a16:colId xmlns:a16="http://schemas.microsoft.com/office/drawing/2014/main" val="1185094491"/>
                    </a:ext>
                  </a:extLst>
                </a:gridCol>
              </a:tblGrid>
              <a:tr h="5048105">
                <a:tc>
                  <a:txBody>
                    <a:bodyPr/>
                    <a:lstStyle/>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Reçu pour solde de tout compte</a:t>
                      </a:r>
                      <a:endParaRPr lang="fr-FR" sz="2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marL="90488" indent="0" algn="l">
                        <a:spcBef>
                          <a:spcPts val="1200"/>
                        </a:spcBef>
                        <a:spcAft>
                          <a:spcPts val="0"/>
                        </a:spcAft>
                      </a:pPr>
                      <a:r>
                        <a:rPr lang="fr-FR" sz="2100" b="1" dirty="0">
                          <a:solidFill>
                            <a:schemeClr val="bg1"/>
                          </a:solidFill>
                          <a:effectLst/>
                          <a:latin typeface="Arial" panose="020B0604020202020204" pitchFamily="34" charset="0"/>
                          <a:cs typeface="Arial" panose="020B0604020202020204" pitchFamily="34" charset="0"/>
                        </a:rPr>
                        <a:t>Une fois signé, le reçu peut être dénoncé dans les deux mois de la signature par le salarié au moyen d'une lettre recommandée avec accusé de réception, datée et signée. Pour être valable cette dénonciation doit obligatoirement exposer les motifs de la dénonciation.</a:t>
                      </a:r>
                    </a:p>
                    <a:p>
                      <a:pPr marL="342900" lvl="0" indent="-252413" algn="l">
                        <a:spcBef>
                          <a:spcPts val="1200"/>
                        </a:spcBef>
                        <a:spcAft>
                          <a:spcPts val="0"/>
                        </a:spcAft>
                        <a:buFont typeface="Arial" panose="020B0604020202020204" pitchFamily="34" charset="0"/>
                        <a:buChar char="-"/>
                      </a:pPr>
                      <a:r>
                        <a:rPr lang="fr-FR" sz="2100" b="1" dirty="0">
                          <a:solidFill>
                            <a:schemeClr val="bg1"/>
                          </a:solidFill>
                          <a:effectLst/>
                          <a:latin typeface="Arial" panose="020B0604020202020204" pitchFamily="34" charset="0"/>
                          <a:cs typeface="Arial" panose="020B0604020202020204" pitchFamily="34" charset="0"/>
                        </a:rPr>
                        <a:t>Conséquences de la dénonciation : le reçu pour solde de tout compte régulièrement dénoncé n'a que la valeur d'un simple reçu des sommes qui y figurent. Le salarié peut formuler les réclamations ultérieures justifiées.</a:t>
                      </a:r>
                    </a:p>
                    <a:p>
                      <a:pPr marL="90488" indent="0" algn="l">
                        <a:spcBef>
                          <a:spcPts val="1200"/>
                        </a:spcBef>
                        <a:spcAft>
                          <a:spcPts val="0"/>
                        </a:spcAft>
                      </a:pPr>
                      <a:r>
                        <a:rPr lang="fr-FR" sz="2100" b="1" dirty="0">
                          <a:solidFill>
                            <a:schemeClr val="bg1"/>
                          </a:solidFill>
                          <a:effectLst/>
                          <a:latin typeface="Arial" panose="020B0604020202020204" pitchFamily="34" charset="0"/>
                          <a:cs typeface="Arial" panose="020B0604020202020204" pitchFamily="34" charset="0"/>
                        </a:rPr>
                        <a:t>(Remarque : le salarié qui conteste les sommes inscrites sur le reçu peut refuser de le signer ou le signer en ajoutant la formule «sous réserve de mes droits». Cette mention équivaut à une dénonciation du reçu.</a:t>
                      </a:r>
                    </a:p>
                    <a:p>
                      <a:pPr marL="342900" lvl="0" indent="-252413" algn="l">
                        <a:spcBef>
                          <a:spcPts val="1200"/>
                        </a:spcBef>
                        <a:spcAft>
                          <a:spcPts val="0"/>
                        </a:spcAft>
                        <a:buFont typeface="Arial" panose="020B0604020202020204" pitchFamily="34" charset="0"/>
                        <a:buChar char="-"/>
                      </a:pPr>
                      <a:r>
                        <a:rPr lang="fr-FR" sz="2100" b="1" dirty="0">
                          <a:solidFill>
                            <a:schemeClr val="bg1"/>
                          </a:solidFill>
                          <a:effectLst/>
                          <a:latin typeface="Arial" panose="020B0604020202020204" pitchFamily="34" charset="0"/>
                          <a:cs typeface="Arial" panose="020B0604020202020204" pitchFamily="34" charset="0"/>
                        </a:rPr>
                        <a:t>Le reçu pour solde de tout compte prouve que les sommes indiquées ont bien été versées au salarié.</a:t>
                      </a:r>
                    </a:p>
                  </a:txBody>
                  <a:tcPr marL="21619" marR="21619" marT="0" marB="0" anchor="ctr">
                    <a:solidFill>
                      <a:srgbClr val="00B0F0"/>
                    </a:solidFill>
                  </a:tcPr>
                </a:tc>
                <a:extLst>
                  <a:ext uri="{0D108BD9-81ED-4DB2-BD59-A6C34878D82A}">
                    <a16:rowId xmlns:a16="http://schemas.microsoft.com/office/drawing/2014/main" val="3164228236"/>
                  </a:ext>
                </a:extLst>
              </a:tr>
            </a:tbl>
          </a:graphicData>
        </a:graphic>
      </p:graphicFrame>
    </p:spTree>
    <p:extLst>
      <p:ext uri="{BB962C8B-B14F-4D97-AF65-F5344CB8AC3E}">
        <p14:creationId xmlns:p14="http://schemas.microsoft.com/office/powerpoint/2010/main" val="25962650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28628303"/>
              </p:ext>
            </p:extLst>
          </p:nvPr>
        </p:nvGraphicFramePr>
        <p:xfrm>
          <a:off x="526210" y="1366222"/>
          <a:ext cx="10953364" cy="3447318"/>
        </p:xfrm>
        <a:graphic>
          <a:graphicData uri="http://schemas.openxmlformats.org/drawingml/2006/table">
            <a:tbl>
              <a:tblPr firstRow="1" firstCol="1" bandRow="1">
                <a:tableStyleId>{616DA210-FB5B-4158-B5E0-FEB733F419BA}</a:tableStyleId>
              </a:tblPr>
              <a:tblGrid>
                <a:gridCol w="1427538">
                  <a:extLst>
                    <a:ext uri="{9D8B030D-6E8A-4147-A177-3AD203B41FA5}">
                      <a16:colId xmlns:a16="http://schemas.microsoft.com/office/drawing/2014/main" val="4232965691"/>
                    </a:ext>
                  </a:extLst>
                </a:gridCol>
                <a:gridCol w="9525826">
                  <a:extLst>
                    <a:ext uri="{9D8B030D-6E8A-4147-A177-3AD203B41FA5}">
                      <a16:colId xmlns:a16="http://schemas.microsoft.com/office/drawing/2014/main" val="1185094491"/>
                    </a:ext>
                  </a:extLst>
                </a:gridCol>
              </a:tblGrid>
              <a:tr h="3447318">
                <a:tc>
                  <a:txBody>
                    <a:bodyPr/>
                    <a:lstStyle/>
                    <a:p>
                      <a:pPr algn="ctr">
                        <a:spcBef>
                          <a:spcPts val="600"/>
                        </a:spcBef>
                        <a:spcAft>
                          <a:spcPts val="0"/>
                        </a:spcAft>
                      </a:pPr>
                      <a:r>
                        <a:rPr lang="fr-FR" sz="2000" b="1" dirty="0">
                          <a:solidFill>
                            <a:srgbClr val="FF0000"/>
                          </a:solidFill>
                          <a:effectLst/>
                          <a:latin typeface="Arial" panose="020B0604020202020204" pitchFamily="34" charset="0"/>
                          <a:cs typeface="Arial" panose="020B0604020202020204" pitchFamily="34" charset="0"/>
                        </a:rPr>
                        <a:t>Reçu pour solde de tout compte</a:t>
                      </a:r>
                      <a:endParaRPr lang="fr-FR" sz="20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marL="446088" indent="-355600" algn="just">
                        <a:spcBef>
                          <a:spcPts val="1800"/>
                        </a:spcBef>
                        <a:spcAft>
                          <a:spcPts val="0"/>
                        </a:spcAft>
                      </a:pPr>
                      <a:r>
                        <a:rPr lang="fr-FR" sz="2000" b="1" dirty="0">
                          <a:solidFill>
                            <a:schemeClr val="bg1"/>
                          </a:solidFill>
                          <a:effectLst/>
                          <a:latin typeface="Arial" panose="020B0604020202020204" pitchFamily="34" charset="0"/>
                          <a:cs typeface="Arial" panose="020B0604020202020204" pitchFamily="34" charset="0"/>
                        </a:rPr>
                        <a:t>À l'expiration du délai de deux mois, l'employeur est libéré de toute réclamation ultérieure du salarié. Cette libération ne joue pas dans les cas suivants :</a:t>
                      </a:r>
                    </a:p>
                    <a:p>
                      <a:pPr marL="342900" lvl="0" indent="-252413" algn="just">
                        <a:spcBef>
                          <a:spcPts val="1800"/>
                        </a:spcBef>
                        <a:spcAft>
                          <a:spcPts val="0"/>
                        </a:spcAft>
                        <a:buFont typeface="Arial" panose="020B0604020202020204" pitchFamily="34" charset="0"/>
                        <a:buChar char="-"/>
                      </a:pPr>
                      <a:r>
                        <a:rPr lang="fr-FR" sz="2000" b="1" dirty="0">
                          <a:solidFill>
                            <a:schemeClr val="bg1"/>
                          </a:solidFill>
                          <a:effectLst/>
                          <a:latin typeface="Arial" panose="020B0604020202020204" pitchFamily="34" charset="0"/>
                          <a:cs typeface="Arial" panose="020B0604020202020204" pitchFamily="34" charset="0"/>
                        </a:rPr>
                        <a:t>le reçu pour solde de tout compte a été dénoncé dans les deux mois ou a été irrégulièrement établi (défaut d'une mention obligatoire) ;</a:t>
                      </a:r>
                    </a:p>
                    <a:p>
                      <a:pPr marL="342900" lvl="0" indent="-252413" algn="just">
                        <a:spcBef>
                          <a:spcPts val="1800"/>
                        </a:spcBef>
                        <a:spcAft>
                          <a:spcPts val="600"/>
                        </a:spcAft>
                        <a:buFont typeface="Arial" panose="020B0604020202020204" pitchFamily="34" charset="0"/>
                        <a:buChar char="-"/>
                      </a:pPr>
                      <a:r>
                        <a:rPr lang="fr-FR" sz="2000" b="1" dirty="0">
                          <a:solidFill>
                            <a:schemeClr val="bg1"/>
                          </a:solidFill>
                          <a:effectLst/>
                          <a:latin typeface="Arial" panose="020B0604020202020204" pitchFamily="34" charset="0"/>
                          <a:cs typeface="Arial" panose="020B0604020202020204" pitchFamily="34" charset="0"/>
                        </a:rPr>
                        <a:t>l'effet libératoire ne joue que pour les éléments de la rémunération qui figurent sur le reçu. Il reste donc possible de porter réclamation pour d’autres sommes.</a:t>
                      </a:r>
                      <a:endParaRPr lang="fr-FR" sz="20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21619" marR="21619" marT="0" marB="0" anchor="ctr">
                    <a:solidFill>
                      <a:srgbClr val="00B0F0"/>
                    </a:solidFill>
                  </a:tcPr>
                </a:tc>
                <a:extLst>
                  <a:ext uri="{0D108BD9-81ED-4DB2-BD59-A6C34878D82A}">
                    <a16:rowId xmlns:a16="http://schemas.microsoft.com/office/drawing/2014/main" val="3164228236"/>
                  </a:ext>
                </a:extLst>
              </a:tr>
            </a:tbl>
          </a:graphicData>
        </a:graphic>
      </p:graphicFrame>
    </p:spTree>
    <p:extLst>
      <p:ext uri="{BB962C8B-B14F-4D97-AF65-F5344CB8AC3E}">
        <p14:creationId xmlns:p14="http://schemas.microsoft.com/office/powerpoint/2010/main" val="2018119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p:nvPr/>
        </p:nvPicPr>
        <p:blipFill rotWithShape="1">
          <a:blip r:embed="rId2">
            <a:extLst>
              <a:ext uri="{28A0092B-C50C-407E-A947-70E740481C1C}">
                <a14:useLocalDpi xmlns:a14="http://schemas.microsoft.com/office/drawing/2010/main" val="0"/>
              </a:ext>
            </a:extLst>
          </a:blip>
          <a:srcRect b="47894"/>
          <a:stretch/>
        </p:blipFill>
        <p:spPr bwMode="auto">
          <a:xfrm>
            <a:off x="1130060" y="164614"/>
            <a:ext cx="8781689" cy="6332011"/>
          </a:xfrm>
          <a:prstGeom prst="rect">
            <a:avLst/>
          </a:prstGeom>
          <a:noFill/>
          <a:ln>
            <a:noFill/>
          </a:ln>
        </p:spPr>
      </p:pic>
    </p:spTree>
    <p:extLst>
      <p:ext uri="{BB962C8B-B14F-4D97-AF65-F5344CB8AC3E}">
        <p14:creationId xmlns:p14="http://schemas.microsoft.com/office/powerpoint/2010/main" val="27375272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551099992"/>
              </p:ext>
            </p:extLst>
          </p:nvPr>
        </p:nvGraphicFramePr>
        <p:xfrm>
          <a:off x="431320" y="874515"/>
          <a:ext cx="10953364" cy="5163975"/>
        </p:xfrm>
        <a:graphic>
          <a:graphicData uri="http://schemas.openxmlformats.org/drawingml/2006/table">
            <a:tbl>
              <a:tblPr firstRow="1" firstCol="1" bandRow="1">
                <a:tableStyleId>{616DA210-FB5B-4158-B5E0-FEB733F419BA}</a:tableStyleId>
              </a:tblPr>
              <a:tblGrid>
                <a:gridCol w="1639020">
                  <a:extLst>
                    <a:ext uri="{9D8B030D-6E8A-4147-A177-3AD203B41FA5}">
                      <a16:colId xmlns:a16="http://schemas.microsoft.com/office/drawing/2014/main" val="4232965691"/>
                    </a:ext>
                  </a:extLst>
                </a:gridCol>
                <a:gridCol w="9314344">
                  <a:extLst>
                    <a:ext uri="{9D8B030D-6E8A-4147-A177-3AD203B41FA5}">
                      <a16:colId xmlns:a16="http://schemas.microsoft.com/office/drawing/2014/main" val="1185094491"/>
                    </a:ext>
                  </a:extLst>
                </a:gridCol>
              </a:tblGrid>
              <a:tr h="5163975">
                <a:tc>
                  <a:txBody>
                    <a:bodyPr/>
                    <a:lstStyle/>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Attestation France travail </a:t>
                      </a:r>
                    </a:p>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(pôle emploi</a:t>
                      </a:r>
                      <a:endParaRPr lang="fr-FR" sz="21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marL="90488" indent="0" algn="l">
                        <a:spcBef>
                          <a:spcPts val="1800"/>
                        </a:spcBef>
                        <a:spcAft>
                          <a:spcPts val="0"/>
                        </a:spcAft>
                      </a:pPr>
                      <a:r>
                        <a:rPr lang="fr-FR" sz="2100" b="0" dirty="0">
                          <a:solidFill>
                            <a:schemeClr val="bg1"/>
                          </a:solidFill>
                          <a:effectLst/>
                          <a:latin typeface="Arial" panose="020B0604020202020204" pitchFamily="34" charset="0"/>
                          <a:cs typeface="Arial" panose="020B0604020202020204" pitchFamily="34" charset="0"/>
                        </a:rPr>
                        <a:t>La forme et le contenu de ce document ne sont pas libres. Un imprimé est disponible auprès du site Pôle emploi dont dépend l’entreprise. L’attestation peut être commandée sur Internet : </a:t>
                      </a:r>
                      <a:r>
                        <a:rPr lang="fr-FR" sz="2100" b="0" u="sng" dirty="0">
                          <a:solidFill>
                            <a:schemeClr val="bg1"/>
                          </a:solidFill>
                          <a:effectLst/>
                          <a:latin typeface="Arial" panose="020B0604020202020204" pitchFamily="34" charset="0"/>
                          <a:cs typeface="Arial" panose="020B0604020202020204" pitchFamily="34" charset="0"/>
                          <a:hlinkClick r:id="rId2"/>
                        </a:rPr>
                        <a:t>http://www.pole-emploi.fr/</a:t>
                      </a:r>
                      <a:r>
                        <a:rPr lang="fr-FR" sz="2100" b="0" dirty="0">
                          <a:solidFill>
                            <a:schemeClr val="bg1"/>
                          </a:solidFill>
                          <a:effectLst/>
                          <a:latin typeface="Arial" panose="020B0604020202020204" pitchFamily="34" charset="0"/>
                          <a:cs typeface="Arial" panose="020B0604020202020204" pitchFamily="34" charset="0"/>
                        </a:rPr>
                        <a:t>. Il est également possible de remplir l’attestation en ligne sur le site Internet.</a:t>
                      </a:r>
                    </a:p>
                    <a:p>
                      <a:pPr marL="90488" indent="0" algn="l">
                        <a:spcBef>
                          <a:spcPts val="1200"/>
                        </a:spcBef>
                        <a:spcAft>
                          <a:spcPts val="0"/>
                        </a:spcAft>
                      </a:pPr>
                      <a:r>
                        <a:rPr lang="fr-FR" sz="2100" b="0" dirty="0">
                          <a:solidFill>
                            <a:schemeClr val="bg1"/>
                          </a:solidFill>
                          <a:effectLst/>
                          <a:latin typeface="Arial" panose="020B0604020202020204" pitchFamily="34" charset="0"/>
                          <a:cs typeface="Arial" panose="020B0604020202020204" pitchFamily="34" charset="0"/>
                        </a:rPr>
                        <a:t>L’attestation doit être remise au salarié le dernier jour de son contrat de travail avec son dernier bulletin de salaire et son certificat de travail. Si le salarié a été dispensé d’exécuter son préavis, la remise peut avoir lieu, lors de son départ si la dernière paie a été établie, soit ultérieurement, à l’issue du préavis si le salaire continue à être versé à échéances normales.</a:t>
                      </a:r>
                    </a:p>
                    <a:p>
                      <a:pPr marL="90488" indent="0" algn="l">
                        <a:spcBef>
                          <a:spcPts val="1200"/>
                        </a:spcBef>
                        <a:spcAft>
                          <a:spcPts val="600"/>
                        </a:spcAft>
                      </a:pPr>
                      <a:r>
                        <a:rPr lang="fr-FR" sz="2100" b="0" dirty="0">
                          <a:solidFill>
                            <a:schemeClr val="bg1"/>
                          </a:solidFill>
                          <a:effectLst/>
                          <a:latin typeface="Arial" panose="020B0604020202020204" pitchFamily="34" charset="0"/>
                          <a:cs typeface="Arial" panose="020B0604020202020204" pitchFamily="34" charset="0"/>
                        </a:rPr>
                        <a:t>La non-remise de l’attestation, la remise tardive ou la remise d’une attestation non-conforme (par exemple : indication inexacte des rémunérations, du motif de la rupture…) causent automatiquement un préjudice au salarié et peut entrainer une condamnation à des dommages et intérêts ainsi qu’une amende pouvant aller jusqu’à 1 500 €.</a:t>
                      </a:r>
                      <a:endParaRPr lang="fr-FR" sz="2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extLst>
                  <a:ext uri="{0D108BD9-81ED-4DB2-BD59-A6C34878D82A}">
                    <a16:rowId xmlns:a16="http://schemas.microsoft.com/office/drawing/2014/main" val="2449600663"/>
                  </a:ext>
                </a:extLst>
              </a:tr>
            </a:tbl>
          </a:graphicData>
        </a:graphic>
      </p:graphicFrame>
    </p:spTree>
    <p:extLst>
      <p:ext uri="{BB962C8B-B14F-4D97-AF65-F5344CB8AC3E}">
        <p14:creationId xmlns:p14="http://schemas.microsoft.com/office/powerpoint/2010/main" val="298906822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23220"/>
          </a:xfrm>
          <a:prstGeom prst="rect">
            <a:avLst/>
          </a:prstGeom>
        </p:spPr>
        <p:txBody>
          <a:bodyPr wrap="square">
            <a:spAutoFit/>
          </a:bodyPr>
          <a:lstStyle/>
          <a:p>
            <a:pPr algn="just">
              <a:spcBef>
                <a:spcPts val="6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2.1. Les motifs du départ</a:t>
            </a:r>
            <a:endParaRPr lang="fr-FR" sz="2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601449528"/>
              </p:ext>
            </p:extLst>
          </p:nvPr>
        </p:nvGraphicFramePr>
        <p:xfrm>
          <a:off x="362308" y="750499"/>
          <a:ext cx="11326485" cy="5366724"/>
        </p:xfrm>
        <a:graphic>
          <a:graphicData uri="http://schemas.openxmlformats.org/drawingml/2006/table">
            <a:tbl>
              <a:tblPr firstRow="1" firstCol="1" bandRow="1">
                <a:tableStyleId>{5C22544A-7EE6-4342-B048-85BDC9FD1C3A}</a:tableStyleId>
              </a:tblPr>
              <a:tblGrid>
                <a:gridCol w="2183692">
                  <a:extLst>
                    <a:ext uri="{9D8B030D-6E8A-4147-A177-3AD203B41FA5}">
                      <a16:colId xmlns:a16="http://schemas.microsoft.com/office/drawing/2014/main" val="2938674350"/>
                    </a:ext>
                  </a:extLst>
                </a:gridCol>
                <a:gridCol w="2880473">
                  <a:extLst>
                    <a:ext uri="{9D8B030D-6E8A-4147-A177-3AD203B41FA5}">
                      <a16:colId xmlns:a16="http://schemas.microsoft.com/office/drawing/2014/main" val="907504521"/>
                    </a:ext>
                  </a:extLst>
                </a:gridCol>
                <a:gridCol w="3449996">
                  <a:extLst>
                    <a:ext uri="{9D8B030D-6E8A-4147-A177-3AD203B41FA5}">
                      <a16:colId xmlns:a16="http://schemas.microsoft.com/office/drawing/2014/main" val="3079451858"/>
                    </a:ext>
                  </a:extLst>
                </a:gridCol>
                <a:gridCol w="2812324">
                  <a:extLst>
                    <a:ext uri="{9D8B030D-6E8A-4147-A177-3AD203B41FA5}">
                      <a16:colId xmlns:a16="http://schemas.microsoft.com/office/drawing/2014/main" val="545106721"/>
                    </a:ext>
                  </a:extLst>
                </a:gridCol>
              </a:tblGrid>
              <a:tr h="569343">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Motifs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Initiative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Procédure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Primes et indemnités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4248718178"/>
                  </a:ext>
                </a:extLst>
              </a:tr>
              <a:tr h="1326935">
                <a:tc>
                  <a:txBody>
                    <a:bodyPr/>
                    <a:lstStyle/>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Démission</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a:effectLst/>
                          <a:latin typeface="Arial" panose="020B0604020202020204" pitchFamily="34" charset="0"/>
                          <a:cs typeface="Arial" panose="020B0604020202020204" pitchFamily="34" charset="0"/>
                        </a:rPr>
                        <a:t>Rupture unilatérale du contrat de travail à l’initiative du salarié</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a:effectLst/>
                          <a:latin typeface="Arial" panose="020B0604020202020204" pitchFamily="34" charset="0"/>
                          <a:cs typeface="Arial" panose="020B0604020202020204" pitchFamily="34" charset="0"/>
                        </a:rPr>
                        <a:t>Aucune forme, elle peut être écrite ou orale</a:t>
                      </a:r>
                    </a:p>
                    <a:p>
                      <a:pPr algn="l">
                        <a:spcBef>
                          <a:spcPts val="600"/>
                        </a:spcBef>
                        <a:spcAft>
                          <a:spcPts val="0"/>
                        </a:spcAft>
                      </a:pPr>
                      <a:r>
                        <a:rPr lang="fr-FR" sz="2000">
                          <a:effectLst/>
                          <a:latin typeface="Arial" panose="020B0604020202020204" pitchFamily="34" charset="0"/>
                          <a:cs typeface="Arial" panose="020B0604020202020204" pitchFamily="34" charset="0"/>
                        </a:rPr>
                        <a:t>Préavis obligatoire</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a:effectLst/>
                          <a:latin typeface="Arial" panose="020B0604020202020204" pitchFamily="34" charset="0"/>
                          <a:cs typeface="Arial" panose="020B0604020202020204" pitchFamily="34" charset="0"/>
                        </a:rPr>
                        <a:t>Congés payés</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782306264"/>
                  </a:ext>
                </a:extLst>
              </a:tr>
              <a:tr h="3470446">
                <a:tc>
                  <a:txBody>
                    <a:bodyPr/>
                    <a:lstStyle/>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Rupture</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conventionnelle</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L’employeur et le salarié passent un accord sur les conditions de la rupture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a:effectLst/>
                          <a:latin typeface="Arial" panose="020B0604020202020204" pitchFamily="34" charset="0"/>
                          <a:cs typeface="Arial" panose="020B0604020202020204" pitchFamily="34" charset="0"/>
                        </a:rPr>
                        <a:t>- Entretien </a:t>
                      </a:r>
                    </a:p>
                    <a:p>
                      <a:pPr marL="71755" indent="-71755" algn="l">
                        <a:spcBef>
                          <a:spcPts val="600"/>
                        </a:spcBef>
                        <a:spcAft>
                          <a:spcPts val="0"/>
                        </a:spcAft>
                      </a:pPr>
                      <a:r>
                        <a:rPr lang="fr-FR" sz="2000">
                          <a:effectLst/>
                          <a:latin typeface="Arial" panose="020B0604020202020204" pitchFamily="34" charset="0"/>
                          <a:cs typeface="Arial" panose="020B0604020202020204" pitchFamily="34" charset="0"/>
                        </a:rPr>
                        <a:t>- Rédaction d’une convention de rupture qui précise les conditions de la rupture et le montant de l’indemnité spécifique de rupture conventionnelle</a:t>
                      </a:r>
                    </a:p>
                    <a:p>
                      <a:pPr marL="71755" indent="-71755" algn="l">
                        <a:spcBef>
                          <a:spcPts val="600"/>
                        </a:spcBef>
                        <a:spcAft>
                          <a:spcPts val="0"/>
                        </a:spcAft>
                      </a:pPr>
                      <a:r>
                        <a:rPr lang="fr-FR" sz="2000">
                          <a:effectLst/>
                          <a:latin typeface="Arial" panose="020B0604020202020204" pitchFamily="34" charset="0"/>
                          <a:cs typeface="Arial" panose="020B0604020202020204" pitchFamily="34" charset="0"/>
                        </a:rPr>
                        <a:t>- Préavis négocié</a:t>
                      </a:r>
                      <a:endParaRPr lang="fr-FR" sz="200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Congés payés</a:t>
                      </a:r>
                    </a:p>
                    <a:p>
                      <a:pPr algn="l">
                        <a:spcBef>
                          <a:spcPts val="600"/>
                        </a:spcBef>
                        <a:spcAft>
                          <a:spcPts val="0"/>
                        </a:spcAft>
                      </a:pPr>
                      <a:r>
                        <a:rPr lang="fr-FR" sz="2000" dirty="0">
                          <a:effectLst/>
                          <a:latin typeface="Arial" panose="020B0604020202020204" pitchFamily="34" charset="0"/>
                          <a:cs typeface="Arial" panose="020B0604020202020204" pitchFamily="34" charset="0"/>
                        </a:rPr>
                        <a:t>Préavis s’il n’est pas fait</a:t>
                      </a:r>
                    </a:p>
                    <a:p>
                      <a:pPr algn="l">
                        <a:spcBef>
                          <a:spcPts val="600"/>
                        </a:spcBef>
                        <a:spcAft>
                          <a:spcPts val="0"/>
                        </a:spcAft>
                      </a:pPr>
                      <a:r>
                        <a:rPr lang="fr-FR" sz="2000" dirty="0">
                          <a:effectLst/>
                          <a:latin typeface="Arial" panose="020B0604020202020204" pitchFamily="34" charset="0"/>
                          <a:cs typeface="Arial" panose="020B0604020202020204" pitchFamily="34" charset="0"/>
                        </a:rPr>
                        <a:t>Indemnité de rupture conventionnelle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3205513077"/>
                  </a:ext>
                </a:extLst>
              </a:tr>
            </a:tbl>
          </a:graphicData>
        </a:graphic>
      </p:graphicFrame>
    </p:spTree>
    <p:extLst>
      <p:ext uri="{BB962C8B-B14F-4D97-AF65-F5344CB8AC3E}">
        <p14:creationId xmlns:p14="http://schemas.microsoft.com/office/powerpoint/2010/main" val="176237182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23220"/>
          </a:xfrm>
          <a:prstGeom prst="rect">
            <a:avLst/>
          </a:prstGeom>
        </p:spPr>
        <p:txBody>
          <a:bodyPr wrap="square">
            <a:spAutoFit/>
          </a:bodyPr>
          <a:lstStyle/>
          <a:p>
            <a:pPr algn="just">
              <a:spcBef>
                <a:spcPts val="6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2.1. Les motifs du départ</a:t>
            </a:r>
            <a:endParaRPr lang="fr-FR" sz="2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936833703"/>
              </p:ext>
            </p:extLst>
          </p:nvPr>
        </p:nvGraphicFramePr>
        <p:xfrm>
          <a:off x="310550" y="1377568"/>
          <a:ext cx="11475658" cy="3827262"/>
        </p:xfrm>
        <a:graphic>
          <a:graphicData uri="http://schemas.openxmlformats.org/drawingml/2006/table">
            <a:tbl>
              <a:tblPr firstRow="1" firstCol="1" bandRow="1">
                <a:tableStyleId>{5C22544A-7EE6-4342-B048-85BDC9FD1C3A}</a:tableStyleId>
              </a:tblPr>
              <a:tblGrid>
                <a:gridCol w="1764203">
                  <a:extLst>
                    <a:ext uri="{9D8B030D-6E8A-4147-A177-3AD203B41FA5}">
                      <a16:colId xmlns:a16="http://schemas.microsoft.com/office/drawing/2014/main" val="2938674350"/>
                    </a:ext>
                  </a:extLst>
                </a:gridCol>
                <a:gridCol w="3894726">
                  <a:extLst>
                    <a:ext uri="{9D8B030D-6E8A-4147-A177-3AD203B41FA5}">
                      <a16:colId xmlns:a16="http://schemas.microsoft.com/office/drawing/2014/main" val="907504521"/>
                    </a:ext>
                  </a:extLst>
                </a:gridCol>
                <a:gridCol w="3795623">
                  <a:extLst>
                    <a:ext uri="{9D8B030D-6E8A-4147-A177-3AD203B41FA5}">
                      <a16:colId xmlns:a16="http://schemas.microsoft.com/office/drawing/2014/main" val="3079451858"/>
                    </a:ext>
                  </a:extLst>
                </a:gridCol>
                <a:gridCol w="2021106">
                  <a:extLst>
                    <a:ext uri="{9D8B030D-6E8A-4147-A177-3AD203B41FA5}">
                      <a16:colId xmlns:a16="http://schemas.microsoft.com/office/drawing/2014/main" val="545106721"/>
                    </a:ext>
                  </a:extLst>
                </a:gridCol>
              </a:tblGrid>
              <a:tr h="546113">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Motifs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Initiative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Procédure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Primes et indemnités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4248718178"/>
                  </a:ext>
                </a:extLst>
              </a:tr>
              <a:tr h="3217662">
                <a:tc>
                  <a:txBody>
                    <a:bodyPr/>
                    <a:lstStyle/>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Licenciement</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pour</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motifs</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personnels</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Le licenciement repose sur un motif inhérent au salarié. </a:t>
                      </a:r>
                    </a:p>
                    <a:p>
                      <a:pPr algn="l">
                        <a:spcBef>
                          <a:spcPts val="600"/>
                        </a:spcBef>
                        <a:spcAft>
                          <a:spcPts val="0"/>
                        </a:spcAft>
                      </a:pPr>
                      <a:r>
                        <a:rPr lang="fr-FR" sz="2000" dirty="0">
                          <a:effectLst/>
                          <a:latin typeface="Arial" panose="020B0604020202020204" pitchFamily="34" charset="0"/>
                          <a:cs typeface="Arial" panose="020B0604020202020204" pitchFamily="34" charset="0"/>
                        </a:rPr>
                        <a:t>Il n'est pas nécessairement lié à une faute (absence de diplôme nouvellement exigé par la réglementation pour occuper les fonctions, inaptitude physique…).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Convocation à un entretien (RAR 5 jours ouvrables avant)</a:t>
                      </a:r>
                    </a:p>
                    <a:p>
                      <a:pPr algn="l">
                        <a:spcBef>
                          <a:spcPts val="600"/>
                        </a:spcBef>
                        <a:spcAft>
                          <a:spcPts val="0"/>
                        </a:spcAft>
                      </a:pPr>
                      <a:r>
                        <a:rPr lang="fr-FR" sz="2000" dirty="0">
                          <a:effectLst/>
                          <a:latin typeface="Arial" panose="020B0604020202020204" pitchFamily="34" charset="0"/>
                          <a:cs typeface="Arial" panose="020B0604020202020204" pitchFamily="34" charset="0"/>
                        </a:rPr>
                        <a:t>- Entretien préalable </a:t>
                      </a:r>
                    </a:p>
                    <a:p>
                      <a:pPr algn="l">
                        <a:spcBef>
                          <a:spcPts val="600"/>
                        </a:spcBef>
                        <a:spcAft>
                          <a:spcPts val="0"/>
                        </a:spcAft>
                      </a:pPr>
                      <a:r>
                        <a:rPr lang="fr-FR" sz="2000" dirty="0">
                          <a:effectLst/>
                          <a:latin typeface="Arial" panose="020B0604020202020204" pitchFamily="34" charset="0"/>
                          <a:cs typeface="Arial" panose="020B0604020202020204" pitchFamily="34" charset="0"/>
                        </a:rPr>
                        <a:t>- Phase de conciliation</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Notification du licenciement, (RAR après 2 jours ouvrables)</a:t>
                      </a:r>
                    </a:p>
                    <a:p>
                      <a:pPr algn="l">
                        <a:spcBef>
                          <a:spcPts val="600"/>
                        </a:spcBef>
                        <a:spcAft>
                          <a:spcPts val="0"/>
                        </a:spcAft>
                      </a:pPr>
                      <a:r>
                        <a:rPr lang="fr-FR" sz="2000" dirty="0">
                          <a:effectLst/>
                          <a:latin typeface="Arial" panose="020B0604020202020204" pitchFamily="34" charset="0"/>
                          <a:cs typeface="Arial" panose="020B0604020202020204" pitchFamily="34" charset="0"/>
                        </a:rPr>
                        <a:t>- Préavis possible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Congés payés</a:t>
                      </a:r>
                    </a:p>
                    <a:p>
                      <a:pPr algn="l">
                        <a:spcBef>
                          <a:spcPts val="600"/>
                        </a:spcBef>
                        <a:spcAft>
                          <a:spcPts val="0"/>
                        </a:spcAft>
                      </a:pPr>
                      <a:r>
                        <a:rPr lang="fr-FR" sz="2000" dirty="0">
                          <a:effectLst/>
                          <a:latin typeface="Arial" panose="020B0604020202020204" pitchFamily="34" charset="0"/>
                          <a:cs typeface="Arial" panose="020B0604020202020204" pitchFamily="34" charset="0"/>
                        </a:rPr>
                        <a:t>Préavis</a:t>
                      </a:r>
                    </a:p>
                    <a:p>
                      <a:pPr algn="l">
                        <a:spcBef>
                          <a:spcPts val="600"/>
                        </a:spcBef>
                        <a:spcAft>
                          <a:spcPts val="0"/>
                        </a:spcAft>
                      </a:pPr>
                      <a:r>
                        <a:rPr lang="fr-FR" sz="2000" dirty="0">
                          <a:effectLst/>
                          <a:latin typeface="Arial" panose="020B0604020202020204" pitchFamily="34" charset="0"/>
                          <a:cs typeface="Arial" panose="020B0604020202020204" pitchFamily="34" charset="0"/>
                        </a:rPr>
                        <a:t>Indemnité de licenciement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3157286023"/>
                  </a:ext>
                </a:extLst>
              </a:tr>
            </a:tbl>
          </a:graphicData>
        </a:graphic>
      </p:graphicFrame>
    </p:spTree>
    <p:extLst>
      <p:ext uri="{BB962C8B-B14F-4D97-AF65-F5344CB8AC3E}">
        <p14:creationId xmlns:p14="http://schemas.microsoft.com/office/powerpoint/2010/main" val="137764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23220"/>
          </a:xfrm>
          <a:prstGeom prst="rect">
            <a:avLst/>
          </a:prstGeom>
        </p:spPr>
        <p:txBody>
          <a:bodyPr wrap="square">
            <a:spAutoFit/>
          </a:bodyPr>
          <a:lstStyle/>
          <a:p>
            <a:pPr algn="just">
              <a:spcBef>
                <a:spcPts val="6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2.1. Les motifs du départ</a:t>
            </a:r>
            <a:endParaRPr lang="fr-FR" sz="2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74449713"/>
              </p:ext>
            </p:extLst>
          </p:nvPr>
        </p:nvGraphicFramePr>
        <p:xfrm>
          <a:off x="414067" y="1388853"/>
          <a:ext cx="11386868" cy="4338367"/>
        </p:xfrm>
        <a:graphic>
          <a:graphicData uri="http://schemas.openxmlformats.org/drawingml/2006/table">
            <a:tbl>
              <a:tblPr firstRow="1" firstCol="1" bandRow="1">
                <a:tableStyleId>{5C22544A-7EE6-4342-B048-85BDC9FD1C3A}</a:tableStyleId>
              </a:tblPr>
              <a:tblGrid>
                <a:gridCol w="1863307">
                  <a:extLst>
                    <a:ext uri="{9D8B030D-6E8A-4147-A177-3AD203B41FA5}">
                      <a16:colId xmlns:a16="http://schemas.microsoft.com/office/drawing/2014/main" val="2938674350"/>
                    </a:ext>
                  </a:extLst>
                </a:gridCol>
                <a:gridCol w="3040461">
                  <a:extLst>
                    <a:ext uri="{9D8B030D-6E8A-4147-A177-3AD203B41FA5}">
                      <a16:colId xmlns:a16="http://schemas.microsoft.com/office/drawing/2014/main" val="907504521"/>
                    </a:ext>
                  </a:extLst>
                </a:gridCol>
                <a:gridCol w="3571627">
                  <a:extLst>
                    <a:ext uri="{9D8B030D-6E8A-4147-A177-3AD203B41FA5}">
                      <a16:colId xmlns:a16="http://schemas.microsoft.com/office/drawing/2014/main" val="3079451858"/>
                    </a:ext>
                  </a:extLst>
                </a:gridCol>
                <a:gridCol w="2911473">
                  <a:extLst>
                    <a:ext uri="{9D8B030D-6E8A-4147-A177-3AD203B41FA5}">
                      <a16:colId xmlns:a16="http://schemas.microsoft.com/office/drawing/2014/main" val="545106721"/>
                    </a:ext>
                  </a:extLst>
                </a:gridCol>
              </a:tblGrid>
              <a:tr h="534837">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Motifs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Initiative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Procédure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Primes et indemnités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4248718178"/>
                  </a:ext>
                </a:extLst>
              </a:tr>
              <a:tr h="3803530">
                <a:tc>
                  <a:txBody>
                    <a:bodyPr/>
                    <a:lstStyle/>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Licenciement</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pour</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faute</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L’employeur prend l’initiative de la rupture  suite à une faute qui peut être sérieuse, grave ou lourde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Convocation  à un entretien (RAR 5 jours ouvrables avant)</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Entretien préalable </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Phase de conciliation</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Notification du licenciement, (RAR après 2 jours ouvrables)</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Préavis possible selon la gravité de la faute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Congés payés</a:t>
                      </a:r>
                    </a:p>
                    <a:p>
                      <a:pPr algn="l">
                        <a:spcBef>
                          <a:spcPts val="600"/>
                        </a:spcBef>
                        <a:spcAft>
                          <a:spcPts val="0"/>
                        </a:spcAft>
                      </a:pPr>
                      <a:r>
                        <a:rPr lang="fr-FR" sz="2000" dirty="0">
                          <a:effectLst/>
                          <a:latin typeface="Arial" panose="020B0604020202020204" pitchFamily="34" charset="0"/>
                          <a:cs typeface="Arial" panose="020B0604020202020204" pitchFamily="34" charset="0"/>
                        </a:rPr>
                        <a:t>Préavis (sauf faute grave ou lourde)</a:t>
                      </a:r>
                    </a:p>
                    <a:p>
                      <a:pPr algn="l">
                        <a:spcBef>
                          <a:spcPts val="600"/>
                        </a:spcBef>
                        <a:spcAft>
                          <a:spcPts val="0"/>
                        </a:spcAft>
                      </a:pPr>
                      <a:r>
                        <a:rPr lang="fr-FR" sz="2000" dirty="0">
                          <a:effectLst/>
                          <a:latin typeface="Arial" panose="020B0604020202020204" pitchFamily="34" charset="0"/>
                          <a:cs typeface="Arial" panose="020B0604020202020204" pitchFamily="34" charset="0"/>
                        </a:rPr>
                        <a:t>Indemnité de licenciement (selon la faute)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1449468796"/>
                  </a:ext>
                </a:extLst>
              </a:tr>
            </a:tbl>
          </a:graphicData>
        </a:graphic>
      </p:graphicFrame>
    </p:spTree>
    <p:extLst>
      <p:ext uri="{BB962C8B-B14F-4D97-AF65-F5344CB8AC3E}">
        <p14:creationId xmlns:p14="http://schemas.microsoft.com/office/powerpoint/2010/main" val="3616965123"/>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523220"/>
          </a:xfrm>
          <a:prstGeom prst="rect">
            <a:avLst/>
          </a:prstGeom>
        </p:spPr>
        <p:txBody>
          <a:bodyPr wrap="square">
            <a:spAutoFit/>
          </a:bodyPr>
          <a:lstStyle/>
          <a:p>
            <a:pPr algn="just">
              <a:spcBef>
                <a:spcPts val="600"/>
              </a:spcBef>
              <a:spcAft>
                <a:spcPts val="0"/>
              </a:spcAft>
            </a:pPr>
            <a:r>
              <a:rPr lang="fr-FR" sz="28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2.1. Les motifs du départ</a:t>
            </a:r>
            <a:endParaRPr lang="fr-FR" sz="28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709773530"/>
              </p:ext>
            </p:extLst>
          </p:nvPr>
        </p:nvGraphicFramePr>
        <p:xfrm>
          <a:off x="327804" y="1302590"/>
          <a:ext cx="11688794" cy="4382218"/>
        </p:xfrm>
        <a:graphic>
          <a:graphicData uri="http://schemas.openxmlformats.org/drawingml/2006/table">
            <a:tbl>
              <a:tblPr firstRow="1" firstCol="1" bandRow="1">
                <a:tableStyleId>{5C22544A-7EE6-4342-B048-85BDC9FD1C3A}</a:tableStyleId>
              </a:tblPr>
              <a:tblGrid>
                <a:gridCol w="1739161">
                  <a:extLst>
                    <a:ext uri="{9D8B030D-6E8A-4147-A177-3AD203B41FA5}">
                      <a16:colId xmlns:a16="http://schemas.microsoft.com/office/drawing/2014/main" val="2938674350"/>
                    </a:ext>
                  </a:extLst>
                </a:gridCol>
                <a:gridCol w="3272786">
                  <a:extLst>
                    <a:ext uri="{9D8B030D-6E8A-4147-A177-3AD203B41FA5}">
                      <a16:colId xmlns:a16="http://schemas.microsoft.com/office/drawing/2014/main" val="907504521"/>
                    </a:ext>
                  </a:extLst>
                </a:gridCol>
                <a:gridCol w="4692770">
                  <a:extLst>
                    <a:ext uri="{9D8B030D-6E8A-4147-A177-3AD203B41FA5}">
                      <a16:colId xmlns:a16="http://schemas.microsoft.com/office/drawing/2014/main" val="3079451858"/>
                    </a:ext>
                  </a:extLst>
                </a:gridCol>
                <a:gridCol w="1984077">
                  <a:extLst>
                    <a:ext uri="{9D8B030D-6E8A-4147-A177-3AD203B41FA5}">
                      <a16:colId xmlns:a16="http://schemas.microsoft.com/office/drawing/2014/main" val="545106721"/>
                    </a:ext>
                  </a:extLst>
                </a:gridCol>
              </a:tblGrid>
              <a:tr h="674187">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Motifs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Initiative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Procédure</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ctr">
                        <a:spcBef>
                          <a:spcPts val="600"/>
                        </a:spcBef>
                        <a:spcAft>
                          <a:spcPts val="600"/>
                        </a:spcAft>
                      </a:pPr>
                      <a:r>
                        <a:rPr lang="fr-FR" sz="2000" dirty="0">
                          <a:effectLst/>
                          <a:latin typeface="Arial" panose="020B0604020202020204" pitchFamily="34" charset="0"/>
                          <a:cs typeface="Arial" panose="020B0604020202020204" pitchFamily="34" charset="0"/>
                        </a:rPr>
                        <a:t>Primes et indemnités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4248718178"/>
                  </a:ext>
                </a:extLst>
              </a:tr>
              <a:tr h="3708031">
                <a:tc>
                  <a:txBody>
                    <a:bodyPr/>
                    <a:lstStyle/>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Licenciement</a:t>
                      </a:r>
                    </a:p>
                    <a:p>
                      <a:pPr algn="ctr">
                        <a:spcBef>
                          <a:spcPts val="600"/>
                        </a:spcBef>
                        <a:spcAft>
                          <a:spcPts val="0"/>
                        </a:spcAft>
                      </a:pPr>
                      <a:r>
                        <a:rPr lang="fr-FR" sz="2000" dirty="0">
                          <a:solidFill>
                            <a:srgbClr val="FF0000"/>
                          </a:solidFill>
                          <a:effectLst/>
                          <a:latin typeface="Arial" panose="020B0604020202020204" pitchFamily="34" charset="0"/>
                          <a:cs typeface="Arial" panose="020B0604020202020204" pitchFamily="34" charset="0"/>
                        </a:rPr>
                        <a:t>économique</a:t>
                      </a:r>
                      <a:endParaRPr lang="fr-FR" sz="20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Licenciement effectué par l’employeur, pour des motifs résultant d'une suppression ou transformation d'emploi ou d'une modification, refusée par le salarié d'un élément essentiel du contrat de travail, consécutives notamment à des difficultés économiques ou à des mutations technologiques.</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La procédure intègre l’intervention des instances représentatives du personnel,  une phase de recherche de convention  de reclassement personnalisé et une information de l’administration</a:t>
                      </a:r>
                    </a:p>
                    <a:p>
                      <a:pPr algn="l">
                        <a:spcBef>
                          <a:spcPts val="600"/>
                        </a:spcBef>
                        <a:spcAft>
                          <a:spcPts val="0"/>
                        </a:spcAft>
                      </a:pPr>
                      <a:r>
                        <a:rPr lang="fr-FR" sz="2000" dirty="0">
                          <a:effectLst/>
                          <a:latin typeface="Arial" panose="020B0604020202020204" pitchFamily="34" charset="0"/>
                          <a:cs typeface="Arial" panose="020B0604020202020204" pitchFamily="34" charset="0"/>
                        </a:rPr>
                        <a:t>- Convocation  à un entretien préalable</a:t>
                      </a:r>
                    </a:p>
                    <a:p>
                      <a:pPr algn="l">
                        <a:spcBef>
                          <a:spcPts val="600"/>
                        </a:spcBef>
                        <a:spcAft>
                          <a:spcPts val="0"/>
                        </a:spcAft>
                      </a:pPr>
                      <a:r>
                        <a:rPr lang="fr-FR" sz="2000" dirty="0">
                          <a:effectLst/>
                          <a:latin typeface="Arial" panose="020B0604020202020204" pitchFamily="34" charset="0"/>
                          <a:cs typeface="Arial" panose="020B0604020202020204" pitchFamily="34" charset="0"/>
                        </a:rPr>
                        <a:t>- Entretien préalable avec proposition de reclassement</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Notification du licenciement, </a:t>
                      </a:r>
                    </a:p>
                    <a:p>
                      <a:pPr marL="111125" indent="-111125" algn="l">
                        <a:spcBef>
                          <a:spcPts val="600"/>
                        </a:spcBef>
                        <a:spcAft>
                          <a:spcPts val="0"/>
                        </a:spcAft>
                      </a:pPr>
                      <a:r>
                        <a:rPr lang="fr-FR" sz="2000" dirty="0">
                          <a:effectLst/>
                          <a:latin typeface="Arial" panose="020B0604020202020204" pitchFamily="34" charset="0"/>
                          <a:cs typeface="Arial" panose="020B0604020202020204" pitchFamily="34" charset="0"/>
                        </a:rPr>
                        <a:t>- Préavis possible </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tc>
                  <a:txBody>
                    <a:bodyPr/>
                    <a:lstStyle/>
                    <a:p>
                      <a:pPr algn="l">
                        <a:spcBef>
                          <a:spcPts val="600"/>
                        </a:spcBef>
                        <a:spcAft>
                          <a:spcPts val="0"/>
                        </a:spcAft>
                      </a:pPr>
                      <a:r>
                        <a:rPr lang="fr-FR" sz="2000" dirty="0">
                          <a:effectLst/>
                          <a:latin typeface="Arial" panose="020B0604020202020204" pitchFamily="34" charset="0"/>
                          <a:cs typeface="Arial" panose="020B0604020202020204" pitchFamily="34" charset="0"/>
                        </a:rPr>
                        <a:t>Congés payés</a:t>
                      </a:r>
                    </a:p>
                    <a:p>
                      <a:pPr algn="l">
                        <a:spcBef>
                          <a:spcPts val="600"/>
                        </a:spcBef>
                        <a:spcAft>
                          <a:spcPts val="0"/>
                        </a:spcAft>
                      </a:pPr>
                      <a:r>
                        <a:rPr lang="fr-FR" sz="2000" dirty="0">
                          <a:effectLst/>
                          <a:latin typeface="Arial" panose="020B0604020202020204" pitchFamily="34" charset="0"/>
                          <a:cs typeface="Arial" panose="020B0604020202020204" pitchFamily="34" charset="0"/>
                        </a:rPr>
                        <a:t>Préavis</a:t>
                      </a:r>
                    </a:p>
                    <a:p>
                      <a:pPr algn="l">
                        <a:spcBef>
                          <a:spcPts val="600"/>
                        </a:spcBef>
                        <a:spcAft>
                          <a:spcPts val="0"/>
                        </a:spcAft>
                      </a:pPr>
                      <a:r>
                        <a:rPr lang="fr-FR" sz="2000" dirty="0">
                          <a:effectLst/>
                          <a:latin typeface="Arial" panose="020B0604020202020204" pitchFamily="34" charset="0"/>
                          <a:cs typeface="Arial" panose="020B0604020202020204" pitchFamily="34" charset="0"/>
                        </a:rPr>
                        <a:t>Indemnité de licenciement</a:t>
                      </a:r>
                      <a:endParaRPr lang="fr-FR" sz="2000" dirty="0">
                        <a:effectLst/>
                        <a:latin typeface="Arial" panose="020B0604020202020204" pitchFamily="34" charset="0"/>
                        <a:ea typeface="Calibri" panose="020F0502020204030204" pitchFamily="34" charset="0"/>
                        <a:cs typeface="Arial" panose="020B0604020202020204" pitchFamily="34" charset="0"/>
                      </a:endParaRPr>
                    </a:p>
                  </a:txBody>
                  <a:tcPr marL="35964" marR="35964" marT="0" marB="0" anchor="ctr"/>
                </a:tc>
                <a:extLst>
                  <a:ext uri="{0D108BD9-81ED-4DB2-BD59-A6C34878D82A}">
                    <a16:rowId xmlns:a16="http://schemas.microsoft.com/office/drawing/2014/main" val="2370687101"/>
                  </a:ext>
                </a:extLst>
              </a:tr>
            </a:tbl>
          </a:graphicData>
        </a:graphic>
      </p:graphicFrame>
    </p:spTree>
    <p:extLst>
      <p:ext uri="{BB962C8B-B14F-4D97-AF65-F5344CB8AC3E}">
        <p14:creationId xmlns:p14="http://schemas.microsoft.com/office/powerpoint/2010/main" val="418935352"/>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458" y="130047"/>
            <a:ext cx="11242776"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légales et administratives de départs</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878907409"/>
              </p:ext>
            </p:extLst>
          </p:nvPr>
        </p:nvGraphicFramePr>
        <p:xfrm>
          <a:off x="873342" y="1341839"/>
          <a:ext cx="10668801" cy="45672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7355987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2333" y="69921"/>
            <a:ext cx="11242776" cy="584775"/>
          </a:xfrm>
          <a:prstGeom prst="rect">
            <a:avLst/>
          </a:prstGeom>
        </p:spPr>
        <p:txBody>
          <a:bodyPr wrap="square">
            <a:spAutoFit/>
          </a:bodyPr>
          <a:lstStyle/>
          <a:p>
            <a:pPr algn="just">
              <a:spcBef>
                <a:spcPts val="600"/>
              </a:spcBef>
              <a:spcAft>
                <a:spcPts val="0"/>
              </a:spcAft>
            </a:pPr>
            <a:r>
              <a:rPr lang="fr-FR" sz="32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légales et administratives de départs</a:t>
            </a:r>
            <a:endParaRPr lang="fr-FR" sz="32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Diagramme 3"/>
          <p:cNvGraphicFramePr/>
          <p:nvPr>
            <p:extLst>
              <p:ext uri="{D42A27DB-BD31-4B8C-83A1-F6EECF244321}">
                <p14:modId xmlns:p14="http://schemas.microsoft.com/office/powerpoint/2010/main" val="1287540926"/>
              </p:ext>
            </p:extLst>
          </p:nvPr>
        </p:nvGraphicFramePr>
        <p:xfrm>
          <a:off x="371702" y="1152324"/>
          <a:ext cx="11097487" cy="52571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690775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Capture d’écra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381" y="1231598"/>
            <a:ext cx="10301477" cy="4358317"/>
          </a:xfrm>
          <a:prstGeom prst="rect">
            <a:avLst/>
          </a:prstGeom>
        </p:spPr>
      </p:pic>
    </p:spTree>
    <p:extLst>
      <p:ext uri="{BB962C8B-B14F-4D97-AF65-F5344CB8AC3E}">
        <p14:creationId xmlns:p14="http://schemas.microsoft.com/office/powerpoint/2010/main" val="22506277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610392" cy="646331"/>
          </a:xfrm>
          <a:prstGeom prst="rect">
            <a:avLst/>
          </a:prstGeom>
        </p:spPr>
        <p:txBody>
          <a:bodyPr wrap="square">
            <a:spAutoFit/>
          </a:bodyPr>
          <a:lstStyle/>
          <a:p>
            <a:pPr algn="just">
              <a:spcBef>
                <a:spcPts val="600"/>
              </a:spcBef>
              <a:spcAft>
                <a:spcPts val="0"/>
              </a:spcAft>
            </a:pPr>
            <a:r>
              <a:rPr lang="fr-FR" sz="3600" b="1" dirty="0">
                <a:solidFill>
                  <a:srgbClr val="FFFF00"/>
                </a:solidFill>
                <a:latin typeface="Arial" panose="020B0604020202020204" pitchFamily="34" charset="0"/>
                <a:ea typeface="Times New Roman" panose="02020603050405020304" pitchFamily="18" charset="0"/>
                <a:cs typeface="Times New Roman" panose="02020603050405020304" pitchFamily="18" charset="0"/>
              </a:rPr>
              <a:t>2.2. Formalités de départs</a:t>
            </a:r>
            <a:endParaRPr lang="fr-FR" sz="3600" b="1" dirty="0">
              <a:solidFill>
                <a:srgbClr val="FFFF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graphicFrame>
        <p:nvGraphicFramePr>
          <p:cNvPr id="4" name="Tableau 3"/>
          <p:cNvGraphicFramePr>
            <a:graphicFrameLocks noGrp="1"/>
          </p:cNvGraphicFramePr>
          <p:nvPr/>
        </p:nvGraphicFramePr>
        <p:xfrm>
          <a:off x="431320" y="874516"/>
          <a:ext cx="10953364" cy="4953000"/>
        </p:xfrm>
        <a:graphic>
          <a:graphicData uri="http://schemas.openxmlformats.org/drawingml/2006/table">
            <a:tbl>
              <a:tblPr firstRow="1" firstCol="1" bandRow="1">
                <a:tableStyleId>{616DA210-FB5B-4158-B5E0-FEB733F419BA}</a:tableStyleId>
              </a:tblPr>
              <a:tblGrid>
                <a:gridCol w="1427538">
                  <a:extLst>
                    <a:ext uri="{9D8B030D-6E8A-4147-A177-3AD203B41FA5}">
                      <a16:colId xmlns:a16="http://schemas.microsoft.com/office/drawing/2014/main" val="4232965691"/>
                    </a:ext>
                  </a:extLst>
                </a:gridCol>
                <a:gridCol w="9525826">
                  <a:extLst>
                    <a:ext uri="{9D8B030D-6E8A-4147-A177-3AD203B41FA5}">
                      <a16:colId xmlns:a16="http://schemas.microsoft.com/office/drawing/2014/main" val="1185094491"/>
                    </a:ext>
                  </a:extLst>
                </a:gridCol>
              </a:tblGrid>
              <a:tr h="1969766">
                <a:tc>
                  <a:txBody>
                    <a:bodyPr/>
                    <a:lstStyle/>
                    <a:p>
                      <a:pPr algn="ctr">
                        <a:spcBef>
                          <a:spcPts val="600"/>
                        </a:spcBef>
                        <a:spcAft>
                          <a:spcPts val="0"/>
                        </a:spcAft>
                      </a:pPr>
                      <a:r>
                        <a:rPr lang="fr-FR" sz="2100" b="1" dirty="0">
                          <a:solidFill>
                            <a:srgbClr val="FF0000"/>
                          </a:solidFill>
                          <a:effectLst/>
                          <a:latin typeface="Arial" panose="020B0604020202020204" pitchFamily="34" charset="0"/>
                          <a:cs typeface="Arial" panose="020B0604020202020204" pitchFamily="34" charset="0"/>
                        </a:rPr>
                        <a:t>Certificat de travail</a:t>
                      </a:r>
                      <a:r>
                        <a:rPr lang="fr-FR" sz="2100" b="0" dirty="0">
                          <a:solidFill>
                            <a:schemeClr val="bg1"/>
                          </a:solidFill>
                          <a:effectLst/>
                          <a:latin typeface="Arial" panose="020B0604020202020204" pitchFamily="34" charset="0"/>
                          <a:cs typeface="Arial" panose="020B0604020202020204" pitchFamily="34" charset="0"/>
                        </a:rPr>
                        <a:t> </a:t>
                      </a:r>
                      <a:endParaRPr lang="fr-FR" sz="2100" b="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21619" marR="21619" marT="0" marB="0" anchor="ctr">
                    <a:solidFill>
                      <a:srgbClr val="00B0F0"/>
                    </a:solidFill>
                  </a:tcPr>
                </a:tc>
                <a:tc>
                  <a:txBody>
                    <a:bodyPr/>
                    <a:lstStyle/>
                    <a:p>
                      <a:pPr algn="just">
                        <a:spcBef>
                          <a:spcPts val="600"/>
                        </a:spcBef>
                        <a:spcAft>
                          <a:spcPts val="0"/>
                        </a:spcAft>
                      </a:pPr>
                      <a:r>
                        <a:rPr lang="fr-FR" sz="2100" b="1" dirty="0">
                          <a:solidFill>
                            <a:schemeClr val="bg1"/>
                          </a:solidFill>
                          <a:effectLst/>
                          <a:latin typeface="Arial" panose="020B0604020202020204" pitchFamily="34" charset="0"/>
                          <a:cs typeface="Arial" panose="020B0604020202020204" pitchFamily="34" charset="0"/>
                        </a:rPr>
                        <a:t>Clauses obligatoires : </a:t>
                      </a:r>
                    </a:p>
                    <a:p>
                      <a:pPr algn="just">
                        <a:spcBef>
                          <a:spcPts val="600"/>
                        </a:spcBef>
                        <a:spcAft>
                          <a:spcPts val="0"/>
                        </a:spcAft>
                      </a:pPr>
                      <a:r>
                        <a:rPr lang="fr-FR" sz="2100" b="0" dirty="0">
                          <a:solidFill>
                            <a:schemeClr val="bg1"/>
                          </a:solidFill>
                          <a:effectLst/>
                          <a:latin typeface="Arial" panose="020B0604020202020204" pitchFamily="34" charset="0"/>
                          <a:cs typeface="Arial" panose="020B0604020202020204" pitchFamily="34" charset="0"/>
                        </a:rPr>
                        <a:t>Le certificat de travail doit être signé par l'employeur et contenir les mentions suivantes :</a:t>
                      </a:r>
                    </a:p>
                    <a:p>
                      <a:pPr marL="342900" lvl="0" indent="-342900" algn="just">
                        <a:spcBef>
                          <a:spcPts val="600"/>
                        </a:spcBef>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le </a:t>
                      </a:r>
                      <a:r>
                        <a:rPr lang="fr-FR" sz="2100" b="1" dirty="0">
                          <a:solidFill>
                            <a:schemeClr val="bg1"/>
                          </a:solidFill>
                          <a:effectLst/>
                          <a:latin typeface="Arial" panose="020B0604020202020204" pitchFamily="34" charset="0"/>
                          <a:cs typeface="Arial" panose="020B0604020202020204" pitchFamily="34" charset="0"/>
                        </a:rPr>
                        <a:t>nom</a:t>
                      </a:r>
                      <a:r>
                        <a:rPr lang="fr-FR" sz="2100" b="0" dirty="0">
                          <a:solidFill>
                            <a:schemeClr val="bg1"/>
                          </a:solidFill>
                          <a:effectLst/>
                          <a:latin typeface="Arial" panose="020B0604020202020204" pitchFamily="34" charset="0"/>
                          <a:cs typeface="Arial" panose="020B0604020202020204" pitchFamily="34" charset="0"/>
                        </a:rPr>
                        <a:t>, l’adresse et la raison sociale de </a:t>
                      </a:r>
                      <a:r>
                        <a:rPr lang="fr-FR" sz="2100" b="1" dirty="0">
                          <a:solidFill>
                            <a:schemeClr val="bg1"/>
                          </a:solidFill>
                          <a:effectLst/>
                          <a:latin typeface="Arial" panose="020B0604020202020204" pitchFamily="34" charset="0"/>
                          <a:cs typeface="Arial" panose="020B0604020202020204" pitchFamily="34" charset="0"/>
                        </a:rPr>
                        <a:t>l’entreprise</a:t>
                      </a:r>
                      <a:r>
                        <a:rPr lang="fr-FR" sz="2100" b="0" dirty="0">
                          <a:solidFill>
                            <a:schemeClr val="bg1"/>
                          </a:solidFill>
                          <a:effectLst/>
                          <a:latin typeface="Arial" panose="020B0604020202020204" pitchFamily="34" charset="0"/>
                          <a:cs typeface="Arial" panose="020B0604020202020204" pitchFamily="34" charset="0"/>
                        </a:rPr>
                        <a:t> ;</a:t>
                      </a:r>
                    </a:p>
                    <a:p>
                      <a:pPr marL="342900" lvl="0" indent="-342900" algn="just">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les </a:t>
                      </a:r>
                      <a:r>
                        <a:rPr lang="fr-FR" sz="2100" b="1" dirty="0">
                          <a:solidFill>
                            <a:schemeClr val="bg1"/>
                          </a:solidFill>
                          <a:effectLst/>
                          <a:latin typeface="Arial" panose="020B0604020202020204" pitchFamily="34" charset="0"/>
                          <a:cs typeface="Arial" panose="020B0604020202020204" pitchFamily="34" charset="0"/>
                        </a:rPr>
                        <a:t>noms</a:t>
                      </a:r>
                      <a:r>
                        <a:rPr lang="fr-FR" sz="2100" b="0" dirty="0">
                          <a:solidFill>
                            <a:schemeClr val="bg1"/>
                          </a:solidFill>
                          <a:effectLst/>
                          <a:latin typeface="Arial" panose="020B0604020202020204" pitchFamily="34" charset="0"/>
                          <a:cs typeface="Arial" panose="020B0604020202020204" pitchFamily="34" charset="0"/>
                        </a:rPr>
                        <a:t> et prénoms du </a:t>
                      </a:r>
                      <a:r>
                        <a:rPr lang="fr-FR" sz="2100" b="1" dirty="0">
                          <a:solidFill>
                            <a:schemeClr val="bg1"/>
                          </a:solidFill>
                          <a:effectLst/>
                          <a:latin typeface="Arial" panose="020B0604020202020204" pitchFamily="34" charset="0"/>
                          <a:cs typeface="Arial" panose="020B0604020202020204" pitchFamily="34" charset="0"/>
                        </a:rPr>
                        <a:t>salarié</a:t>
                      </a:r>
                      <a:r>
                        <a:rPr lang="fr-FR" sz="2100" b="0" dirty="0">
                          <a:solidFill>
                            <a:schemeClr val="bg1"/>
                          </a:solidFill>
                          <a:effectLst/>
                          <a:latin typeface="Arial" panose="020B0604020202020204" pitchFamily="34" charset="0"/>
                          <a:cs typeface="Arial" panose="020B0604020202020204" pitchFamily="34" charset="0"/>
                        </a:rPr>
                        <a:t> ;</a:t>
                      </a:r>
                    </a:p>
                    <a:p>
                      <a:pPr marL="342900" lvl="0" indent="-342900" algn="just">
                        <a:spcAft>
                          <a:spcPts val="0"/>
                        </a:spcAft>
                        <a:buFont typeface="Arial" panose="020B0604020202020204" pitchFamily="34" charset="0"/>
                        <a:buChar char="-"/>
                      </a:pPr>
                      <a:r>
                        <a:rPr lang="fr-FR" sz="2100" b="1" dirty="0">
                          <a:solidFill>
                            <a:schemeClr val="bg1"/>
                          </a:solidFill>
                          <a:effectLst/>
                          <a:latin typeface="Arial" panose="020B0604020202020204" pitchFamily="34" charset="0"/>
                          <a:cs typeface="Arial" panose="020B0604020202020204" pitchFamily="34" charset="0"/>
                        </a:rPr>
                        <a:t>sa date d’entrée </a:t>
                      </a:r>
                      <a:r>
                        <a:rPr lang="fr-FR" sz="2100" b="0" dirty="0">
                          <a:solidFill>
                            <a:schemeClr val="bg1"/>
                          </a:solidFill>
                          <a:effectLst/>
                          <a:latin typeface="Arial" panose="020B0604020202020204" pitchFamily="34" charset="0"/>
                          <a:cs typeface="Arial" panose="020B0604020202020204" pitchFamily="34" charset="0"/>
                        </a:rPr>
                        <a:t>dans l’entreprise : date où le salarié a effectivement pris ses fonctions y compris la période d’essai ou d’apprentissage, quelles que soient les modifications juridiques successives ayant pu intervenir dans la situation de l’entreprise ;</a:t>
                      </a:r>
                    </a:p>
                    <a:p>
                      <a:pPr marL="342900" lvl="0" indent="-342900" algn="just">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sa </a:t>
                      </a:r>
                      <a:r>
                        <a:rPr lang="fr-FR" sz="2100" b="1" dirty="0">
                          <a:solidFill>
                            <a:schemeClr val="bg1"/>
                          </a:solidFill>
                          <a:effectLst/>
                          <a:latin typeface="Arial" panose="020B0604020202020204" pitchFamily="34" charset="0"/>
                          <a:cs typeface="Arial" panose="020B0604020202020204" pitchFamily="34" charset="0"/>
                        </a:rPr>
                        <a:t>date de sortie </a:t>
                      </a:r>
                      <a:r>
                        <a:rPr lang="fr-FR" sz="2100" b="0" dirty="0">
                          <a:solidFill>
                            <a:schemeClr val="bg1"/>
                          </a:solidFill>
                          <a:effectLst/>
                          <a:latin typeface="Arial" panose="020B0604020202020204" pitchFamily="34" charset="0"/>
                          <a:cs typeface="Arial" panose="020B0604020202020204" pitchFamily="34" charset="0"/>
                        </a:rPr>
                        <a:t>: date à laquelle le contrat de travail prend fin c’est à-dire à l’issue du préavis même si vous l’en avez dispensé ;</a:t>
                      </a:r>
                    </a:p>
                    <a:p>
                      <a:pPr marL="342900" lvl="0" indent="-342900" algn="just">
                        <a:spcAft>
                          <a:spcPts val="0"/>
                        </a:spcAft>
                        <a:buFont typeface="Arial" panose="020B0604020202020204" pitchFamily="34" charset="0"/>
                        <a:buChar char="-"/>
                      </a:pPr>
                      <a:r>
                        <a:rPr lang="fr-FR" sz="2100" b="0" dirty="0">
                          <a:solidFill>
                            <a:schemeClr val="bg1"/>
                          </a:solidFill>
                          <a:effectLst/>
                          <a:latin typeface="Arial" panose="020B0604020202020204" pitchFamily="34" charset="0"/>
                          <a:cs typeface="Arial" panose="020B0604020202020204" pitchFamily="34" charset="0"/>
                        </a:rPr>
                        <a:t>la </a:t>
                      </a:r>
                      <a:r>
                        <a:rPr lang="fr-FR" sz="2100" b="1" dirty="0">
                          <a:solidFill>
                            <a:schemeClr val="bg1"/>
                          </a:solidFill>
                          <a:effectLst/>
                          <a:latin typeface="Arial" panose="020B0604020202020204" pitchFamily="34" charset="0"/>
                          <a:cs typeface="Arial" panose="020B0604020202020204" pitchFamily="34" charset="0"/>
                        </a:rPr>
                        <a:t>nature de son emploi </a:t>
                      </a:r>
                      <a:r>
                        <a:rPr lang="fr-FR" sz="2100" b="0" dirty="0">
                          <a:solidFill>
                            <a:schemeClr val="bg1"/>
                          </a:solidFill>
                          <a:effectLst/>
                          <a:latin typeface="Arial" panose="020B0604020202020204" pitchFamily="34" charset="0"/>
                          <a:cs typeface="Arial" panose="020B0604020202020204" pitchFamily="34" charset="0"/>
                        </a:rPr>
                        <a:t>ou des emplois successivement occupés et les périodes correspondantes : qualification exacte de ses fonctions notamment par référence au contrat de travail ou au bulletin de paie ou aux classifications professionnelles.</a:t>
                      </a:r>
                    </a:p>
                  </a:txBody>
                  <a:tcPr marL="21619" marR="21619" marT="0" marB="0">
                    <a:solidFill>
                      <a:srgbClr val="00B0F0"/>
                    </a:solidFill>
                  </a:tcPr>
                </a:tc>
                <a:extLst>
                  <a:ext uri="{0D108BD9-81ED-4DB2-BD59-A6C34878D82A}">
                    <a16:rowId xmlns:a16="http://schemas.microsoft.com/office/drawing/2014/main" val="1183110796"/>
                  </a:ext>
                </a:extLst>
              </a:tr>
            </a:tbl>
          </a:graphicData>
        </a:graphic>
      </p:graphicFrame>
    </p:spTree>
    <p:extLst>
      <p:ext uri="{BB962C8B-B14F-4D97-AF65-F5344CB8AC3E}">
        <p14:creationId xmlns:p14="http://schemas.microsoft.com/office/powerpoint/2010/main" val="142232611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124</TotalTime>
  <Words>1591</Words>
  <Application>Microsoft Office PowerPoint</Application>
  <PresentationFormat>Grand écran</PresentationFormat>
  <Paragraphs>138</Paragraphs>
  <Slides>17</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17</vt:i4>
      </vt:variant>
    </vt:vector>
  </HeadingPairs>
  <TitlesOfParts>
    <vt:vector size="21" baseType="lpstr">
      <vt:lpstr>Arial</vt:lpstr>
      <vt:lpstr>Century Gothic</vt:lpstr>
      <vt:lpstr>Wingdings 3</vt:lpstr>
      <vt:lpstr>Ion</vt:lpstr>
      <vt:lpstr>Chapitre 1. Embauche et départ d’un salarié 2. Départ d’un salarié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A41. Organisation et amélioration du travail administratif   412.  La collecte d'information </dc:title>
  <dc:creator>Claude Terrier</dc:creator>
  <cp:lastModifiedBy>Claude Terrier</cp:lastModifiedBy>
  <cp:revision>21</cp:revision>
  <dcterms:created xsi:type="dcterms:W3CDTF">2014-01-16T23:14:09Z</dcterms:created>
  <dcterms:modified xsi:type="dcterms:W3CDTF">2024-08-08T22:10:11Z</dcterms:modified>
</cp:coreProperties>
</file>