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9" r:id="rId4"/>
    <p:sldId id="258" r:id="rId5"/>
    <p:sldId id="260" r:id="rId6"/>
    <p:sldId id="261" r:id="rId7"/>
    <p:sldId id="262" r:id="rId8"/>
    <p:sldId id="263" r:id="rId9"/>
    <p:sldId id="264" r:id="rId10"/>
    <p:sldId id="270" r:id="rId11"/>
    <p:sldId id="271" r:id="rId12"/>
    <p:sldId id="272" r:id="rId13"/>
    <p:sldId id="273"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png"/><Relationship Id="rId1" Type="http://schemas.openxmlformats.org/officeDocument/2006/relationships/image" Target="../media/image7.jpg"/></Relationships>
</file>

<file path=ppt/diagrams/_rels/drawing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png"/><Relationship Id="rId1" Type="http://schemas.openxmlformats.org/officeDocument/2006/relationships/image" Target="../media/image7.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3C89E2-2A2A-410C-964A-A705DE636D1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fr-FR"/>
        </a:p>
      </dgm:t>
    </dgm:pt>
    <dgm:pt modelId="{332EFC33-2BAA-4E0D-9025-17126678040F}">
      <dgm:prSet phldrT="[Texte]" custT="1"/>
      <dgm:spPr/>
      <dgm:t>
        <a:bodyPr/>
        <a:lstStyle/>
        <a:p>
          <a:r>
            <a:rPr lang="fr-FR" sz="2000" b="1" dirty="0">
              <a:solidFill>
                <a:srgbClr val="FF0000"/>
              </a:solidFill>
              <a:latin typeface="Arial" panose="020B0604020202020204" pitchFamily="34" charset="0"/>
              <a:ea typeface="Calibri" panose="020F0502020204030204" pitchFamily="34" charset="0"/>
              <a:cs typeface="Times New Roman" panose="02020603050405020304" pitchFamily="18" charset="0"/>
            </a:rPr>
            <a:t>L’URSSAF</a:t>
          </a:r>
          <a:r>
            <a:rPr lang="fr-FR" sz="2000" dirty="0">
              <a:solidFill>
                <a:schemeClr val="bg1"/>
              </a:solidFill>
              <a:latin typeface="Arial" panose="020B0604020202020204" pitchFamily="34" charset="0"/>
              <a:ea typeface="Calibri" panose="020F0502020204030204" pitchFamily="34" charset="0"/>
              <a:cs typeface="Times New Roman" panose="02020603050405020304" pitchFamily="18" charset="0"/>
            </a:rPr>
            <a:t> collecte les cotisations salariales et patronales (maladie, retraite, allocation familiale, etc.) pour les redistribuer.</a:t>
          </a:r>
          <a:endParaRPr lang="fr-FR" sz="2000" dirty="0">
            <a:solidFill>
              <a:schemeClr val="bg1"/>
            </a:solidFill>
          </a:endParaRPr>
        </a:p>
      </dgm:t>
    </dgm:pt>
    <dgm:pt modelId="{32D71045-3EAF-4C13-805C-8BA921368DDB}" type="parTrans" cxnId="{B559F92C-14A8-4280-9ADF-DE81FB57D47A}">
      <dgm:prSet/>
      <dgm:spPr/>
      <dgm:t>
        <a:bodyPr/>
        <a:lstStyle/>
        <a:p>
          <a:endParaRPr lang="fr-FR" sz="2000">
            <a:solidFill>
              <a:schemeClr val="bg1"/>
            </a:solidFill>
          </a:endParaRPr>
        </a:p>
      </dgm:t>
    </dgm:pt>
    <dgm:pt modelId="{023E584D-8202-4B81-96B0-F3B6A3B49333}" type="sibTrans" cxnId="{B559F92C-14A8-4280-9ADF-DE81FB57D47A}">
      <dgm:prSet/>
      <dgm:spPr/>
      <dgm:t>
        <a:bodyPr/>
        <a:lstStyle/>
        <a:p>
          <a:endParaRPr lang="fr-FR" sz="2000">
            <a:solidFill>
              <a:schemeClr val="bg1"/>
            </a:solidFill>
          </a:endParaRPr>
        </a:p>
      </dgm:t>
    </dgm:pt>
    <dgm:pt modelId="{7BCCE3C3-C9EB-4678-B68B-806C79F0B18B}">
      <dgm:prSet custT="1"/>
      <dgm:spPr/>
      <dgm:t>
        <a:bodyPr/>
        <a:lstStyle/>
        <a:p>
          <a:r>
            <a:rPr lang="fr-FR" sz="2000" dirty="0">
              <a:solidFill>
                <a:schemeClr val="bg1"/>
              </a:solidFill>
              <a:latin typeface="Arial" panose="020B0604020202020204" pitchFamily="34" charset="0"/>
              <a:ea typeface="Calibri" panose="020F0502020204030204" pitchFamily="34" charset="0"/>
              <a:cs typeface="Times New Roman" panose="02020603050405020304" pitchFamily="18" charset="0"/>
            </a:rPr>
            <a:t>Les </a:t>
          </a:r>
          <a:r>
            <a:rPr lang="fr-FR" sz="2000" b="1" dirty="0">
              <a:solidFill>
                <a:srgbClr val="FF0000"/>
              </a:solidFill>
              <a:latin typeface="Arial" panose="020B0604020202020204" pitchFamily="34" charset="0"/>
              <a:ea typeface="Calibri" panose="020F0502020204030204" pitchFamily="34" charset="0"/>
              <a:cs typeface="Times New Roman" panose="02020603050405020304" pitchFamily="18" charset="0"/>
            </a:rPr>
            <a:t>complémentaires</a:t>
          </a:r>
          <a:r>
            <a:rPr lang="fr-FR" sz="2000" dirty="0">
              <a:solidFill>
                <a:schemeClr val="bg1"/>
              </a:solidFill>
              <a:latin typeface="Arial" panose="020B0604020202020204" pitchFamily="34" charset="0"/>
              <a:ea typeface="Calibri" panose="020F0502020204030204" pitchFamily="34" charset="0"/>
              <a:cs typeface="Times New Roman" panose="02020603050405020304" pitchFamily="18" charset="0"/>
            </a:rPr>
            <a:t> collectent les cotisations maladie et retraite qui </a:t>
          </a:r>
          <a:r>
            <a:rPr lang="fr-FR" sz="2000" dirty="0" err="1">
              <a:solidFill>
                <a:schemeClr val="bg1"/>
              </a:solidFill>
              <a:latin typeface="Arial" panose="020B0604020202020204" pitchFamily="34" charset="0"/>
              <a:ea typeface="Calibri" panose="020F0502020204030204" pitchFamily="34" charset="0"/>
              <a:cs typeface="Times New Roman" panose="02020603050405020304" pitchFamily="18" charset="0"/>
            </a:rPr>
            <a:t>complétent</a:t>
          </a:r>
          <a:r>
            <a:rPr lang="fr-FR" sz="2000" dirty="0">
              <a:solidFill>
                <a:schemeClr val="bg1"/>
              </a:solidFill>
              <a:latin typeface="Arial" panose="020B0604020202020204" pitchFamily="34" charset="0"/>
              <a:ea typeface="Calibri" panose="020F0502020204030204" pitchFamily="34" charset="0"/>
              <a:cs typeface="Times New Roman" panose="02020603050405020304" pitchFamily="18" charset="0"/>
            </a:rPr>
            <a:t> les remboursements maladie ou la retraite versés par la Sécurité sociale.</a:t>
          </a:r>
        </a:p>
      </dgm:t>
    </dgm:pt>
    <dgm:pt modelId="{48B6071E-074D-4378-8427-4730C6C67AFB}" type="parTrans" cxnId="{AB02E033-51E6-4F9A-85F0-68C76DDA1FD2}">
      <dgm:prSet/>
      <dgm:spPr/>
      <dgm:t>
        <a:bodyPr/>
        <a:lstStyle/>
        <a:p>
          <a:endParaRPr lang="fr-FR" sz="2000">
            <a:solidFill>
              <a:schemeClr val="bg1"/>
            </a:solidFill>
          </a:endParaRPr>
        </a:p>
      </dgm:t>
    </dgm:pt>
    <dgm:pt modelId="{6DBF0D98-DBFE-4DC0-922C-0B8F825145E2}" type="sibTrans" cxnId="{AB02E033-51E6-4F9A-85F0-68C76DDA1FD2}">
      <dgm:prSet/>
      <dgm:spPr/>
      <dgm:t>
        <a:bodyPr/>
        <a:lstStyle/>
        <a:p>
          <a:endParaRPr lang="fr-FR" sz="2000">
            <a:solidFill>
              <a:schemeClr val="bg1"/>
            </a:solidFill>
          </a:endParaRPr>
        </a:p>
      </dgm:t>
    </dgm:pt>
    <dgm:pt modelId="{E4AD0E8A-CF60-48E7-8E69-5A88B4EF1E64}">
      <dgm:prSet custT="1"/>
      <dgm:spPr/>
      <dgm:t>
        <a:bodyPr/>
        <a:lstStyle/>
        <a:p>
          <a:r>
            <a:rPr lang="fr-FR" sz="2000" b="1" dirty="0">
              <a:solidFill>
                <a:srgbClr val="FF0000"/>
              </a:solidFill>
              <a:latin typeface="Arial" panose="020B0604020202020204" pitchFamily="34" charset="0"/>
              <a:ea typeface="Calibri" panose="020F0502020204030204" pitchFamily="34" charset="0"/>
              <a:cs typeface="Times New Roman" panose="02020603050405020304" pitchFamily="18" charset="0"/>
            </a:rPr>
            <a:t>France travail (ex Pôle emploi) </a:t>
          </a:r>
          <a:r>
            <a:rPr lang="fr-FR" sz="2000" dirty="0">
              <a:solidFill>
                <a:schemeClr val="bg1"/>
              </a:solidFill>
              <a:latin typeface="Arial" panose="020B0604020202020204" pitchFamily="34" charset="0"/>
              <a:ea typeface="Calibri" panose="020F0502020204030204" pitchFamily="34" charset="0"/>
              <a:cs typeface="Times New Roman" panose="02020603050405020304" pitchFamily="18" charset="0"/>
            </a:rPr>
            <a:t>collecte les cotisations chômage et les redistribuer aux salariés au </a:t>
          </a:r>
          <a:r>
            <a:rPr lang="fr-FR" sz="2000" dirty="0" err="1">
              <a:solidFill>
                <a:schemeClr val="bg1"/>
              </a:solidFill>
              <a:latin typeface="Arial" panose="020B0604020202020204" pitchFamily="34" charset="0"/>
              <a:ea typeface="Calibri" panose="020F0502020204030204" pitchFamily="34" charset="0"/>
              <a:cs typeface="Times New Roman" panose="02020603050405020304" pitchFamily="18" charset="0"/>
            </a:rPr>
            <a:t>chomage</a:t>
          </a:r>
          <a:r>
            <a:rPr lang="fr-FR" sz="2000" dirty="0">
              <a:solidFill>
                <a:schemeClr val="bg1"/>
              </a:solidFill>
              <a:latin typeface="Arial" panose="020B0604020202020204" pitchFamily="34" charset="0"/>
              <a:ea typeface="Calibri" panose="020F0502020204030204" pitchFamily="34" charset="0"/>
              <a:cs typeface="Times New Roman" panose="02020603050405020304" pitchFamily="18" charset="0"/>
            </a:rPr>
            <a:t>.</a:t>
          </a:r>
        </a:p>
      </dgm:t>
    </dgm:pt>
    <dgm:pt modelId="{88696335-59A1-4089-9170-22B80BA75947}" type="parTrans" cxnId="{59EF94D0-917A-471D-B76E-475B1EF06EB9}">
      <dgm:prSet/>
      <dgm:spPr/>
      <dgm:t>
        <a:bodyPr/>
        <a:lstStyle/>
        <a:p>
          <a:endParaRPr lang="fr-FR" sz="2000">
            <a:solidFill>
              <a:schemeClr val="bg1"/>
            </a:solidFill>
          </a:endParaRPr>
        </a:p>
      </dgm:t>
    </dgm:pt>
    <dgm:pt modelId="{3068A0F6-9E95-477F-882C-257A0FFB162D}" type="sibTrans" cxnId="{59EF94D0-917A-471D-B76E-475B1EF06EB9}">
      <dgm:prSet/>
      <dgm:spPr/>
      <dgm:t>
        <a:bodyPr/>
        <a:lstStyle/>
        <a:p>
          <a:endParaRPr lang="fr-FR" sz="2000">
            <a:solidFill>
              <a:schemeClr val="bg1"/>
            </a:solidFill>
          </a:endParaRPr>
        </a:p>
      </dgm:t>
    </dgm:pt>
    <dgm:pt modelId="{7EF001C0-B7A0-4EC4-A125-F23FC2E26222}">
      <dgm:prSet custT="1"/>
      <dgm:spPr/>
      <dgm:t>
        <a:bodyPr/>
        <a:lstStyle/>
        <a:p>
          <a:r>
            <a:rPr lang="fr-FR" sz="2000" dirty="0">
              <a:solidFill>
                <a:schemeClr val="bg1"/>
              </a:solidFill>
              <a:latin typeface="Arial" panose="020B0604020202020204" pitchFamily="34" charset="0"/>
              <a:ea typeface="Calibri" panose="020F0502020204030204" pitchFamily="34" charset="0"/>
              <a:cs typeface="Times New Roman" panose="02020603050405020304" pitchFamily="18" charset="0"/>
            </a:rPr>
            <a:t>La </a:t>
          </a:r>
          <a:r>
            <a:rPr lang="fr-FR" sz="2000" b="1" dirty="0">
              <a:solidFill>
                <a:srgbClr val="FF0000"/>
              </a:solidFill>
              <a:latin typeface="Arial" panose="020B0604020202020204" pitchFamily="34" charset="0"/>
              <a:ea typeface="Calibri" panose="020F0502020204030204" pitchFamily="34" charset="0"/>
              <a:cs typeface="Times New Roman" panose="02020603050405020304" pitchFamily="18" charset="0"/>
            </a:rPr>
            <a:t>médecine du travail</a:t>
          </a:r>
          <a:r>
            <a:rPr lang="fr-FR" sz="2000" dirty="0">
              <a:solidFill>
                <a:schemeClr val="bg1"/>
              </a:solidFill>
              <a:latin typeface="Arial" panose="020B0604020202020204" pitchFamily="34" charset="0"/>
              <a:ea typeface="Calibri" panose="020F0502020204030204" pitchFamily="34" charset="0"/>
              <a:cs typeface="Times New Roman" panose="02020603050405020304" pitchFamily="18" charset="0"/>
            </a:rPr>
            <a:t> assure le suivi médical des salariés et intervient en cas de maladie professionnelle ou d’adaptation du salarié à son poste de travail.</a:t>
          </a:r>
        </a:p>
      </dgm:t>
    </dgm:pt>
    <dgm:pt modelId="{FFCFF030-0E23-40AB-B82C-659D568A9B5E}" type="parTrans" cxnId="{13EFDF6F-E582-4C7B-95BD-15FAD95AB429}">
      <dgm:prSet/>
      <dgm:spPr/>
      <dgm:t>
        <a:bodyPr/>
        <a:lstStyle/>
        <a:p>
          <a:endParaRPr lang="fr-FR" sz="2000">
            <a:solidFill>
              <a:schemeClr val="bg1"/>
            </a:solidFill>
          </a:endParaRPr>
        </a:p>
      </dgm:t>
    </dgm:pt>
    <dgm:pt modelId="{2951F9E6-D593-46D5-A3D3-645BA26B7A28}" type="sibTrans" cxnId="{13EFDF6F-E582-4C7B-95BD-15FAD95AB429}">
      <dgm:prSet/>
      <dgm:spPr/>
      <dgm:t>
        <a:bodyPr/>
        <a:lstStyle/>
        <a:p>
          <a:endParaRPr lang="fr-FR" sz="2000">
            <a:solidFill>
              <a:schemeClr val="bg1"/>
            </a:solidFill>
          </a:endParaRPr>
        </a:p>
      </dgm:t>
    </dgm:pt>
    <dgm:pt modelId="{8975706B-BC24-4291-A00B-852BB3E06515}">
      <dgm:prSet custT="1"/>
      <dgm:spPr/>
      <dgm:t>
        <a:bodyPr/>
        <a:lstStyle/>
        <a:p>
          <a:r>
            <a:rPr lang="fr-FR" sz="2000" b="0" dirty="0">
              <a:solidFill>
                <a:schemeClr val="bg1"/>
              </a:solidFill>
              <a:latin typeface="Arial" panose="020B0604020202020204" pitchFamily="34" charset="0"/>
              <a:ea typeface="Calibri" panose="020F0502020204030204" pitchFamily="34" charset="0"/>
              <a:cs typeface="Times New Roman" panose="02020603050405020304" pitchFamily="18" charset="0"/>
            </a:rPr>
            <a:t>L’</a:t>
          </a:r>
          <a:r>
            <a:rPr lang="fr-FR" sz="2000" b="1" dirty="0">
              <a:solidFill>
                <a:srgbClr val="FF0000"/>
              </a:solidFill>
              <a:latin typeface="Arial" panose="020B0604020202020204" pitchFamily="34" charset="0"/>
              <a:ea typeface="Calibri" panose="020F0502020204030204" pitchFamily="34" charset="0"/>
              <a:cs typeface="Times New Roman" panose="02020603050405020304" pitchFamily="18" charset="0"/>
            </a:rPr>
            <a:t>inspection du travail</a:t>
          </a:r>
          <a:r>
            <a:rPr lang="fr-FR" sz="2000" dirty="0">
              <a:solidFill>
                <a:schemeClr val="bg1"/>
              </a:solidFill>
              <a:latin typeface="Arial" panose="020B0604020202020204" pitchFamily="34" charset="0"/>
              <a:ea typeface="Calibri" panose="020F0502020204030204" pitchFamily="34" charset="0"/>
              <a:cs typeface="Times New Roman" panose="02020603050405020304" pitchFamily="18" charset="0"/>
            </a:rPr>
            <a:t> contrôle le respect du droit social au sein de l’entreprise.</a:t>
          </a:r>
          <a:endParaRPr lang="fr-FR" sz="2000" dirty="0">
            <a:solidFill>
              <a:schemeClr val="bg1"/>
            </a:solidFill>
          </a:endParaRPr>
        </a:p>
      </dgm:t>
    </dgm:pt>
    <dgm:pt modelId="{92B5DA63-C865-4596-A7B8-ED58F6D00226}" type="parTrans" cxnId="{1C6CFF96-0E51-47D4-A62A-F0722770B3D5}">
      <dgm:prSet/>
      <dgm:spPr/>
      <dgm:t>
        <a:bodyPr/>
        <a:lstStyle/>
        <a:p>
          <a:endParaRPr lang="fr-FR" sz="2000">
            <a:solidFill>
              <a:schemeClr val="bg1"/>
            </a:solidFill>
          </a:endParaRPr>
        </a:p>
      </dgm:t>
    </dgm:pt>
    <dgm:pt modelId="{B01B9D29-6DAA-41B1-AD69-C279CB151B61}" type="sibTrans" cxnId="{1C6CFF96-0E51-47D4-A62A-F0722770B3D5}">
      <dgm:prSet/>
      <dgm:spPr/>
      <dgm:t>
        <a:bodyPr/>
        <a:lstStyle/>
        <a:p>
          <a:endParaRPr lang="fr-FR" sz="2000">
            <a:solidFill>
              <a:schemeClr val="bg1"/>
            </a:solidFill>
          </a:endParaRPr>
        </a:p>
      </dgm:t>
    </dgm:pt>
    <dgm:pt modelId="{FAEFD8DC-6E6D-419E-826A-6EB027068EEB}" type="pres">
      <dgm:prSet presAssocID="{6A3C89E2-2A2A-410C-964A-A705DE636D15}" presName="linear" presStyleCnt="0">
        <dgm:presLayoutVars>
          <dgm:animLvl val="lvl"/>
          <dgm:resizeHandles val="exact"/>
        </dgm:presLayoutVars>
      </dgm:prSet>
      <dgm:spPr/>
    </dgm:pt>
    <dgm:pt modelId="{C13E129C-0B9B-489B-8708-96840503C26E}" type="pres">
      <dgm:prSet presAssocID="{332EFC33-2BAA-4E0D-9025-17126678040F}" presName="parentText" presStyleLbl="node1" presStyleIdx="0" presStyleCnt="5">
        <dgm:presLayoutVars>
          <dgm:chMax val="0"/>
          <dgm:bulletEnabled val="1"/>
        </dgm:presLayoutVars>
      </dgm:prSet>
      <dgm:spPr/>
    </dgm:pt>
    <dgm:pt modelId="{855FDB64-B811-4E80-AAC9-EAC3F3E446A3}" type="pres">
      <dgm:prSet presAssocID="{023E584D-8202-4B81-96B0-F3B6A3B49333}" presName="spacer" presStyleCnt="0"/>
      <dgm:spPr/>
    </dgm:pt>
    <dgm:pt modelId="{07F2F4D6-2347-42FB-BB3B-E32DAF5205AB}" type="pres">
      <dgm:prSet presAssocID="{7BCCE3C3-C9EB-4678-B68B-806C79F0B18B}" presName="parentText" presStyleLbl="node1" presStyleIdx="1" presStyleCnt="5">
        <dgm:presLayoutVars>
          <dgm:chMax val="0"/>
          <dgm:bulletEnabled val="1"/>
        </dgm:presLayoutVars>
      </dgm:prSet>
      <dgm:spPr/>
    </dgm:pt>
    <dgm:pt modelId="{D6E23CAE-B77C-4741-ACAD-738D2BDEFE87}" type="pres">
      <dgm:prSet presAssocID="{6DBF0D98-DBFE-4DC0-922C-0B8F825145E2}" presName="spacer" presStyleCnt="0"/>
      <dgm:spPr/>
    </dgm:pt>
    <dgm:pt modelId="{2E5C1C9E-8B99-4F47-967E-AADB775907FA}" type="pres">
      <dgm:prSet presAssocID="{E4AD0E8A-CF60-48E7-8E69-5A88B4EF1E64}" presName="parentText" presStyleLbl="node1" presStyleIdx="2" presStyleCnt="5" custScaleY="97552">
        <dgm:presLayoutVars>
          <dgm:chMax val="0"/>
          <dgm:bulletEnabled val="1"/>
        </dgm:presLayoutVars>
      </dgm:prSet>
      <dgm:spPr/>
    </dgm:pt>
    <dgm:pt modelId="{925BE744-6882-4F88-A299-43859474BB6B}" type="pres">
      <dgm:prSet presAssocID="{3068A0F6-9E95-477F-882C-257A0FFB162D}" presName="spacer" presStyleCnt="0"/>
      <dgm:spPr/>
    </dgm:pt>
    <dgm:pt modelId="{248F1F23-3125-48B7-AFED-15E5F7DE6B0C}" type="pres">
      <dgm:prSet presAssocID="{7EF001C0-B7A0-4EC4-A125-F23FC2E26222}" presName="parentText" presStyleLbl="node1" presStyleIdx="3" presStyleCnt="5">
        <dgm:presLayoutVars>
          <dgm:chMax val="0"/>
          <dgm:bulletEnabled val="1"/>
        </dgm:presLayoutVars>
      </dgm:prSet>
      <dgm:spPr/>
    </dgm:pt>
    <dgm:pt modelId="{F1068D9A-FB30-403B-8AB4-1BDE06A7F19F}" type="pres">
      <dgm:prSet presAssocID="{2951F9E6-D593-46D5-A3D3-645BA26B7A28}" presName="spacer" presStyleCnt="0"/>
      <dgm:spPr/>
    </dgm:pt>
    <dgm:pt modelId="{F89207B3-5B7E-493B-941F-03F633A1949F}" type="pres">
      <dgm:prSet presAssocID="{8975706B-BC24-4291-A00B-852BB3E06515}" presName="parentText" presStyleLbl="node1" presStyleIdx="4" presStyleCnt="5" custScaleY="59658">
        <dgm:presLayoutVars>
          <dgm:chMax val="0"/>
          <dgm:bulletEnabled val="1"/>
        </dgm:presLayoutVars>
      </dgm:prSet>
      <dgm:spPr/>
    </dgm:pt>
  </dgm:ptLst>
  <dgm:cxnLst>
    <dgm:cxn modelId="{DAAF3002-DD20-4D0D-A52E-0B2671B1FDFE}" type="presOf" srcId="{332EFC33-2BAA-4E0D-9025-17126678040F}" destId="{C13E129C-0B9B-489B-8708-96840503C26E}" srcOrd="0" destOrd="0" presId="urn:microsoft.com/office/officeart/2005/8/layout/vList2"/>
    <dgm:cxn modelId="{B559F92C-14A8-4280-9ADF-DE81FB57D47A}" srcId="{6A3C89E2-2A2A-410C-964A-A705DE636D15}" destId="{332EFC33-2BAA-4E0D-9025-17126678040F}" srcOrd="0" destOrd="0" parTransId="{32D71045-3EAF-4C13-805C-8BA921368DDB}" sibTransId="{023E584D-8202-4B81-96B0-F3B6A3B49333}"/>
    <dgm:cxn modelId="{14733633-A63C-48FB-B898-83623EEA74AD}" type="presOf" srcId="{6A3C89E2-2A2A-410C-964A-A705DE636D15}" destId="{FAEFD8DC-6E6D-419E-826A-6EB027068EEB}" srcOrd="0" destOrd="0" presId="urn:microsoft.com/office/officeart/2005/8/layout/vList2"/>
    <dgm:cxn modelId="{AB02E033-51E6-4F9A-85F0-68C76DDA1FD2}" srcId="{6A3C89E2-2A2A-410C-964A-A705DE636D15}" destId="{7BCCE3C3-C9EB-4678-B68B-806C79F0B18B}" srcOrd="1" destOrd="0" parTransId="{48B6071E-074D-4378-8427-4730C6C67AFB}" sibTransId="{6DBF0D98-DBFE-4DC0-922C-0B8F825145E2}"/>
    <dgm:cxn modelId="{A153D363-A8F4-4645-A38C-506D19791502}" type="presOf" srcId="{E4AD0E8A-CF60-48E7-8E69-5A88B4EF1E64}" destId="{2E5C1C9E-8B99-4F47-967E-AADB775907FA}" srcOrd="0" destOrd="0" presId="urn:microsoft.com/office/officeart/2005/8/layout/vList2"/>
    <dgm:cxn modelId="{7F8E6965-BDEB-4F99-BC82-877C96BD6A33}" type="presOf" srcId="{8975706B-BC24-4291-A00B-852BB3E06515}" destId="{F89207B3-5B7E-493B-941F-03F633A1949F}" srcOrd="0" destOrd="0" presId="urn:microsoft.com/office/officeart/2005/8/layout/vList2"/>
    <dgm:cxn modelId="{13EFDF6F-E582-4C7B-95BD-15FAD95AB429}" srcId="{6A3C89E2-2A2A-410C-964A-A705DE636D15}" destId="{7EF001C0-B7A0-4EC4-A125-F23FC2E26222}" srcOrd="3" destOrd="0" parTransId="{FFCFF030-0E23-40AB-B82C-659D568A9B5E}" sibTransId="{2951F9E6-D593-46D5-A3D3-645BA26B7A28}"/>
    <dgm:cxn modelId="{6ABC4350-D458-468E-AA58-3A72D2AFF236}" type="presOf" srcId="{7EF001C0-B7A0-4EC4-A125-F23FC2E26222}" destId="{248F1F23-3125-48B7-AFED-15E5F7DE6B0C}" srcOrd="0" destOrd="0" presId="urn:microsoft.com/office/officeart/2005/8/layout/vList2"/>
    <dgm:cxn modelId="{610BD38E-7D81-47C8-B697-B31AED0C1F02}" type="presOf" srcId="{7BCCE3C3-C9EB-4678-B68B-806C79F0B18B}" destId="{07F2F4D6-2347-42FB-BB3B-E32DAF5205AB}" srcOrd="0" destOrd="0" presId="urn:microsoft.com/office/officeart/2005/8/layout/vList2"/>
    <dgm:cxn modelId="{1C6CFF96-0E51-47D4-A62A-F0722770B3D5}" srcId="{6A3C89E2-2A2A-410C-964A-A705DE636D15}" destId="{8975706B-BC24-4291-A00B-852BB3E06515}" srcOrd="4" destOrd="0" parTransId="{92B5DA63-C865-4596-A7B8-ED58F6D00226}" sibTransId="{B01B9D29-6DAA-41B1-AD69-C279CB151B61}"/>
    <dgm:cxn modelId="{59EF94D0-917A-471D-B76E-475B1EF06EB9}" srcId="{6A3C89E2-2A2A-410C-964A-A705DE636D15}" destId="{E4AD0E8A-CF60-48E7-8E69-5A88B4EF1E64}" srcOrd="2" destOrd="0" parTransId="{88696335-59A1-4089-9170-22B80BA75947}" sibTransId="{3068A0F6-9E95-477F-882C-257A0FFB162D}"/>
    <dgm:cxn modelId="{E608DD40-B9DB-494A-921F-CCC69A44255D}" type="presParOf" srcId="{FAEFD8DC-6E6D-419E-826A-6EB027068EEB}" destId="{C13E129C-0B9B-489B-8708-96840503C26E}" srcOrd="0" destOrd="0" presId="urn:microsoft.com/office/officeart/2005/8/layout/vList2"/>
    <dgm:cxn modelId="{C0A694BB-7784-41C2-98C9-D141C747F817}" type="presParOf" srcId="{FAEFD8DC-6E6D-419E-826A-6EB027068EEB}" destId="{855FDB64-B811-4E80-AAC9-EAC3F3E446A3}" srcOrd="1" destOrd="0" presId="urn:microsoft.com/office/officeart/2005/8/layout/vList2"/>
    <dgm:cxn modelId="{130831B8-2C46-4B94-8644-EEDE226384EC}" type="presParOf" srcId="{FAEFD8DC-6E6D-419E-826A-6EB027068EEB}" destId="{07F2F4D6-2347-42FB-BB3B-E32DAF5205AB}" srcOrd="2" destOrd="0" presId="urn:microsoft.com/office/officeart/2005/8/layout/vList2"/>
    <dgm:cxn modelId="{ADC6BC57-18EC-4E34-8FDA-EDF0CE930771}" type="presParOf" srcId="{FAEFD8DC-6E6D-419E-826A-6EB027068EEB}" destId="{D6E23CAE-B77C-4741-ACAD-738D2BDEFE87}" srcOrd="3" destOrd="0" presId="urn:microsoft.com/office/officeart/2005/8/layout/vList2"/>
    <dgm:cxn modelId="{E93FED0E-6CBF-44F5-B486-292285F02194}" type="presParOf" srcId="{FAEFD8DC-6E6D-419E-826A-6EB027068EEB}" destId="{2E5C1C9E-8B99-4F47-967E-AADB775907FA}" srcOrd="4" destOrd="0" presId="urn:microsoft.com/office/officeart/2005/8/layout/vList2"/>
    <dgm:cxn modelId="{B3BCB0C6-BE02-4766-976B-920AB6108E6C}" type="presParOf" srcId="{FAEFD8DC-6E6D-419E-826A-6EB027068EEB}" destId="{925BE744-6882-4F88-A299-43859474BB6B}" srcOrd="5" destOrd="0" presId="urn:microsoft.com/office/officeart/2005/8/layout/vList2"/>
    <dgm:cxn modelId="{4FFC2AA1-45CC-4F09-889D-85FFC1F8A5E9}" type="presParOf" srcId="{FAEFD8DC-6E6D-419E-826A-6EB027068EEB}" destId="{248F1F23-3125-48B7-AFED-15E5F7DE6B0C}" srcOrd="6" destOrd="0" presId="urn:microsoft.com/office/officeart/2005/8/layout/vList2"/>
    <dgm:cxn modelId="{F1EB65EC-A0BD-45BC-B7D0-FC0A9029B7BA}" type="presParOf" srcId="{FAEFD8DC-6E6D-419E-826A-6EB027068EEB}" destId="{F1068D9A-FB30-403B-8AB4-1BDE06A7F19F}" srcOrd="7" destOrd="0" presId="urn:microsoft.com/office/officeart/2005/8/layout/vList2"/>
    <dgm:cxn modelId="{1E023476-FD4A-4E17-A9EA-328474BFFF42}" type="presParOf" srcId="{FAEFD8DC-6E6D-419E-826A-6EB027068EEB}" destId="{F89207B3-5B7E-493B-941F-03F633A1949F}"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885AA50-1862-487B-B20B-4F1CA75C6851}"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fr-FR"/>
        </a:p>
      </dgm:t>
    </dgm:pt>
    <dgm:pt modelId="{7379A160-A77D-499D-B5AE-F3EC38A4897A}">
      <dgm:prSet phldrT="[Texte]" custT="1"/>
      <dgm:spPr/>
      <dgm:t>
        <a:bodyPr/>
        <a:lstStyle/>
        <a:p>
          <a:r>
            <a:rPr lang="fr-FR" sz="2000" dirty="0">
              <a:latin typeface="Arial" panose="020B0604020202020204" pitchFamily="34" charset="0"/>
              <a:ea typeface="Calibri" panose="020F0502020204030204" pitchFamily="34" charset="0"/>
              <a:cs typeface="Times New Roman" panose="02020603050405020304" pitchFamily="18" charset="0"/>
            </a:rPr>
            <a:t>Il n’est pas obligatoirement écrit mais la plupart de conventions collectives imposent qu’il le soit. </a:t>
          </a:r>
          <a:endParaRPr lang="fr-FR" sz="2000" dirty="0"/>
        </a:p>
      </dgm:t>
    </dgm:pt>
    <dgm:pt modelId="{8D70AF87-1918-4E01-904E-C02BE502E609}" type="parTrans" cxnId="{103384A4-1255-44A9-924D-E9FC4D242FEA}">
      <dgm:prSet/>
      <dgm:spPr/>
      <dgm:t>
        <a:bodyPr/>
        <a:lstStyle/>
        <a:p>
          <a:endParaRPr lang="fr-FR"/>
        </a:p>
      </dgm:t>
    </dgm:pt>
    <dgm:pt modelId="{931E4998-143F-48A9-B14A-64E1CEDAB694}" type="sibTrans" cxnId="{103384A4-1255-44A9-924D-E9FC4D242FEA}">
      <dgm:prSet/>
      <dgm:spPr/>
      <dgm:t>
        <a:bodyPr/>
        <a:lstStyle/>
        <a:p>
          <a:endParaRPr lang="fr-FR"/>
        </a:p>
      </dgm:t>
    </dgm:pt>
    <dgm:pt modelId="{D479D307-891F-4F76-A75F-24CCA64A326A}">
      <dgm:prSet custT="1"/>
      <dgm:spPr/>
      <dgm:t>
        <a:bodyPr/>
        <a:lstStyle/>
        <a:p>
          <a:r>
            <a:rPr lang="fr-FR" sz="2000" dirty="0">
              <a:latin typeface="Arial" panose="020B0604020202020204" pitchFamily="34" charset="0"/>
              <a:ea typeface="Calibri" panose="020F0502020204030204" pitchFamily="34" charset="0"/>
              <a:cs typeface="Times New Roman" panose="02020603050405020304" pitchFamily="18" charset="0"/>
            </a:rPr>
            <a:t>Une directive européenne oblige les employeurs à remettre dans les 2 mois qui suivent l’embauche, un document qui récapitule les informations obligatoires. </a:t>
          </a:r>
        </a:p>
      </dgm:t>
    </dgm:pt>
    <dgm:pt modelId="{385A3BAC-8919-4201-BC53-0D1D4C9A4D6D}" type="parTrans" cxnId="{485B2539-5121-4DAA-B2FE-16586EEC3CEF}">
      <dgm:prSet/>
      <dgm:spPr/>
      <dgm:t>
        <a:bodyPr/>
        <a:lstStyle/>
        <a:p>
          <a:endParaRPr lang="fr-FR"/>
        </a:p>
      </dgm:t>
    </dgm:pt>
    <dgm:pt modelId="{B014A8D3-CC1A-4011-8F4F-E6556E6AE36F}" type="sibTrans" cxnId="{485B2539-5121-4DAA-B2FE-16586EEC3CEF}">
      <dgm:prSet/>
      <dgm:spPr/>
      <dgm:t>
        <a:bodyPr/>
        <a:lstStyle/>
        <a:p>
          <a:endParaRPr lang="fr-FR"/>
        </a:p>
      </dgm:t>
    </dgm:pt>
    <dgm:pt modelId="{4AA5A80F-1684-4711-9221-7E53C611F51F}">
      <dgm:prSet custT="1"/>
      <dgm:spPr/>
      <dgm:t>
        <a:bodyPr/>
        <a:lstStyle/>
        <a:p>
          <a:r>
            <a:rPr lang="fr-FR" sz="2000" dirty="0">
              <a:latin typeface="Arial" panose="020B0604020202020204" pitchFamily="34" charset="0"/>
              <a:ea typeface="Calibri" panose="020F0502020204030204" pitchFamily="34" charset="0"/>
              <a:cs typeface="Times New Roman" panose="02020603050405020304" pitchFamily="18" charset="0"/>
            </a:rPr>
            <a:t>Le contenu du contrat de travail est libre. Cependant, il doit respecter les lois et la convention collective applicable.</a:t>
          </a:r>
          <a:endParaRPr lang="fr-FR" sz="2000" dirty="0"/>
        </a:p>
      </dgm:t>
    </dgm:pt>
    <dgm:pt modelId="{16E07190-D253-423B-A3E7-F0696A917D64}" type="parTrans" cxnId="{789FF569-59B1-4BD9-9D02-70692EA232CE}">
      <dgm:prSet/>
      <dgm:spPr/>
      <dgm:t>
        <a:bodyPr/>
        <a:lstStyle/>
        <a:p>
          <a:endParaRPr lang="fr-FR"/>
        </a:p>
      </dgm:t>
    </dgm:pt>
    <dgm:pt modelId="{63F09936-377B-4868-83D4-67B7FFD07DC8}" type="sibTrans" cxnId="{789FF569-59B1-4BD9-9D02-70692EA232CE}">
      <dgm:prSet/>
      <dgm:spPr/>
      <dgm:t>
        <a:bodyPr/>
        <a:lstStyle/>
        <a:p>
          <a:endParaRPr lang="fr-FR"/>
        </a:p>
      </dgm:t>
    </dgm:pt>
    <dgm:pt modelId="{A7D5132D-68DB-4591-9A52-0C25B81140D5}" type="pres">
      <dgm:prSet presAssocID="{D885AA50-1862-487B-B20B-4F1CA75C6851}" presName="Name0" presStyleCnt="0">
        <dgm:presLayoutVars>
          <dgm:dir/>
          <dgm:resizeHandles val="exact"/>
        </dgm:presLayoutVars>
      </dgm:prSet>
      <dgm:spPr/>
    </dgm:pt>
    <dgm:pt modelId="{5AA387DC-9CA9-4AEE-AD5C-06D51A1C87EB}" type="pres">
      <dgm:prSet presAssocID="{7379A160-A77D-499D-B5AE-F3EC38A4897A}" presName="composite" presStyleCnt="0"/>
      <dgm:spPr/>
    </dgm:pt>
    <dgm:pt modelId="{D1F0D841-D1AC-4471-927D-4FA96E173FED}" type="pres">
      <dgm:prSet presAssocID="{7379A160-A77D-499D-B5AE-F3EC38A4897A}" presName="rect1" presStyleLbl="trAlignAcc1" presStyleIdx="0" presStyleCnt="3">
        <dgm:presLayoutVars>
          <dgm:bulletEnabled val="1"/>
        </dgm:presLayoutVars>
      </dgm:prSet>
      <dgm:spPr/>
    </dgm:pt>
    <dgm:pt modelId="{1CDDC7F2-CAAB-4B0C-A240-4434721E7CA9}" type="pres">
      <dgm:prSet presAssocID="{7379A160-A77D-499D-B5AE-F3EC38A4897A}" presName="rect2"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Lst>
          </a:blip>
          <a:srcRect/>
          <a:stretch>
            <a:fillRect l="-25000" r="-25000"/>
          </a:stretch>
        </a:blipFill>
      </dgm:spPr>
    </dgm:pt>
    <dgm:pt modelId="{4D1EC195-8AE2-427C-9C43-A358336B720C}" type="pres">
      <dgm:prSet presAssocID="{931E4998-143F-48A9-B14A-64E1CEDAB694}" presName="sibTrans" presStyleCnt="0"/>
      <dgm:spPr/>
    </dgm:pt>
    <dgm:pt modelId="{2BAB3BA4-82D9-457E-A5B3-24DAAD9534FB}" type="pres">
      <dgm:prSet presAssocID="{D479D307-891F-4F76-A75F-24CCA64A326A}" presName="composite" presStyleCnt="0"/>
      <dgm:spPr/>
    </dgm:pt>
    <dgm:pt modelId="{706B9730-C7B0-4618-A7AC-6B9248447244}" type="pres">
      <dgm:prSet presAssocID="{D479D307-891F-4F76-A75F-24CCA64A326A}" presName="rect1" presStyleLbl="trAlignAcc1" presStyleIdx="1" presStyleCnt="3">
        <dgm:presLayoutVars>
          <dgm:bulletEnabled val="1"/>
        </dgm:presLayoutVars>
      </dgm:prSet>
      <dgm:spPr/>
    </dgm:pt>
    <dgm:pt modelId="{D659CAB8-23A6-4E23-9A18-416B6780DDB7}" type="pres">
      <dgm:prSet presAssocID="{D479D307-891F-4F76-A75F-24CCA64A326A}" presName="rect2" presStyleLbl="fgImgPlace1" presStyleIdx="1" presStyleCnt="3"/>
      <dgm:spPr>
        <a:blipFill>
          <a:blip xmlns:r="http://schemas.openxmlformats.org/officeDocument/2006/relationships" r:embed="rId2">
            <a:extLst>
              <a:ext uri="{28A0092B-C50C-407E-A947-70E740481C1C}">
                <a14:useLocalDpi xmlns:a14="http://schemas.microsoft.com/office/drawing/2010/main" val="0"/>
              </a:ext>
            </a:extLst>
          </a:blip>
          <a:srcRect/>
          <a:stretch>
            <a:fillRect t="-23000" b="-23000"/>
          </a:stretch>
        </a:blipFill>
      </dgm:spPr>
    </dgm:pt>
    <dgm:pt modelId="{80E32CF8-3CDA-4C51-A1C5-CEDC7CEC3A9F}" type="pres">
      <dgm:prSet presAssocID="{B014A8D3-CC1A-4011-8F4F-E6556E6AE36F}" presName="sibTrans" presStyleCnt="0"/>
      <dgm:spPr/>
    </dgm:pt>
    <dgm:pt modelId="{6EA9AE8B-AB50-41AB-A643-315AD4F2DCFC}" type="pres">
      <dgm:prSet presAssocID="{4AA5A80F-1684-4711-9221-7E53C611F51F}" presName="composite" presStyleCnt="0"/>
      <dgm:spPr/>
    </dgm:pt>
    <dgm:pt modelId="{18C324D7-D5B5-4DED-B71F-F1E1B7FD9CDB}" type="pres">
      <dgm:prSet presAssocID="{4AA5A80F-1684-4711-9221-7E53C611F51F}" presName="rect1" presStyleLbl="trAlignAcc1" presStyleIdx="2" presStyleCnt="3">
        <dgm:presLayoutVars>
          <dgm:bulletEnabled val="1"/>
        </dgm:presLayoutVars>
      </dgm:prSet>
      <dgm:spPr/>
    </dgm:pt>
    <dgm:pt modelId="{B9D9A78A-7608-4DD9-A24A-F356DBDA4F05}" type="pres">
      <dgm:prSet presAssocID="{4AA5A80F-1684-4711-9221-7E53C611F51F}" presName="rect2" presStyleLbl="fgImgPlace1" presStyleIdx="2" presStyleCnt="3"/>
      <dgm:spPr>
        <a:blipFill>
          <a:blip xmlns:r="http://schemas.openxmlformats.org/officeDocument/2006/relationships" r:embed="rId3">
            <a:extLst>
              <a:ext uri="{28A0092B-C50C-407E-A947-70E740481C1C}">
                <a14:useLocalDpi xmlns:a14="http://schemas.microsoft.com/office/drawing/2010/main" val="0"/>
              </a:ext>
            </a:extLst>
          </a:blip>
          <a:srcRect/>
          <a:stretch>
            <a:fillRect l="-83000" r="-83000"/>
          </a:stretch>
        </a:blipFill>
      </dgm:spPr>
    </dgm:pt>
  </dgm:ptLst>
  <dgm:cxnLst>
    <dgm:cxn modelId="{485B2539-5121-4DAA-B2FE-16586EEC3CEF}" srcId="{D885AA50-1862-487B-B20B-4F1CA75C6851}" destId="{D479D307-891F-4F76-A75F-24CCA64A326A}" srcOrd="1" destOrd="0" parTransId="{385A3BAC-8919-4201-BC53-0D1D4C9A4D6D}" sibTransId="{B014A8D3-CC1A-4011-8F4F-E6556E6AE36F}"/>
    <dgm:cxn modelId="{04A69B62-C382-4CD6-9ABE-9BBF58A8BCEA}" type="presOf" srcId="{7379A160-A77D-499D-B5AE-F3EC38A4897A}" destId="{D1F0D841-D1AC-4471-927D-4FA96E173FED}" srcOrd="0" destOrd="0" presId="urn:microsoft.com/office/officeart/2008/layout/PictureStrips"/>
    <dgm:cxn modelId="{789FF569-59B1-4BD9-9D02-70692EA232CE}" srcId="{D885AA50-1862-487B-B20B-4F1CA75C6851}" destId="{4AA5A80F-1684-4711-9221-7E53C611F51F}" srcOrd="2" destOrd="0" parTransId="{16E07190-D253-423B-A3E7-F0696A917D64}" sibTransId="{63F09936-377B-4868-83D4-67B7FFD07DC8}"/>
    <dgm:cxn modelId="{6DAA8396-F00E-41AE-B188-C173CEAABF04}" type="presOf" srcId="{4AA5A80F-1684-4711-9221-7E53C611F51F}" destId="{18C324D7-D5B5-4DED-B71F-F1E1B7FD9CDB}" srcOrd="0" destOrd="0" presId="urn:microsoft.com/office/officeart/2008/layout/PictureStrips"/>
    <dgm:cxn modelId="{103384A4-1255-44A9-924D-E9FC4D242FEA}" srcId="{D885AA50-1862-487B-B20B-4F1CA75C6851}" destId="{7379A160-A77D-499D-B5AE-F3EC38A4897A}" srcOrd="0" destOrd="0" parTransId="{8D70AF87-1918-4E01-904E-C02BE502E609}" sibTransId="{931E4998-143F-48A9-B14A-64E1CEDAB694}"/>
    <dgm:cxn modelId="{40A71BCA-804D-4012-98EE-D6BAF39AD9D7}" type="presOf" srcId="{D885AA50-1862-487B-B20B-4F1CA75C6851}" destId="{A7D5132D-68DB-4591-9A52-0C25B81140D5}" srcOrd="0" destOrd="0" presId="urn:microsoft.com/office/officeart/2008/layout/PictureStrips"/>
    <dgm:cxn modelId="{6F9504FC-D365-4AB1-8A1B-66334C9C4BC1}" type="presOf" srcId="{D479D307-891F-4F76-A75F-24CCA64A326A}" destId="{706B9730-C7B0-4618-A7AC-6B9248447244}" srcOrd="0" destOrd="0" presId="urn:microsoft.com/office/officeart/2008/layout/PictureStrips"/>
    <dgm:cxn modelId="{F572BA80-4CCD-4BDC-AC22-2AB1233D508E}" type="presParOf" srcId="{A7D5132D-68DB-4591-9A52-0C25B81140D5}" destId="{5AA387DC-9CA9-4AEE-AD5C-06D51A1C87EB}" srcOrd="0" destOrd="0" presId="urn:microsoft.com/office/officeart/2008/layout/PictureStrips"/>
    <dgm:cxn modelId="{188A37DB-9345-4055-82EA-7866F71C63C4}" type="presParOf" srcId="{5AA387DC-9CA9-4AEE-AD5C-06D51A1C87EB}" destId="{D1F0D841-D1AC-4471-927D-4FA96E173FED}" srcOrd="0" destOrd="0" presId="urn:microsoft.com/office/officeart/2008/layout/PictureStrips"/>
    <dgm:cxn modelId="{7FBD4606-AF37-4026-A454-8EA27FA66A00}" type="presParOf" srcId="{5AA387DC-9CA9-4AEE-AD5C-06D51A1C87EB}" destId="{1CDDC7F2-CAAB-4B0C-A240-4434721E7CA9}" srcOrd="1" destOrd="0" presId="urn:microsoft.com/office/officeart/2008/layout/PictureStrips"/>
    <dgm:cxn modelId="{F4078F35-C8DA-4D75-91C7-F5637F09FDD0}" type="presParOf" srcId="{A7D5132D-68DB-4591-9A52-0C25B81140D5}" destId="{4D1EC195-8AE2-427C-9C43-A358336B720C}" srcOrd="1" destOrd="0" presId="urn:microsoft.com/office/officeart/2008/layout/PictureStrips"/>
    <dgm:cxn modelId="{2C071261-4B2D-4F3C-B2AC-6B2E0D492E42}" type="presParOf" srcId="{A7D5132D-68DB-4591-9A52-0C25B81140D5}" destId="{2BAB3BA4-82D9-457E-A5B3-24DAAD9534FB}" srcOrd="2" destOrd="0" presId="urn:microsoft.com/office/officeart/2008/layout/PictureStrips"/>
    <dgm:cxn modelId="{23D5FFD2-1A77-459B-B973-EAA055E472E8}" type="presParOf" srcId="{2BAB3BA4-82D9-457E-A5B3-24DAAD9534FB}" destId="{706B9730-C7B0-4618-A7AC-6B9248447244}" srcOrd="0" destOrd="0" presId="urn:microsoft.com/office/officeart/2008/layout/PictureStrips"/>
    <dgm:cxn modelId="{48C82A5E-0780-45F9-AECB-7F4C78788ED7}" type="presParOf" srcId="{2BAB3BA4-82D9-457E-A5B3-24DAAD9534FB}" destId="{D659CAB8-23A6-4E23-9A18-416B6780DDB7}" srcOrd="1" destOrd="0" presId="urn:microsoft.com/office/officeart/2008/layout/PictureStrips"/>
    <dgm:cxn modelId="{D58B56FF-5071-449F-B8A6-57B3C429BBD6}" type="presParOf" srcId="{A7D5132D-68DB-4591-9A52-0C25B81140D5}" destId="{80E32CF8-3CDA-4C51-A1C5-CEDC7CEC3A9F}" srcOrd="3" destOrd="0" presId="urn:microsoft.com/office/officeart/2008/layout/PictureStrips"/>
    <dgm:cxn modelId="{A3708E38-F598-4035-B5DF-7029CFF5BE7F}" type="presParOf" srcId="{A7D5132D-68DB-4591-9A52-0C25B81140D5}" destId="{6EA9AE8B-AB50-41AB-A643-315AD4F2DCFC}" srcOrd="4" destOrd="0" presId="urn:microsoft.com/office/officeart/2008/layout/PictureStrips"/>
    <dgm:cxn modelId="{CE45484F-C774-472A-8872-EF3122BDB1A0}" type="presParOf" srcId="{6EA9AE8B-AB50-41AB-A643-315AD4F2DCFC}" destId="{18C324D7-D5B5-4DED-B71F-F1E1B7FD9CDB}" srcOrd="0" destOrd="0" presId="urn:microsoft.com/office/officeart/2008/layout/PictureStrips"/>
    <dgm:cxn modelId="{08815D78-91BB-43B6-88D4-CFFB11512061}" type="presParOf" srcId="{6EA9AE8B-AB50-41AB-A643-315AD4F2DCFC}" destId="{B9D9A78A-7608-4DD9-A24A-F356DBDA4F05}"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3E129C-0B9B-489B-8708-96840503C26E}">
      <dsp:nvSpPr>
        <dsp:cNvPr id="0" name=""/>
        <dsp:cNvSpPr/>
      </dsp:nvSpPr>
      <dsp:spPr>
        <a:xfrm>
          <a:off x="0" y="43548"/>
          <a:ext cx="11433514" cy="772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fr-FR" sz="2000" b="1" kern="1200" dirty="0">
              <a:solidFill>
                <a:srgbClr val="FF0000"/>
              </a:solidFill>
              <a:latin typeface="Arial" panose="020B0604020202020204" pitchFamily="34" charset="0"/>
              <a:ea typeface="Calibri" panose="020F0502020204030204" pitchFamily="34" charset="0"/>
              <a:cs typeface="Times New Roman" panose="02020603050405020304" pitchFamily="18" charset="0"/>
            </a:rPr>
            <a:t>L’URSSAF</a:t>
          </a:r>
          <a:r>
            <a:rPr lang="fr-FR" sz="2000"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 collecte les cotisations salariales et patronales (maladie, retraite, allocation familiale, etc.) pour les redistribuer.</a:t>
          </a:r>
          <a:endParaRPr lang="fr-FR" sz="2000" kern="1200" dirty="0">
            <a:solidFill>
              <a:schemeClr val="bg1"/>
            </a:solidFill>
          </a:endParaRPr>
        </a:p>
      </dsp:txBody>
      <dsp:txXfrm>
        <a:off x="37696" y="81244"/>
        <a:ext cx="11358122" cy="696808"/>
      </dsp:txXfrm>
    </dsp:sp>
    <dsp:sp modelId="{07F2F4D6-2347-42FB-BB3B-E32DAF5205AB}">
      <dsp:nvSpPr>
        <dsp:cNvPr id="0" name=""/>
        <dsp:cNvSpPr/>
      </dsp:nvSpPr>
      <dsp:spPr>
        <a:xfrm>
          <a:off x="0" y="930948"/>
          <a:ext cx="11433514" cy="772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fr-FR" sz="2000"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Les </a:t>
          </a:r>
          <a:r>
            <a:rPr lang="fr-FR" sz="2000" b="1" kern="1200" dirty="0">
              <a:solidFill>
                <a:srgbClr val="FF0000"/>
              </a:solidFill>
              <a:latin typeface="Arial" panose="020B0604020202020204" pitchFamily="34" charset="0"/>
              <a:ea typeface="Calibri" panose="020F0502020204030204" pitchFamily="34" charset="0"/>
              <a:cs typeface="Times New Roman" panose="02020603050405020304" pitchFamily="18" charset="0"/>
            </a:rPr>
            <a:t>complémentaires</a:t>
          </a:r>
          <a:r>
            <a:rPr lang="fr-FR" sz="2000"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 collectent les cotisations maladie et retraite qui </a:t>
          </a:r>
          <a:r>
            <a:rPr lang="fr-FR" sz="2000" kern="1200" dirty="0" err="1">
              <a:solidFill>
                <a:schemeClr val="bg1"/>
              </a:solidFill>
              <a:latin typeface="Arial" panose="020B0604020202020204" pitchFamily="34" charset="0"/>
              <a:ea typeface="Calibri" panose="020F0502020204030204" pitchFamily="34" charset="0"/>
              <a:cs typeface="Times New Roman" panose="02020603050405020304" pitchFamily="18" charset="0"/>
            </a:rPr>
            <a:t>complétent</a:t>
          </a:r>
          <a:r>
            <a:rPr lang="fr-FR" sz="2000"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 les remboursements maladie ou la retraite versés par la Sécurité sociale.</a:t>
          </a:r>
        </a:p>
      </dsp:txBody>
      <dsp:txXfrm>
        <a:off x="37696" y="968644"/>
        <a:ext cx="11358122" cy="696808"/>
      </dsp:txXfrm>
    </dsp:sp>
    <dsp:sp modelId="{2E5C1C9E-8B99-4F47-967E-AADB775907FA}">
      <dsp:nvSpPr>
        <dsp:cNvPr id="0" name=""/>
        <dsp:cNvSpPr/>
      </dsp:nvSpPr>
      <dsp:spPr>
        <a:xfrm>
          <a:off x="0" y="1818348"/>
          <a:ext cx="11433514" cy="75329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fr-FR" sz="2000" b="1" kern="1200" dirty="0">
              <a:solidFill>
                <a:srgbClr val="FF0000"/>
              </a:solidFill>
              <a:latin typeface="Arial" panose="020B0604020202020204" pitchFamily="34" charset="0"/>
              <a:ea typeface="Calibri" panose="020F0502020204030204" pitchFamily="34" charset="0"/>
              <a:cs typeface="Times New Roman" panose="02020603050405020304" pitchFamily="18" charset="0"/>
            </a:rPr>
            <a:t>France travail (ex Pôle emploi) </a:t>
          </a:r>
          <a:r>
            <a:rPr lang="fr-FR" sz="2000"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collecte les cotisations chômage et les redistribuer aux salariés au </a:t>
          </a:r>
          <a:r>
            <a:rPr lang="fr-FR" sz="2000" kern="1200" dirty="0" err="1">
              <a:solidFill>
                <a:schemeClr val="bg1"/>
              </a:solidFill>
              <a:latin typeface="Arial" panose="020B0604020202020204" pitchFamily="34" charset="0"/>
              <a:ea typeface="Calibri" panose="020F0502020204030204" pitchFamily="34" charset="0"/>
              <a:cs typeface="Times New Roman" panose="02020603050405020304" pitchFamily="18" charset="0"/>
            </a:rPr>
            <a:t>chomage</a:t>
          </a:r>
          <a:r>
            <a:rPr lang="fr-FR" sz="2000"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a:t>
          </a:r>
        </a:p>
      </dsp:txBody>
      <dsp:txXfrm>
        <a:off x="36773" y="1855121"/>
        <a:ext cx="11359968" cy="679750"/>
      </dsp:txXfrm>
    </dsp:sp>
    <dsp:sp modelId="{248F1F23-3125-48B7-AFED-15E5F7DE6B0C}">
      <dsp:nvSpPr>
        <dsp:cNvPr id="0" name=""/>
        <dsp:cNvSpPr/>
      </dsp:nvSpPr>
      <dsp:spPr>
        <a:xfrm>
          <a:off x="0" y="2686844"/>
          <a:ext cx="11433514" cy="772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fr-FR" sz="2000"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La </a:t>
          </a:r>
          <a:r>
            <a:rPr lang="fr-FR" sz="2000" b="1" kern="1200" dirty="0">
              <a:solidFill>
                <a:srgbClr val="FF0000"/>
              </a:solidFill>
              <a:latin typeface="Arial" panose="020B0604020202020204" pitchFamily="34" charset="0"/>
              <a:ea typeface="Calibri" panose="020F0502020204030204" pitchFamily="34" charset="0"/>
              <a:cs typeface="Times New Roman" panose="02020603050405020304" pitchFamily="18" charset="0"/>
            </a:rPr>
            <a:t>médecine du travail</a:t>
          </a:r>
          <a:r>
            <a:rPr lang="fr-FR" sz="2000"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 assure le suivi médical des salariés et intervient en cas de maladie professionnelle ou d’adaptation du salarié à son poste de travail.</a:t>
          </a:r>
        </a:p>
      </dsp:txBody>
      <dsp:txXfrm>
        <a:off x="37696" y="2724540"/>
        <a:ext cx="11358122" cy="696808"/>
      </dsp:txXfrm>
    </dsp:sp>
    <dsp:sp modelId="{F89207B3-5B7E-493B-941F-03F633A1949F}">
      <dsp:nvSpPr>
        <dsp:cNvPr id="0" name=""/>
        <dsp:cNvSpPr/>
      </dsp:nvSpPr>
      <dsp:spPr>
        <a:xfrm>
          <a:off x="0" y="3574244"/>
          <a:ext cx="11433514" cy="46067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fr-FR" sz="2000" b="0"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L’</a:t>
          </a:r>
          <a:r>
            <a:rPr lang="fr-FR" sz="2000" b="1" kern="1200" dirty="0">
              <a:solidFill>
                <a:srgbClr val="FF0000"/>
              </a:solidFill>
              <a:latin typeface="Arial" panose="020B0604020202020204" pitchFamily="34" charset="0"/>
              <a:ea typeface="Calibri" panose="020F0502020204030204" pitchFamily="34" charset="0"/>
              <a:cs typeface="Times New Roman" panose="02020603050405020304" pitchFamily="18" charset="0"/>
            </a:rPr>
            <a:t>inspection du travail</a:t>
          </a:r>
          <a:r>
            <a:rPr lang="fr-FR" sz="2000"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 contrôle le respect du droit social au sein de l’entreprise.</a:t>
          </a:r>
          <a:endParaRPr lang="fr-FR" sz="2000" kern="1200" dirty="0">
            <a:solidFill>
              <a:schemeClr val="bg1"/>
            </a:solidFill>
          </a:endParaRPr>
        </a:p>
      </dsp:txBody>
      <dsp:txXfrm>
        <a:off x="22488" y="3596732"/>
        <a:ext cx="11388538" cy="4157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F0D841-D1AC-4471-927D-4FA96E173FED}">
      <dsp:nvSpPr>
        <dsp:cNvPr id="0" name=""/>
        <dsp:cNvSpPr/>
      </dsp:nvSpPr>
      <dsp:spPr>
        <a:xfrm>
          <a:off x="225238" y="771149"/>
          <a:ext cx="5316773" cy="1661491"/>
        </a:xfrm>
        <a:prstGeom prst="rect">
          <a:avLst/>
        </a:prstGeom>
        <a:solidFill>
          <a:schemeClr val="lt1">
            <a:alpha val="4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25384" tIns="76200" rIns="76200" bIns="76200" numCol="1" spcCol="1270" anchor="ctr" anchorCtr="0">
          <a:noAutofit/>
        </a:bodyPr>
        <a:lstStyle/>
        <a:p>
          <a:pPr marL="0" lvl="0" indent="0" algn="l" defTabSz="889000">
            <a:lnSpc>
              <a:spcPct val="90000"/>
            </a:lnSpc>
            <a:spcBef>
              <a:spcPct val="0"/>
            </a:spcBef>
            <a:spcAft>
              <a:spcPct val="35000"/>
            </a:spcAft>
            <a:buNone/>
          </a:pPr>
          <a:r>
            <a:rPr lang="fr-FR" sz="2000" kern="1200" dirty="0">
              <a:latin typeface="Arial" panose="020B0604020202020204" pitchFamily="34" charset="0"/>
              <a:ea typeface="Calibri" panose="020F0502020204030204" pitchFamily="34" charset="0"/>
              <a:cs typeface="Times New Roman" panose="02020603050405020304" pitchFamily="18" charset="0"/>
            </a:rPr>
            <a:t>Il n’est pas obligatoirement écrit mais la plupart de conventions collectives imposent qu’il le soit. </a:t>
          </a:r>
          <a:endParaRPr lang="fr-FR" sz="2000" kern="1200" dirty="0"/>
        </a:p>
      </dsp:txBody>
      <dsp:txXfrm>
        <a:off x="225238" y="771149"/>
        <a:ext cx="5316773" cy="1661491"/>
      </dsp:txXfrm>
    </dsp:sp>
    <dsp:sp modelId="{1CDDC7F2-CAAB-4B0C-A240-4434721E7CA9}">
      <dsp:nvSpPr>
        <dsp:cNvPr id="0" name=""/>
        <dsp:cNvSpPr/>
      </dsp:nvSpPr>
      <dsp:spPr>
        <a:xfrm>
          <a:off x="3706" y="531156"/>
          <a:ext cx="1163044" cy="1744566"/>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25000" r="-25000"/>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06B9730-C7B0-4618-A7AC-6B9248447244}">
      <dsp:nvSpPr>
        <dsp:cNvPr id="0" name=""/>
        <dsp:cNvSpPr/>
      </dsp:nvSpPr>
      <dsp:spPr>
        <a:xfrm>
          <a:off x="6010638" y="771149"/>
          <a:ext cx="5316773" cy="1661491"/>
        </a:xfrm>
        <a:prstGeom prst="rect">
          <a:avLst/>
        </a:prstGeom>
        <a:solidFill>
          <a:schemeClr val="lt1">
            <a:alpha val="4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25384" tIns="76200" rIns="76200" bIns="76200" numCol="1" spcCol="1270" anchor="ctr" anchorCtr="0">
          <a:noAutofit/>
        </a:bodyPr>
        <a:lstStyle/>
        <a:p>
          <a:pPr marL="0" lvl="0" indent="0" algn="l" defTabSz="889000">
            <a:lnSpc>
              <a:spcPct val="90000"/>
            </a:lnSpc>
            <a:spcBef>
              <a:spcPct val="0"/>
            </a:spcBef>
            <a:spcAft>
              <a:spcPct val="35000"/>
            </a:spcAft>
            <a:buNone/>
          </a:pPr>
          <a:r>
            <a:rPr lang="fr-FR" sz="2000" kern="1200" dirty="0">
              <a:latin typeface="Arial" panose="020B0604020202020204" pitchFamily="34" charset="0"/>
              <a:ea typeface="Calibri" panose="020F0502020204030204" pitchFamily="34" charset="0"/>
              <a:cs typeface="Times New Roman" panose="02020603050405020304" pitchFamily="18" charset="0"/>
            </a:rPr>
            <a:t>Une directive européenne oblige les employeurs à remettre dans les 2 mois qui suivent l’embauche, un document qui récapitule les informations obligatoires. </a:t>
          </a:r>
        </a:p>
      </dsp:txBody>
      <dsp:txXfrm>
        <a:off x="6010638" y="771149"/>
        <a:ext cx="5316773" cy="1661491"/>
      </dsp:txXfrm>
    </dsp:sp>
    <dsp:sp modelId="{D659CAB8-23A6-4E23-9A18-416B6780DDB7}">
      <dsp:nvSpPr>
        <dsp:cNvPr id="0" name=""/>
        <dsp:cNvSpPr/>
      </dsp:nvSpPr>
      <dsp:spPr>
        <a:xfrm>
          <a:off x="5789106" y="531156"/>
          <a:ext cx="1163044" cy="1744566"/>
        </a:xfrm>
        <a:prstGeom prst="rect">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t="-23000" b="-23000"/>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8C324D7-D5B5-4DED-B71F-F1E1B7FD9CDB}">
      <dsp:nvSpPr>
        <dsp:cNvPr id="0" name=""/>
        <dsp:cNvSpPr/>
      </dsp:nvSpPr>
      <dsp:spPr>
        <a:xfrm>
          <a:off x="3117938" y="2862782"/>
          <a:ext cx="5316773" cy="1661491"/>
        </a:xfrm>
        <a:prstGeom prst="rect">
          <a:avLst/>
        </a:prstGeom>
        <a:solidFill>
          <a:schemeClr val="lt1">
            <a:alpha val="4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25384" tIns="76200" rIns="76200" bIns="76200" numCol="1" spcCol="1270" anchor="ctr" anchorCtr="0">
          <a:noAutofit/>
        </a:bodyPr>
        <a:lstStyle/>
        <a:p>
          <a:pPr marL="0" lvl="0" indent="0" algn="l" defTabSz="889000">
            <a:lnSpc>
              <a:spcPct val="90000"/>
            </a:lnSpc>
            <a:spcBef>
              <a:spcPct val="0"/>
            </a:spcBef>
            <a:spcAft>
              <a:spcPct val="35000"/>
            </a:spcAft>
            <a:buNone/>
          </a:pPr>
          <a:r>
            <a:rPr lang="fr-FR" sz="2000" kern="1200" dirty="0">
              <a:latin typeface="Arial" panose="020B0604020202020204" pitchFamily="34" charset="0"/>
              <a:ea typeface="Calibri" panose="020F0502020204030204" pitchFamily="34" charset="0"/>
              <a:cs typeface="Times New Roman" panose="02020603050405020304" pitchFamily="18" charset="0"/>
            </a:rPr>
            <a:t>Le contenu du contrat de travail est libre. Cependant, il doit respecter les lois et la convention collective applicable.</a:t>
          </a:r>
          <a:endParaRPr lang="fr-FR" sz="2000" kern="1200" dirty="0"/>
        </a:p>
      </dsp:txBody>
      <dsp:txXfrm>
        <a:off x="3117938" y="2862782"/>
        <a:ext cx="5316773" cy="1661491"/>
      </dsp:txXfrm>
    </dsp:sp>
    <dsp:sp modelId="{B9D9A78A-7608-4DD9-A24A-F356DBDA4F05}">
      <dsp:nvSpPr>
        <dsp:cNvPr id="0" name=""/>
        <dsp:cNvSpPr/>
      </dsp:nvSpPr>
      <dsp:spPr>
        <a:xfrm>
          <a:off x="2896406" y="2622789"/>
          <a:ext cx="1163044" cy="1744566"/>
        </a:xfrm>
        <a:prstGeom prst="rect">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83000" r="-83000"/>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08/08/2024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4286013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08/08/2024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041787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08/08/2024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9850699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08/08/2024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228595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08/08/2024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5931070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08/08/2024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2388282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08/08/2024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2506776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08/08/2024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8072134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08/08/2024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377400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6367CA6-DE09-4763-9ADC-881E8981A047}" type="datetimeFigureOut">
              <a:rPr lang="fr-FR" smtClean="0"/>
              <a:t>08/08/2024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815450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08/08/2024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279035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6367CA6-DE09-4763-9ADC-881E8981A047}" type="datetimeFigureOut">
              <a:rPr lang="fr-FR" smtClean="0"/>
              <a:t>08/08/2024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834589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6367CA6-DE09-4763-9ADC-881E8981A047}" type="datetimeFigureOut">
              <a:rPr lang="fr-FR" smtClean="0"/>
              <a:t>08/08/2024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888811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36367CA6-DE09-4763-9ADC-881E8981A047}" type="datetimeFigureOut">
              <a:rPr lang="fr-FR" smtClean="0"/>
              <a:t>08/08/2024</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44256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6367CA6-DE09-4763-9ADC-881E8981A047}" type="datetimeFigureOut">
              <a:rPr lang="fr-FR" smtClean="0"/>
              <a:t>08/08/2024</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901003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36367CA6-DE09-4763-9ADC-881E8981A047}" type="datetimeFigureOut">
              <a:rPr lang="fr-FR" smtClean="0"/>
              <a:t>08/08/2024</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848861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08/08/2024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123990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6367CA6-DE09-4763-9ADC-881E8981A047}" type="datetimeFigureOut">
              <a:rPr lang="fr-FR" smtClean="0"/>
              <a:t>08/08/2024</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CC41E23-6D4D-40FE-B6C3-6A9AB68117CE}" type="slidenum">
              <a:rPr lang="fr-FR" smtClean="0"/>
              <a:t>‹N°›</a:t>
            </a:fld>
            <a:endParaRPr lang="fr-FR"/>
          </a:p>
        </p:txBody>
      </p:sp>
    </p:spTree>
    <p:extLst>
      <p:ext uri="{BB962C8B-B14F-4D97-AF65-F5344CB8AC3E}">
        <p14:creationId xmlns:p14="http://schemas.microsoft.com/office/powerpoint/2010/main" val="3364155694"/>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10270067" cy="1389010"/>
          </a:xfrm>
        </p:spPr>
        <p:txBody>
          <a:bodyPr>
            <a:normAutofit fontScale="90000"/>
          </a:bodyPr>
          <a:lstStyle/>
          <a:p>
            <a:r>
              <a:rPr lang="fr-FR" sz="3600" b="1" dirty="0">
                <a:latin typeface="Arial" panose="020B0604020202020204" pitchFamily="34" charset="0"/>
                <a:cs typeface="Arial" panose="020B0604020202020204" pitchFamily="34" charset="0"/>
              </a:rPr>
              <a:t>Chapitre 1. Embauche et départ d’un salarié</a:t>
            </a:r>
            <a:br>
              <a:rPr lang="fr-FR" sz="3100" b="1" dirty="0">
                <a:latin typeface="Arial" panose="020B0604020202020204" pitchFamily="34" charset="0"/>
                <a:cs typeface="Arial" panose="020B0604020202020204" pitchFamily="34" charset="0"/>
              </a:rPr>
            </a:br>
            <a:r>
              <a:rPr lang="fr-FR" sz="3100" b="1" dirty="0">
                <a:latin typeface="Arial" panose="020B0604020202020204" pitchFamily="34" charset="0"/>
                <a:cs typeface="Arial" panose="020B0604020202020204" pitchFamily="34" charset="0"/>
              </a:rPr>
              <a:t>1. L’embauche</a:t>
            </a:r>
            <a:br>
              <a:rPr lang="fr-FR" sz="3100" b="1" dirty="0">
                <a:latin typeface="Arial" panose="020B0604020202020204" pitchFamily="34" charset="0"/>
                <a:cs typeface="Arial" panose="020B0604020202020204" pitchFamily="34" charset="0"/>
              </a:rPr>
            </a:br>
            <a:r>
              <a:rPr lang="fr-FR" sz="3100" dirty="0">
                <a:latin typeface="Arial" panose="020B0604020202020204" pitchFamily="34" charset="0"/>
                <a:cs typeface="Arial" panose="020B0604020202020204" pitchFamily="34" charset="0"/>
              </a:rPr>
              <a:t>1.1. Organisation</a:t>
            </a:r>
            <a:endParaRPr lang="fr-FR" sz="3600" dirty="0">
              <a:latin typeface="Arial" panose="020B0604020202020204" pitchFamily="34" charset="0"/>
              <a:cs typeface="Arial" panose="020B0604020202020204" pitchFamily="34" charset="0"/>
            </a:endParaRPr>
          </a:p>
        </p:txBody>
      </p:sp>
      <p:sp>
        <p:nvSpPr>
          <p:cNvPr id="3" name="Rectangle 2"/>
          <p:cNvSpPr/>
          <p:nvPr/>
        </p:nvSpPr>
        <p:spPr>
          <a:xfrm>
            <a:off x="31630" y="1580034"/>
            <a:ext cx="12128740" cy="846386"/>
          </a:xfrm>
          <a:prstGeom prst="rect">
            <a:avLst/>
          </a:prstGeom>
        </p:spPr>
        <p:txBody>
          <a:bodyPr wrap="square">
            <a:spAutoFit/>
          </a:bodyPr>
          <a:lstStyle/>
          <a:p>
            <a:pPr algn="ctr">
              <a:spcBef>
                <a:spcPts val="600"/>
              </a:spcBef>
              <a:spcAft>
                <a:spcPts val="0"/>
              </a:spcAft>
            </a:pPr>
            <a:r>
              <a:rPr lang="fr-FR" sz="2200" b="1" dirty="0">
                <a:latin typeface="Arial" panose="020B0604020202020204" pitchFamily="34" charset="0"/>
                <a:ea typeface="Calibri" panose="020F0502020204030204" pitchFamily="34" charset="0"/>
                <a:cs typeface="Times New Roman" panose="02020603050405020304" pitchFamily="18" charset="0"/>
              </a:rPr>
              <a:t>Une entreprise doit s’inscrire et enregistrer ses salariés auprès d’organismes sociaux. </a:t>
            </a:r>
          </a:p>
          <a:p>
            <a:pPr algn="ctr">
              <a:spcBef>
                <a:spcPts val="600"/>
              </a:spcBef>
              <a:spcAft>
                <a:spcPts val="0"/>
              </a:spcAft>
            </a:pPr>
            <a:r>
              <a:rPr lang="fr-FR" sz="2200" dirty="0">
                <a:latin typeface="Arial" panose="020B0604020202020204" pitchFamily="34" charset="0"/>
                <a:ea typeface="Calibri" panose="020F0502020204030204" pitchFamily="34" charset="0"/>
                <a:cs typeface="Times New Roman" panose="02020603050405020304" pitchFamily="18" charset="0"/>
              </a:rPr>
              <a:t>=&gt; Ces organismes collectent les cotisations sociales et protègent les salariés</a:t>
            </a:r>
          </a:p>
        </p:txBody>
      </p:sp>
      <p:graphicFrame>
        <p:nvGraphicFramePr>
          <p:cNvPr id="4" name="Diagramme 3"/>
          <p:cNvGraphicFramePr/>
          <p:nvPr>
            <p:extLst>
              <p:ext uri="{D42A27DB-BD31-4B8C-83A1-F6EECF244321}">
                <p14:modId xmlns:p14="http://schemas.microsoft.com/office/powerpoint/2010/main" val="566752415"/>
              </p:ext>
            </p:extLst>
          </p:nvPr>
        </p:nvGraphicFramePr>
        <p:xfrm>
          <a:off x="367827" y="2541269"/>
          <a:ext cx="11433514" cy="40784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11906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29054" y="1665707"/>
            <a:ext cx="11049000" cy="3862596"/>
          </a:xfrm>
          <a:prstGeom prst="rect">
            <a:avLst/>
          </a:prstGeom>
        </p:spPr>
        <p:txBody>
          <a:bodyPr wrap="square">
            <a:spAutoFit/>
          </a:bodyPr>
          <a:lstStyle/>
          <a:p>
            <a:pPr algn="ctr">
              <a:spcBef>
                <a:spcPts val="600"/>
              </a:spcBef>
              <a:spcAft>
                <a:spcPts val="1200"/>
              </a:spcAft>
            </a:pPr>
            <a:r>
              <a:rPr lang="fr-FR" sz="2800" b="1" dirty="0">
                <a:solidFill>
                  <a:srgbClr val="FFFF00"/>
                </a:solidFill>
                <a:latin typeface="Arial" panose="020B0604020202020204" pitchFamily="34" charset="0"/>
                <a:ea typeface="Calibri" panose="020F0502020204030204" pitchFamily="34" charset="0"/>
                <a:cs typeface="Arial" panose="020B0604020202020204" pitchFamily="34" charset="0"/>
              </a:rPr>
              <a:t>CDD</a:t>
            </a:r>
            <a:r>
              <a:rPr lang="fr-FR" sz="2400" dirty="0">
                <a:latin typeface="Arial" panose="020B0604020202020204" pitchFamily="34" charset="0"/>
                <a:ea typeface="Calibri" panose="020F0502020204030204" pitchFamily="34" charset="0"/>
                <a:cs typeface="Arial" panose="020B0604020202020204" pitchFamily="34" charset="0"/>
              </a:rPr>
              <a:t> </a:t>
            </a:r>
          </a:p>
          <a:p>
            <a:pPr marL="342900" indent="-342900" algn="just">
              <a:spcBef>
                <a:spcPts val="600"/>
              </a:spcBef>
              <a:spcAft>
                <a:spcPts val="0"/>
              </a:spcAft>
              <a:buFont typeface="Wingdings" panose="05000000000000000000" pitchFamily="2" charset="2"/>
              <a:buChar char="v"/>
            </a:pPr>
            <a:r>
              <a:rPr lang="fr-FR" sz="2400" dirty="0">
                <a:latin typeface="Arial" panose="020B0604020202020204" pitchFamily="34" charset="0"/>
                <a:ea typeface="Calibri" panose="020F0502020204030204" pitchFamily="34" charset="0"/>
                <a:cs typeface="Arial" panose="020B0604020202020204" pitchFamily="34" charset="0"/>
              </a:rPr>
              <a:t>Le contrat à durée déterminée (CDD) est conclu pour l’exécution d’une tâche précise et temporaire et seulement dans les cas énumérés par la loi (remplacement d’un salarié absent, travail saisonnier, accroissement temporaire d’activité, objet défini…). </a:t>
            </a:r>
          </a:p>
          <a:p>
            <a:pPr marL="342900" indent="-342900" algn="just">
              <a:spcBef>
                <a:spcPts val="600"/>
              </a:spcBef>
              <a:spcAft>
                <a:spcPts val="0"/>
              </a:spcAft>
              <a:buFont typeface="Wingdings" panose="05000000000000000000" pitchFamily="2" charset="2"/>
              <a:buChar char="v"/>
            </a:pPr>
            <a:r>
              <a:rPr lang="fr-FR" sz="2400" dirty="0">
                <a:latin typeface="Arial" panose="020B0604020202020204" pitchFamily="34" charset="0"/>
                <a:ea typeface="Calibri" panose="020F0502020204030204" pitchFamily="34" charset="0"/>
                <a:cs typeface="Arial" panose="020B0604020202020204" pitchFamily="34" charset="0"/>
              </a:rPr>
              <a:t>Il doit obligatoirement être écrit, quel que soit son motif. </a:t>
            </a:r>
          </a:p>
          <a:p>
            <a:pPr marL="342900" indent="-342900" algn="just">
              <a:spcBef>
                <a:spcPts val="600"/>
              </a:spcBef>
              <a:spcAft>
                <a:spcPts val="0"/>
              </a:spcAft>
              <a:buFont typeface="Wingdings" panose="05000000000000000000" pitchFamily="2" charset="2"/>
              <a:buChar char="v"/>
            </a:pPr>
            <a:r>
              <a:rPr lang="fr-FR" sz="2400" dirty="0">
                <a:latin typeface="Arial" panose="020B0604020202020204" pitchFamily="34" charset="0"/>
                <a:ea typeface="Calibri" panose="020F0502020204030204" pitchFamily="34" charset="0"/>
                <a:cs typeface="Arial" panose="020B0604020202020204" pitchFamily="34" charset="0"/>
              </a:rPr>
              <a:t>Il ne peut avoir pour objet ou effet, de pourvoir durablement un emploi lié à l’activité normale de l’entreprise, sans quoi il peut être considéré comme un contrat à durée indéterminée</a:t>
            </a:r>
            <a:endParaRPr lang="fr-FR" sz="2400" dirty="0">
              <a:latin typeface="Arial" panose="020B0604020202020204" pitchFamily="34" charset="0"/>
              <a:ea typeface="Calibri" panose="020F0502020204030204" pitchFamily="34" charset="0"/>
              <a:cs typeface="Times New Roman" panose="02020603050405020304" pitchFamily="18" charset="0"/>
            </a:endParaRPr>
          </a:p>
        </p:txBody>
      </p:sp>
      <p:sp>
        <p:nvSpPr>
          <p:cNvPr id="7" name="Titre 1">
            <a:extLst>
              <a:ext uri="{FF2B5EF4-FFF2-40B4-BE49-F238E27FC236}">
                <a16:creationId xmlns:a16="http://schemas.microsoft.com/office/drawing/2014/main" id="{BEC85348-6C03-4CE2-99C8-46CE991ED776}"/>
              </a:ext>
            </a:extLst>
          </p:cNvPr>
          <p:cNvSpPr txBox="1">
            <a:spLocks/>
          </p:cNvSpPr>
          <p:nvPr/>
        </p:nvSpPr>
        <p:spPr>
          <a:xfrm>
            <a:off x="0" y="0"/>
            <a:ext cx="10270067" cy="905931"/>
          </a:xfrm>
          <a:prstGeom prst="rect">
            <a:avLst/>
          </a:prstGeom>
        </p:spPr>
        <p:txBody>
          <a:bodyPr vert="horz" lIns="91440" tIns="45720" rIns="91440" bIns="45720" rtlCol="0" anchor="b">
            <a:normAutofit fontScale="90000" lnSpcReduction="100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3100" b="1" dirty="0">
                <a:latin typeface="Arial" panose="020B0604020202020204" pitchFamily="34" charset="0"/>
                <a:cs typeface="Arial" panose="020B0604020202020204" pitchFamily="34" charset="0"/>
              </a:rPr>
              <a:t>1. L’embauche</a:t>
            </a:r>
            <a:br>
              <a:rPr lang="fr-FR" sz="3100" b="1" dirty="0">
                <a:latin typeface="Arial" panose="020B0604020202020204" pitchFamily="34" charset="0"/>
                <a:cs typeface="Arial" panose="020B0604020202020204" pitchFamily="34" charset="0"/>
              </a:rPr>
            </a:br>
            <a:r>
              <a:rPr lang="fr-FR" sz="3100" dirty="0">
                <a:latin typeface="Arial" panose="020B0604020202020204" pitchFamily="34" charset="0"/>
                <a:cs typeface="Arial" panose="020B0604020202020204" pitchFamily="34" charset="0"/>
              </a:rPr>
              <a:t>1.3. Typologie des contrats </a:t>
            </a:r>
            <a:endParaRPr lang="fr-FR"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233578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76377" y="1830464"/>
            <a:ext cx="10368951" cy="3200876"/>
          </a:xfrm>
          <a:prstGeom prst="rect">
            <a:avLst/>
          </a:prstGeom>
        </p:spPr>
        <p:txBody>
          <a:bodyPr wrap="square">
            <a:spAutoFit/>
          </a:bodyPr>
          <a:lstStyle/>
          <a:p>
            <a:pPr algn="ctr">
              <a:spcBef>
                <a:spcPts val="600"/>
              </a:spcBef>
              <a:spcAft>
                <a:spcPts val="600"/>
              </a:spcAft>
            </a:pPr>
            <a:r>
              <a:rPr lang="fr-FR" sz="2800" b="1" dirty="0">
                <a:solidFill>
                  <a:srgbClr val="FFFF00"/>
                </a:solidFill>
                <a:latin typeface="Arial" panose="020B0604020202020204" pitchFamily="34" charset="0"/>
                <a:ea typeface="Calibri" panose="020F0502020204030204" pitchFamily="34" charset="0"/>
                <a:cs typeface="Arial" panose="020B0604020202020204" pitchFamily="34" charset="0"/>
              </a:rPr>
              <a:t>Travail temporaire (intérim)</a:t>
            </a:r>
            <a:r>
              <a:rPr lang="fr-FR" sz="2800" dirty="0">
                <a:solidFill>
                  <a:srgbClr val="FFFF00"/>
                </a:solidFill>
                <a:latin typeface="Arial" panose="020B0604020202020204" pitchFamily="34" charset="0"/>
                <a:ea typeface="Calibri" panose="020F0502020204030204" pitchFamily="34" charset="0"/>
                <a:cs typeface="Arial" panose="020B0604020202020204" pitchFamily="34" charset="0"/>
              </a:rPr>
              <a:t> </a:t>
            </a:r>
          </a:p>
          <a:p>
            <a:pPr marL="342900" indent="-342900" algn="just">
              <a:spcBef>
                <a:spcPts val="1800"/>
              </a:spcBef>
              <a:spcAft>
                <a:spcPts val="600"/>
              </a:spcAft>
              <a:buFont typeface="Wingdings" panose="05000000000000000000" pitchFamily="2" charset="2"/>
              <a:buChar char="v"/>
            </a:pPr>
            <a:r>
              <a:rPr lang="fr-FR" sz="2400" dirty="0">
                <a:latin typeface="Arial" panose="020B0604020202020204" pitchFamily="34" charset="0"/>
                <a:ea typeface="Calibri" panose="020F0502020204030204" pitchFamily="34" charset="0"/>
                <a:cs typeface="Arial" panose="020B0604020202020204" pitchFamily="34" charset="0"/>
              </a:rPr>
              <a:t>Le contrat de travail temporaire est conclu pour l’exécution</a:t>
            </a:r>
            <a:r>
              <a:rPr lang="fr-FR" sz="2400" dirty="0">
                <a:latin typeface="Arial" panose="020B0604020202020204" pitchFamily="34" charset="0"/>
                <a:ea typeface="Calibri" panose="020F0502020204030204" pitchFamily="34" charset="0"/>
                <a:cs typeface="Times New Roman" panose="02020603050405020304" pitchFamily="18" charset="0"/>
              </a:rPr>
              <a:t> d’une tâche précise et temporaire (mission) et seulement dans les cas énumérés par la loi. </a:t>
            </a:r>
          </a:p>
          <a:p>
            <a:pPr marL="342900" indent="-342900" algn="just">
              <a:spcBef>
                <a:spcPts val="600"/>
              </a:spcBef>
              <a:spcAft>
                <a:spcPts val="600"/>
              </a:spcAft>
              <a:buFont typeface="Wingdings" panose="05000000000000000000" pitchFamily="2" charset="2"/>
              <a:buChar char="v"/>
            </a:pPr>
            <a:r>
              <a:rPr lang="fr-FR" sz="2400" dirty="0">
                <a:latin typeface="Arial" panose="020B0604020202020204" pitchFamily="34" charset="0"/>
                <a:ea typeface="Calibri" panose="020F0502020204030204" pitchFamily="34" charset="0"/>
                <a:cs typeface="Times New Roman" panose="02020603050405020304" pitchFamily="18" charset="0"/>
              </a:rPr>
              <a:t>Quel que soit son motif, il ne peut avoir pour objet ou effet de pourvoir durablement un emploi lié à l’activité normale de l’entreprise, sans quoi il peut être requalifié à durée indéterminée.</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7" name="Titre 1">
            <a:extLst>
              <a:ext uri="{FF2B5EF4-FFF2-40B4-BE49-F238E27FC236}">
                <a16:creationId xmlns:a16="http://schemas.microsoft.com/office/drawing/2014/main" id="{B6BF945F-25BB-4666-9572-471E7FFAE94E}"/>
              </a:ext>
            </a:extLst>
          </p:cNvPr>
          <p:cNvSpPr txBox="1">
            <a:spLocks/>
          </p:cNvSpPr>
          <p:nvPr/>
        </p:nvSpPr>
        <p:spPr>
          <a:xfrm>
            <a:off x="0" y="0"/>
            <a:ext cx="10270067" cy="905931"/>
          </a:xfrm>
          <a:prstGeom prst="rect">
            <a:avLst/>
          </a:prstGeom>
        </p:spPr>
        <p:txBody>
          <a:bodyPr vert="horz" lIns="91440" tIns="45720" rIns="91440" bIns="45720" rtlCol="0" anchor="b">
            <a:normAutofit fontScale="90000" lnSpcReduction="100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3100" b="1" dirty="0">
                <a:latin typeface="Arial" panose="020B0604020202020204" pitchFamily="34" charset="0"/>
                <a:cs typeface="Arial" panose="020B0604020202020204" pitchFamily="34" charset="0"/>
              </a:rPr>
              <a:t>1. L’embauche</a:t>
            </a:r>
            <a:br>
              <a:rPr lang="fr-FR" sz="3100" b="1" dirty="0">
                <a:latin typeface="Arial" panose="020B0604020202020204" pitchFamily="34" charset="0"/>
                <a:cs typeface="Arial" panose="020B0604020202020204" pitchFamily="34" charset="0"/>
              </a:rPr>
            </a:br>
            <a:r>
              <a:rPr lang="fr-FR" sz="3100" dirty="0">
                <a:latin typeface="Arial" panose="020B0604020202020204" pitchFamily="34" charset="0"/>
                <a:cs typeface="Arial" panose="020B0604020202020204" pitchFamily="34" charset="0"/>
              </a:rPr>
              <a:t>1.3. Typologie des contrats </a:t>
            </a:r>
            <a:endParaRPr lang="fr-FR"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983146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3392483908"/>
              </p:ext>
            </p:extLst>
          </p:nvPr>
        </p:nvGraphicFramePr>
        <p:xfrm>
          <a:off x="285223" y="1069978"/>
          <a:ext cx="11123005" cy="5175735"/>
        </p:xfrm>
        <a:graphic>
          <a:graphicData uri="http://schemas.openxmlformats.org/drawingml/2006/table">
            <a:tbl>
              <a:tblPr firstRow="1" firstCol="1" bandRow="1">
                <a:tableStyleId>{5940675A-B579-460E-94D1-54222C63F5DA}</a:tableStyleId>
              </a:tblPr>
              <a:tblGrid>
                <a:gridCol w="1363967">
                  <a:extLst>
                    <a:ext uri="{9D8B030D-6E8A-4147-A177-3AD203B41FA5}">
                      <a16:colId xmlns:a16="http://schemas.microsoft.com/office/drawing/2014/main" val="20000"/>
                    </a:ext>
                  </a:extLst>
                </a:gridCol>
                <a:gridCol w="1093844">
                  <a:extLst>
                    <a:ext uri="{9D8B030D-6E8A-4147-A177-3AD203B41FA5}">
                      <a16:colId xmlns:a16="http://schemas.microsoft.com/office/drawing/2014/main" val="20001"/>
                    </a:ext>
                  </a:extLst>
                </a:gridCol>
                <a:gridCol w="1996420">
                  <a:extLst>
                    <a:ext uri="{9D8B030D-6E8A-4147-A177-3AD203B41FA5}">
                      <a16:colId xmlns:a16="http://schemas.microsoft.com/office/drawing/2014/main" val="1534054349"/>
                    </a:ext>
                  </a:extLst>
                </a:gridCol>
                <a:gridCol w="2073970">
                  <a:extLst>
                    <a:ext uri="{9D8B030D-6E8A-4147-A177-3AD203B41FA5}">
                      <a16:colId xmlns:a16="http://schemas.microsoft.com/office/drawing/2014/main" val="4270468255"/>
                    </a:ext>
                  </a:extLst>
                </a:gridCol>
                <a:gridCol w="2514460">
                  <a:extLst>
                    <a:ext uri="{9D8B030D-6E8A-4147-A177-3AD203B41FA5}">
                      <a16:colId xmlns:a16="http://schemas.microsoft.com/office/drawing/2014/main" val="1287414556"/>
                    </a:ext>
                  </a:extLst>
                </a:gridCol>
                <a:gridCol w="2080344">
                  <a:extLst>
                    <a:ext uri="{9D8B030D-6E8A-4147-A177-3AD203B41FA5}">
                      <a16:colId xmlns:a16="http://schemas.microsoft.com/office/drawing/2014/main" val="3176705305"/>
                    </a:ext>
                  </a:extLst>
                </a:gridCol>
              </a:tblGrid>
              <a:tr h="408377">
                <a:tc>
                  <a:txBody>
                    <a:bodyPr/>
                    <a:lstStyle/>
                    <a:p>
                      <a:pPr algn="ctr">
                        <a:spcBef>
                          <a:spcPts val="0"/>
                        </a:spcBef>
                        <a:spcAft>
                          <a:spcPts val="0"/>
                        </a:spcAft>
                      </a:pPr>
                      <a:r>
                        <a:rPr lang="fr-FR" sz="1600" b="1" dirty="0">
                          <a:effectLst/>
                          <a:latin typeface="Arial" panose="020B0604020202020204" pitchFamily="34" charset="0"/>
                          <a:cs typeface="Arial" panose="020B0604020202020204" pitchFamily="34" charset="0"/>
                        </a:rPr>
                        <a:t> </a:t>
                      </a:r>
                      <a:endParaRPr lang="fr-FR" sz="1600" b="1" dirty="0">
                        <a:effectLst/>
                        <a:latin typeface="Arial" panose="020B0604020202020204" pitchFamily="34" charset="0"/>
                        <a:ea typeface="Calibri" panose="020F0502020204030204" pitchFamily="34" charset="0"/>
                        <a:cs typeface="Arial" panose="020B0604020202020204" pitchFamily="34" charset="0"/>
                      </a:endParaRPr>
                    </a:p>
                  </a:txBody>
                  <a:tcPr marL="64003" marR="64003" marT="0" marB="0" anchor="ctr">
                    <a:solidFill>
                      <a:schemeClr val="accent2"/>
                    </a:solidFill>
                  </a:tcPr>
                </a:tc>
                <a:tc>
                  <a:txBody>
                    <a:bodyPr/>
                    <a:lstStyle/>
                    <a:p>
                      <a:pPr algn="ctr">
                        <a:spcBef>
                          <a:spcPts val="0"/>
                        </a:spcBef>
                        <a:spcAft>
                          <a:spcPts val="0"/>
                        </a:spcAft>
                      </a:pPr>
                      <a:r>
                        <a:rPr lang="fr-FR" sz="1600" b="1" dirty="0">
                          <a:effectLst/>
                          <a:latin typeface="Arial" panose="020B0604020202020204" pitchFamily="34" charset="0"/>
                          <a:cs typeface="Arial" panose="020B0604020202020204" pitchFamily="34" charset="0"/>
                        </a:rPr>
                        <a:t>CDI</a:t>
                      </a:r>
                      <a:endParaRPr lang="fr-FR" sz="1600" b="1" dirty="0">
                        <a:effectLst/>
                        <a:latin typeface="Arial" panose="020B0604020202020204" pitchFamily="34" charset="0"/>
                        <a:ea typeface="Calibri" panose="020F0502020204030204" pitchFamily="34" charset="0"/>
                        <a:cs typeface="Arial" panose="020B0604020202020204" pitchFamily="34" charset="0"/>
                      </a:endParaRPr>
                    </a:p>
                  </a:txBody>
                  <a:tcPr marL="64003" marR="64003" marT="0" marB="0" anchor="ctr">
                    <a:solidFill>
                      <a:schemeClr val="accent2"/>
                    </a:solidFill>
                  </a:tcPr>
                </a:tc>
                <a:tc>
                  <a:txBody>
                    <a:bodyPr/>
                    <a:lstStyle/>
                    <a:p>
                      <a:pPr algn="ctr">
                        <a:spcBef>
                          <a:spcPts val="0"/>
                        </a:spcBef>
                        <a:spcAft>
                          <a:spcPts val="0"/>
                        </a:spcAft>
                      </a:pPr>
                      <a:r>
                        <a:rPr lang="fr-FR" sz="1600" b="1" dirty="0">
                          <a:effectLst/>
                          <a:latin typeface="Arial" panose="020B0604020202020204" pitchFamily="34" charset="0"/>
                          <a:cs typeface="Arial" panose="020B0604020202020204" pitchFamily="34" charset="0"/>
                        </a:rPr>
                        <a:t>CDI</a:t>
                      </a:r>
                    </a:p>
                    <a:p>
                      <a:pPr algn="ctr">
                        <a:spcBef>
                          <a:spcPts val="0"/>
                        </a:spcBef>
                        <a:spcAft>
                          <a:spcPts val="0"/>
                        </a:spcAft>
                      </a:pPr>
                      <a:r>
                        <a:rPr lang="fr-FR" sz="1600" b="1" dirty="0">
                          <a:effectLst/>
                          <a:latin typeface="Arial" panose="020B0604020202020204" pitchFamily="34" charset="0"/>
                          <a:cs typeface="Arial" panose="020B0604020202020204" pitchFamily="34" charset="0"/>
                        </a:rPr>
                        <a:t>Temps partiel</a:t>
                      </a:r>
                      <a:endParaRPr lang="fr-FR" sz="1600" b="1" dirty="0">
                        <a:effectLst/>
                        <a:latin typeface="Arial" panose="020B0604020202020204" pitchFamily="34" charset="0"/>
                        <a:ea typeface="Calibri" panose="020F0502020204030204" pitchFamily="34" charset="0"/>
                        <a:cs typeface="Arial" panose="020B0604020202020204" pitchFamily="34" charset="0"/>
                      </a:endParaRPr>
                    </a:p>
                  </a:txBody>
                  <a:tcPr marL="64003" marR="64003" marT="0" marB="0">
                    <a:solidFill>
                      <a:schemeClr val="accent2"/>
                    </a:solidFill>
                  </a:tcPr>
                </a:tc>
                <a:tc>
                  <a:txBody>
                    <a:bodyPr/>
                    <a:lstStyle/>
                    <a:p>
                      <a:pPr algn="ctr">
                        <a:spcBef>
                          <a:spcPts val="0"/>
                        </a:spcBef>
                        <a:spcAft>
                          <a:spcPts val="0"/>
                        </a:spcAft>
                      </a:pPr>
                      <a:r>
                        <a:rPr lang="fr-FR" sz="1600" b="1" dirty="0">
                          <a:effectLst/>
                          <a:latin typeface="Arial" panose="020B0604020202020204" pitchFamily="34" charset="0"/>
                          <a:cs typeface="Arial" panose="020B0604020202020204" pitchFamily="34" charset="0"/>
                        </a:rPr>
                        <a:t>CDI</a:t>
                      </a:r>
                    </a:p>
                    <a:p>
                      <a:pPr algn="ctr">
                        <a:spcBef>
                          <a:spcPts val="0"/>
                        </a:spcBef>
                        <a:spcAft>
                          <a:spcPts val="0"/>
                        </a:spcAft>
                      </a:pPr>
                      <a:r>
                        <a:rPr lang="fr-FR" sz="1600" b="1" dirty="0">
                          <a:effectLst/>
                          <a:latin typeface="Arial" panose="020B0604020202020204" pitchFamily="34" charset="0"/>
                          <a:cs typeface="Arial" panose="020B0604020202020204" pitchFamily="34" charset="0"/>
                        </a:rPr>
                        <a:t>intermittent</a:t>
                      </a:r>
                      <a:endParaRPr lang="fr-FR" sz="1600" b="1" dirty="0">
                        <a:effectLst/>
                        <a:latin typeface="Arial" panose="020B0604020202020204" pitchFamily="34" charset="0"/>
                        <a:ea typeface="Calibri" panose="020F0502020204030204" pitchFamily="34" charset="0"/>
                        <a:cs typeface="Arial" panose="020B0604020202020204" pitchFamily="34" charset="0"/>
                      </a:endParaRPr>
                    </a:p>
                  </a:txBody>
                  <a:tcPr marL="64003" marR="64003" marT="0" marB="0">
                    <a:solidFill>
                      <a:schemeClr val="accent2"/>
                    </a:solidFill>
                  </a:tcPr>
                </a:tc>
                <a:tc>
                  <a:txBody>
                    <a:bodyPr/>
                    <a:lstStyle/>
                    <a:p>
                      <a:pPr algn="ctr">
                        <a:spcBef>
                          <a:spcPts val="0"/>
                        </a:spcBef>
                        <a:spcAft>
                          <a:spcPts val="0"/>
                        </a:spcAft>
                      </a:pPr>
                      <a:r>
                        <a:rPr lang="fr-FR" sz="1600" b="1" dirty="0">
                          <a:effectLst/>
                          <a:latin typeface="Arial" panose="020B0604020202020204" pitchFamily="34" charset="0"/>
                          <a:cs typeface="Arial" panose="020B0604020202020204" pitchFamily="34" charset="0"/>
                        </a:rPr>
                        <a:t>CDD</a:t>
                      </a:r>
                      <a:endParaRPr lang="fr-FR" sz="1600" b="1" dirty="0">
                        <a:effectLst/>
                        <a:latin typeface="Arial" panose="020B0604020202020204" pitchFamily="34" charset="0"/>
                        <a:ea typeface="Calibri" panose="020F0502020204030204" pitchFamily="34" charset="0"/>
                        <a:cs typeface="Arial" panose="020B0604020202020204" pitchFamily="34" charset="0"/>
                      </a:endParaRPr>
                    </a:p>
                  </a:txBody>
                  <a:tcPr marL="64003" marR="64003" marT="0" marB="0" anchor="ctr">
                    <a:solidFill>
                      <a:schemeClr val="accent2"/>
                    </a:solidFill>
                  </a:tcPr>
                </a:tc>
                <a:tc>
                  <a:txBody>
                    <a:bodyPr/>
                    <a:lstStyle/>
                    <a:p>
                      <a:pPr algn="ctr">
                        <a:spcBef>
                          <a:spcPts val="0"/>
                        </a:spcBef>
                        <a:spcAft>
                          <a:spcPts val="0"/>
                        </a:spcAft>
                      </a:pPr>
                      <a:r>
                        <a:rPr lang="fr-FR" sz="1600" b="1" dirty="0">
                          <a:effectLst/>
                          <a:latin typeface="Arial" panose="020B0604020202020204" pitchFamily="34" charset="0"/>
                          <a:cs typeface="Arial" panose="020B0604020202020204" pitchFamily="34" charset="0"/>
                        </a:rPr>
                        <a:t>Travail </a:t>
                      </a:r>
                    </a:p>
                    <a:p>
                      <a:pPr algn="ctr">
                        <a:spcBef>
                          <a:spcPts val="0"/>
                        </a:spcBef>
                        <a:spcAft>
                          <a:spcPts val="0"/>
                        </a:spcAft>
                      </a:pPr>
                      <a:r>
                        <a:rPr lang="fr-FR" sz="1600" b="1" dirty="0">
                          <a:effectLst/>
                          <a:latin typeface="Arial" panose="020B0604020202020204" pitchFamily="34" charset="0"/>
                          <a:cs typeface="Arial" panose="020B0604020202020204" pitchFamily="34" charset="0"/>
                        </a:rPr>
                        <a:t>temporaire</a:t>
                      </a:r>
                      <a:endParaRPr lang="fr-FR" sz="1600" b="1" dirty="0">
                        <a:effectLst/>
                        <a:latin typeface="Arial" panose="020B0604020202020204" pitchFamily="34" charset="0"/>
                        <a:ea typeface="Calibri" panose="020F0502020204030204" pitchFamily="34" charset="0"/>
                        <a:cs typeface="Arial" panose="020B0604020202020204" pitchFamily="34" charset="0"/>
                      </a:endParaRPr>
                    </a:p>
                  </a:txBody>
                  <a:tcPr marL="64003" marR="64003" marT="0" marB="0" anchor="ctr">
                    <a:solidFill>
                      <a:schemeClr val="accent2"/>
                    </a:solidFill>
                  </a:tcPr>
                </a:tc>
                <a:extLst>
                  <a:ext uri="{0D108BD9-81ED-4DB2-BD59-A6C34878D82A}">
                    <a16:rowId xmlns:a16="http://schemas.microsoft.com/office/drawing/2014/main" val="10000"/>
                  </a:ext>
                </a:extLst>
              </a:tr>
              <a:tr h="163350">
                <a:tc>
                  <a:txBody>
                    <a:bodyPr/>
                    <a:lstStyle/>
                    <a:p>
                      <a:pPr algn="ctr">
                        <a:spcBef>
                          <a:spcPts val="0"/>
                        </a:spcBef>
                        <a:spcAft>
                          <a:spcPts val="0"/>
                        </a:spcAft>
                      </a:pPr>
                      <a:r>
                        <a:rPr lang="fr-FR" sz="1600" b="1" dirty="0">
                          <a:effectLst/>
                          <a:latin typeface="Arial" panose="020B0604020202020204" pitchFamily="34" charset="0"/>
                          <a:cs typeface="Arial" panose="020B0604020202020204" pitchFamily="34" charset="0"/>
                        </a:rPr>
                        <a:t>Public</a:t>
                      </a:r>
                      <a:endParaRPr lang="fr-FR" sz="1600" b="1" dirty="0">
                        <a:effectLst/>
                        <a:latin typeface="Arial" panose="020B0604020202020204" pitchFamily="34" charset="0"/>
                        <a:ea typeface="Calibri" panose="020F0502020204030204" pitchFamily="34" charset="0"/>
                        <a:cs typeface="Arial" panose="020B0604020202020204" pitchFamily="34" charset="0"/>
                      </a:endParaRPr>
                    </a:p>
                  </a:txBody>
                  <a:tcPr marL="64003" marR="64003" marT="0" marB="0" anchor="ctr">
                    <a:solidFill>
                      <a:schemeClr val="accent2"/>
                    </a:solidFill>
                  </a:tcPr>
                </a:tc>
                <a:tc gridSpan="5">
                  <a:txBody>
                    <a:bodyPr/>
                    <a:lstStyle/>
                    <a:p>
                      <a:pPr algn="ctr">
                        <a:spcBef>
                          <a:spcPts val="0"/>
                        </a:spcBef>
                        <a:spcAft>
                          <a:spcPts val="0"/>
                        </a:spcAft>
                      </a:pPr>
                      <a:r>
                        <a:rPr lang="fr-FR" sz="1500" dirty="0">
                          <a:effectLst/>
                          <a:latin typeface="Arial" panose="020B0604020202020204" pitchFamily="34" charset="0"/>
                          <a:cs typeface="Arial" panose="020B0604020202020204" pitchFamily="34" charset="0"/>
                        </a:rPr>
                        <a:t>+ de 16 ans</a:t>
                      </a:r>
                      <a:endParaRPr lang="fr-FR" sz="1500" dirty="0">
                        <a:effectLst/>
                        <a:latin typeface="Arial" panose="020B0604020202020204" pitchFamily="34" charset="0"/>
                        <a:ea typeface="Calibri" panose="020F0502020204030204" pitchFamily="34" charset="0"/>
                        <a:cs typeface="Arial" panose="020B0604020202020204" pitchFamily="34" charset="0"/>
                      </a:endParaRPr>
                    </a:p>
                  </a:txBody>
                  <a:tcPr marL="64003" marR="64003"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001"/>
                  </a:ext>
                </a:extLst>
              </a:tr>
              <a:tr h="571727">
                <a:tc>
                  <a:txBody>
                    <a:bodyPr/>
                    <a:lstStyle/>
                    <a:p>
                      <a:pPr algn="ctr">
                        <a:spcBef>
                          <a:spcPts val="0"/>
                        </a:spcBef>
                        <a:spcAft>
                          <a:spcPts val="0"/>
                        </a:spcAft>
                      </a:pPr>
                      <a:r>
                        <a:rPr lang="fr-FR" sz="1600" b="1" dirty="0">
                          <a:effectLst/>
                          <a:latin typeface="Arial" panose="020B0604020202020204" pitchFamily="34" charset="0"/>
                          <a:cs typeface="Arial" panose="020B0604020202020204" pitchFamily="34" charset="0"/>
                        </a:rPr>
                        <a:t>Durée</a:t>
                      </a:r>
                      <a:endParaRPr lang="fr-FR" sz="1600" b="1" dirty="0">
                        <a:effectLst/>
                        <a:latin typeface="Arial" panose="020B0604020202020204" pitchFamily="34" charset="0"/>
                        <a:ea typeface="Calibri" panose="020F0502020204030204" pitchFamily="34" charset="0"/>
                        <a:cs typeface="Arial" panose="020B0604020202020204" pitchFamily="34" charset="0"/>
                      </a:endParaRPr>
                    </a:p>
                  </a:txBody>
                  <a:tcPr marL="64003" marR="64003" marT="0" marB="0" anchor="ctr">
                    <a:solidFill>
                      <a:schemeClr val="accent2"/>
                    </a:solidFill>
                  </a:tcPr>
                </a:tc>
                <a:tc gridSpan="3">
                  <a:txBody>
                    <a:bodyPr/>
                    <a:lstStyle/>
                    <a:p>
                      <a:pPr algn="ctr">
                        <a:spcBef>
                          <a:spcPts val="0"/>
                        </a:spcBef>
                        <a:spcAft>
                          <a:spcPts val="0"/>
                        </a:spcAft>
                      </a:pPr>
                      <a:r>
                        <a:rPr lang="fr-FR" sz="1500" dirty="0">
                          <a:effectLst/>
                          <a:latin typeface="Arial" panose="020B0604020202020204" pitchFamily="34" charset="0"/>
                          <a:cs typeface="Arial" panose="020B0604020202020204" pitchFamily="34" charset="0"/>
                        </a:rPr>
                        <a:t>Indéterminée</a:t>
                      </a:r>
                      <a:endParaRPr lang="fr-FR" sz="1500" dirty="0">
                        <a:effectLst/>
                        <a:latin typeface="Arial" panose="020B0604020202020204" pitchFamily="34" charset="0"/>
                        <a:ea typeface="Calibri" panose="020F0502020204030204" pitchFamily="34" charset="0"/>
                        <a:cs typeface="Arial" panose="020B0604020202020204" pitchFamily="34" charset="0"/>
                      </a:endParaRPr>
                    </a:p>
                  </a:txBody>
                  <a:tcPr marL="64003" marR="64003" marT="0" marB="0" anchor="ctr"/>
                </a:tc>
                <a:tc hMerge="1">
                  <a:txBody>
                    <a:bodyPr/>
                    <a:lstStyle/>
                    <a:p>
                      <a:endParaRPr lang="fr-FR"/>
                    </a:p>
                  </a:txBody>
                  <a:tcPr/>
                </a:tc>
                <a:tc hMerge="1">
                  <a:txBody>
                    <a:bodyPr/>
                    <a:lstStyle/>
                    <a:p>
                      <a:endParaRPr lang="fr-FR"/>
                    </a:p>
                  </a:txBody>
                  <a:tcPr/>
                </a:tc>
                <a:tc>
                  <a:txBody>
                    <a:bodyPr/>
                    <a:lstStyle/>
                    <a:p>
                      <a:pPr algn="ctr">
                        <a:spcBef>
                          <a:spcPts val="0"/>
                        </a:spcBef>
                        <a:spcAft>
                          <a:spcPts val="0"/>
                        </a:spcAft>
                      </a:pPr>
                      <a:r>
                        <a:rPr lang="fr-FR" sz="1500" dirty="0">
                          <a:effectLst/>
                          <a:latin typeface="Arial" panose="020B0604020202020204" pitchFamily="34" charset="0"/>
                          <a:cs typeface="Arial" panose="020B0604020202020204" pitchFamily="34" charset="0"/>
                        </a:rPr>
                        <a:t>Déterminée</a:t>
                      </a:r>
                    </a:p>
                    <a:p>
                      <a:pPr algn="ctr">
                        <a:spcBef>
                          <a:spcPts val="0"/>
                        </a:spcBef>
                        <a:spcAft>
                          <a:spcPts val="0"/>
                        </a:spcAft>
                      </a:pPr>
                      <a:r>
                        <a:rPr lang="fr-FR" sz="1500" dirty="0">
                          <a:effectLst/>
                          <a:latin typeface="Arial" panose="020B0604020202020204" pitchFamily="34" charset="0"/>
                          <a:cs typeface="Arial" panose="020B0604020202020204" pitchFamily="34" charset="0"/>
                        </a:rPr>
                        <a:t>(18 mois maxi, 2 renouvellement inclus)</a:t>
                      </a:r>
                      <a:endParaRPr lang="fr-FR" sz="1500" dirty="0">
                        <a:effectLst/>
                        <a:latin typeface="Arial" panose="020B0604020202020204" pitchFamily="34" charset="0"/>
                        <a:ea typeface="Calibri" panose="020F0502020204030204" pitchFamily="34" charset="0"/>
                        <a:cs typeface="Arial" panose="020B0604020202020204" pitchFamily="34" charset="0"/>
                      </a:endParaRPr>
                    </a:p>
                  </a:txBody>
                  <a:tcPr marL="64003" marR="64003" marT="0" marB="0" anchor="ctr"/>
                </a:tc>
                <a:tc>
                  <a:txBody>
                    <a:bodyPr/>
                    <a:lstStyle/>
                    <a:p>
                      <a:pPr algn="ctr">
                        <a:spcBef>
                          <a:spcPts val="0"/>
                        </a:spcBef>
                        <a:spcAft>
                          <a:spcPts val="0"/>
                        </a:spcAft>
                      </a:pPr>
                      <a:r>
                        <a:rPr lang="fr-FR" sz="1500" dirty="0">
                          <a:effectLst/>
                          <a:latin typeface="Arial" panose="020B0604020202020204" pitchFamily="34" charset="0"/>
                          <a:cs typeface="Arial" panose="020B0604020202020204" pitchFamily="34" charset="0"/>
                        </a:rPr>
                        <a:t>Déterminé</a:t>
                      </a:r>
                    </a:p>
                    <a:p>
                      <a:pPr algn="ctr">
                        <a:spcBef>
                          <a:spcPts val="0"/>
                        </a:spcBef>
                        <a:spcAft>
                          <a:spcPts val="0"/>
                        </a:spcAft>
                      </a:pPr>
                      <a:r>
                        <a:rPr lang="fr-FR" sz="1500" dirty="0">
                          <a:effectLst/>
                          <a:latin typeface="Arial" panose="020B0604020202020204" pitchFamily="34" charset="0"/>
                          <a:cs typeface="Arial" panose="020B0604020202020204" pitchFamily="34" charset="0"/>
                        </a:rPr>
                        <a:t>(9 à 24 mois)</a:t>
                      </a:r>
                      <a:endParaRPr lang="fr-FR" sz="1500" dirty="0">
                        <a:effectLst/>
                        <a:latin typeface="Arial" panose="020B0604020202020204" pitchFamily="34" charset="0"/>
                        <a:ea typeface="Calibri" panose="020F0502020204030204" pitchFamily="34" charset="0"/>
                        <a:cs typeface="Arial" panose="020B0604020202020204" pitchFamily="34" charset="0"/>
                      </a:endParaRPr>
                    </a:p>
                  </a:txBody>
                  <a:tcPr marL="64003" marR="64003" marT="0" marB="0" anchor="ctr"/>
                </a:tc>
                <a:extLst>
                  <a:ext uri="{0D108BD9-81ED-4DB2-BD59-A6C34878D82A}">
                    <a16:rowId xmlns:a16="http://schemas.microsoft.com/office/drawing/2014/main" val="10002"/>
                  </a:ext>
                </a:extLst>
              </a:tr>
              <a:tr h="408377">
                <a:tc>
                  <a:txBody>
                    <a:bodyPr/>
                    <a:lstStyle/>
                    <a:p>
                      <a:pPr algn="ctr">
                        <a:spcBef>
                          <a:spcPts val="0"/>
                        </a:spcBef>
                        <a:spcAft>
                          <a:spcPts val="0"/>
                        </a:spcAft>
                      </a:pPr>
                      <a:r>
                        <a:rPr lang="fr-FR" sz="1600" b="1" dirty="0">
                          <a:effectLst/>
                          <a:latin typeface="Arial" panose="020B0604020202020204" pitchFamily="34" charset="0"/>
                          <a:cs typeface="Arial" panose="020B0604020202020204" pitchFamily="34" charset="0"/>
                        </a:rPr>
                        <a:t>Essai</a:t>
                      </a:r>
                      <a:endParaRPr lang="fr-FR" sz="1600" b="1" dirty="0">
                        <a:effectLst/>
                        <a:latin typeface="Arial" panose="020B0604020202020204" pitchFamily="34" charset="0"/>
                        <a:ea typeface="Calibri" panose="020F0502020204030204" pitchFamily="34" charset="0"/>
                        <a:cs typeface="Arial" panose="020B0604020202020204" pitchFamily="34" charset="0"/>
                      </a:endParaRPr>
                    </a:p>
                  </a:txBody>
                  <a:tcPr marL="64003" marR="64003" marT="0" marB="0" anchor="ctr">
                    <a:solidFill>
                      <a:schemeClr val="accent2"/>
                    </a:solidFill>
                  </a:tcPr>
                </a:tc>
                <a:tc gridSpan="3">
                  <a:txBody>
                    <a:bodyPr/>
                    <a:lstStyle/>
                    <a:p>
                      <a:pPr algn="ctr">
                        <a:spcBef>
                          <a:spcPts val="0"/>
                        </a:spcBef>
                        <a:spcAft>
                          <a:spcPts val="0"/>
                        </a:spcAft>
                      </a:pPr>
                      <a:r>
                        <a:rPr lang="fr-FR" sz="1500" dirty="0">
                          <a:effectLst/>
                          <a:latin typeface="Arial" panose="020B0604020202020204" pitchFamily="34" charset="0"/>
                          <a:cs typeface="Arial" panose="020B0604020202020204" pitchFamily="34" charset="0"/>
                        </a:rPr>
                        <a:t>1 à 3 mois</a:t>
                      </a:r>
                      <a:endParaRPr lang="fr-FR" sz="1500" dirty="0">
                        <a:effectLst/>
                        <a:latin typeface="Arial" panose="020B0604020202020204" pitchFamily="34" charset="0"/>
                        <a:ea typeface="Calibri" panose="020F0502020204030204" pitchFamily="34" charset="0"/>
                        <a:cs typeface="Arial" panose="020B0604020202020204" pitchFamily="34" charset="0"/>
                      </a:endParaRPr>
                    </a:p>
                  </a:txBody>
                  <a:tcPr marL="64003" marR="64003" marT="0" marB="0" anchor="ctr"/>
                </a:tc>
                <a:tc hMerge="1">
                  <a:txBody>
                    <a:bodyPr/>
                    <a:lstStyle/>
                    <a:p>
                      <a:endParaRPr lang="fr-FR"/>
                    </a:p>
                  </a:txBody>
                  <a:tcPr/>
                </a:tc>
                <a:tc hMerge="1">
                  <a:txBody>
                    <a:bodyPr/>
                    <a:lstStyle/>
                    <a:p>
                      <a:endParaRPr lang="fr-FR"/>
                    </a:p>
                  </a:txBody>
                  <a:tcPr/>
                </a:tc>
                <a:tc>
                  <a:txBody>
                    <a:bodyPr/>
                    <a:lstStyle/>
                    <a:p>
                      <a:pPr algn="ctr">
                        <a:spcBef>
                          <a:spcPts val="0"/>
                        </a:spcBef>
                        <a:spcAft>
                          <a:spcPts val="0"/>
                        </a:spcAft>
                      </a:pPr>
                      <a:r>
                        <a:rPr lang="fr-FR" sz="1500">
                          <a:effectLst/>
                          <a:latin typeface="Arial" panose="020B0604020202020204" pitchFamily="34" charset="0"/>
                          <a:cs typeface="Arial" panose="020B0604020202020204" pitchFamily="34" charset="0"/>
                        </a:rPr>
                        <a:t>1 mois maximum selon</a:t>
                      </a:r>
                    </a:p>
                    <a:p>
                      <a:pPr algn="ctr">
                        <a:spcBef>
                          <a:spcPts val="0"/>
                        </a:spcBef>
                        <a:spcAft>
                          <a:spcPts val="0"/>
                        </a:spcAft>
                      </a:pPr>
                      <a:r>
                        <a:rPr lang="fr-FR" sz="1500">
                          <a:effectLst/>
                          <a:latin typeface="Arial" panose="020B0604020202020204" pitchFamily="34" charset="0"/>
                          <a:cs typeface="Arial" panose="020B0604020202020204" pitchFamily="34" charset="0"/>
                        </a:rPr>
                        <a:t>la durée du contrat</a:t>
                      </a:r>
                      <a:endParaRPr lang="fr-FR" sz="1500">
                        <a:effectLst/>
                        <a:latin typeface="Arial" panose="020B0604020202020204" pitchFamily="34" charset="0"/>
                        <a:ea typeface="Calibri" panose="020F0502020204030204" pitchFamily="34" charset="0"/>
                        <a:cs typeface="Arial" panose="020B0604020202020204" pitchFamily="34" charset="0"/>
                      </a:endParaRPr>
                    </a:p>
                  </a:txBody>
                  <a:tcPr marL="64003" marR="64003" marT="0" marB="0" anchor="ctr"/>
                </a:tc>
                <a:tc>
                  <a:txBody>
                    <a:bodyPr/>
                    <a:lstStyle/>
                    <a:p>
                      <a:pPr algn="ctr">
                        <a:spcBef>
                          <a:spcPts val="0"/>
                        </a:spcBef>
                        <a:spcAft>
                          <a:spcPts val="0"/>
                        </a:spcAft>
                      </a:pPr>
                      <a:r>
                        <a:rPr lang="fr-FR" sz="1500">
                          <a:effectLst/>
                          <a:latin typeface="Arial" panose="020B0604020202020204" pitchFamily="34" charset="0"/>
                          <a:cs typeface="Arial" panose="020B0604020202020204" pitchFamily="34" charset="0"/>
                        </a:rPr>
                        <a:t>2 à 5 jours</a:t>
                      </a:r>
                      <a:endParaRPr lang="fr-FR" sz="1500">
                        <a:effectLst/>
                        <a:latin typeface="Arial" panose="020B0604020202020204" pitchFamily="34" charset="0"/>
                        <a:ea typeface="Calibri" panose="020F0502020204030204" pitchFamily="34" charset="0"/>
                        <a:cs typeface="Arial" panose="020B0604020202020204" pitchFamily="34" charset="0"/>
                      </a:endParaRPr>
                    </a:p>
                  </a:txBody>
                  <a:tcPr marL="64003" marR="64003" marT="0" marB="0" anchor="ctr"/>
                </a:tc>
                <a:extLst>
                  <a:ext uri="{0D108BD9-81ED-4DB2-BD59-A6C34878D82A}">
                    <a16:rowId xmlns:a16="http://schemas.microsoft.com/office/drawing/2014/main" val="10003"/>
                  </a:ext>
                </a:extLst>
              </a:tr>
              <a:tr h="571727">
                <a:tc>
                  <a:txBody>
                    <a:bodyPr/>
                    <a:lstStyle/>
                    <a:p>
                      <a:pPr algn="ctr">
                        <a:spcBef>
                          <a:spcPts val="0"/>
                        </a:spcBef>
                        <a:spcAft>
                          <a:spcPts val="0"/>
                        </a:spcAft>
                      </a:pPr>
                      <a:r>
                        <a:rPr lang="fr-FR" sz="1600" b="1" dirty="0">
                          <a:effectLst/>
                          <a:latin typeface="Arial" panose="020B0604020202020204" pitchFamily="34" charset="0"/>
                          <a:cs typeface="Arial" panose="020B0604020202020204" pitchFamily="34" charset="0"/>
                        </a:rPr>
                        <a:t>Préavis</a:t>
                      </a:r>
                      <a:endParaRPr lang="fr-FR" sz="1600" b="1" dirty="0">
                        <a:effectLst/>
                        <a:latin typeface="Arial" panose="020B0604020202020204" pitchFamily="34" charset="0"/>
                        <a:ea typeface="Calibri" panose="020F0502020204030204" pitchFamily="34" charset="0"/>
                        <a:cs typeface="Arial" panose="020B0604020202020204" pitchFamily="34" charset="0"/>
                      </a:endParaRPr>
                    </a:p>
                  </a:txBody>
                  <a:tcPr marL="64003" marR="64003" marT="0" marB="0" anchor="ctr">
                    <a:solidFill>
                      <a:schemeClr val="accent2"/>
                    </a:solidFill>
                  </a:tcPr>
                </a:tc>
                <a:tc gridSpan="3">
                  <a:txBody>
                    <a:bodyPr/>
                    <a:lstStyle/>
                    <a:p>
                      <a:pPr algn="ctr">
                        <a:spcBef>
                          <a:spcPts val="0"/>
                        </a:spcBef>
                        <a:spcAft>
                          <a:spcPts val="0"/>
                        </a:spcAft>
                      </a:pPr>
                      <a:r>
                        <a:rPr lang="fr-FR" sz="1500" dirty="0">
                          <a:effectLst/>
                          <a:latin typeface="Arial" panose="020B0604020202020204" pitchFamily="34" charset="0"/>
                          <a:cs typeface="Arial" panose="020B0604020202020204" pitchFamily="34" charset="0"/>
                        </a:rPr>
                        <a:t>1 à 3 mois</a:t>
                      </a:r>
                      <a:endParaRPr lang="fr-FR" sz="1500" dirty="0">
                        <a:effectLst/>
                        <a:latin typeface="Arial" panose="020B0604020202020204" pitchFamily="34" charset="0"/>
                        <a:ea typeface="Calibri" panose="020F0502020204030204" pitchFamily="34" charset="0"/>
                        <a:cs typeface="Arial" panose="020B0604020202020204" pitchFamily="34" charset="0"/>
                      </a:endParaRPr>
                    </a:p>
                  </a:txBody>
                  <a:tcPr marL="64003" marR="64003" marT="0" marB="0" anchor="ctr"/>
                </a:tc>
                <a:tc hMerge="1">
                  <a:txBody>
                    <a:bodyPr/>
                    <a:lstStyle/>
                    <a:p>
                      <a:endParaRPr lang="fr-FR"/>
                    </a:p>
                  </a:txBody>
                  <a:tcPr/>
                </a:tc>
                <a:tc hMerge="1">
                  <a:txBody>
                    <a:bodyPr/>
                    <a:lstStyle/>
                    <a:p>
                      <a:endParaRPr lang="fr-FR"/>
                    </a:p>
                  </a:txBody>
                  <a:tcPr/>
                </a:tc>
                <a:tc>
                  <a:txBody>
                    <a:bodyPr/>
                    <a:lstStyle/>
                    <a:p>
                      <a:pPr algn="ctr">
                        <a:spcBef>
                          <a:spcPts val="0"/>
                        </a:spcBef>
                        <a:spcAft>
                          <a:spcPts val="0"/>
                        </a:spcAft>
                      </a:pPr>
                      <a:r>
                        <a:rPr lang="fr-FR" sz="1500" dirty="0">
                          <a:effectLst/>
                          <a:latin typeface="Arial" panose="020B0604020202020204" pitchFamily="34" charset="0"/>
                          <a:cs typeface="Arial" panose="020B0604020202020204" pitchFamily="34" charset="0"/>
                        </a:rPr>
                        <a:t>Aucun (sauf pour</a:t>
                      </a:r>
                    </a:p>
                    <a:p>
                      <a:pPr algn="ctr">
                        <a:spcBef>
                          <a:spcPts val="0"/>
                        </a:spcBef>
                        <a:spcAft>
                          <a:spcPts val="0"/>
                        </a:spcAft>
                      </a:pPr>
                      <a:r>
                        <a:rPr lang="fr-FR" sz="1500" dirty="0">
                          <a:effectLst/>
                          <a:latin typeface="Arial" panose="020B0604020202020204" pitchFamily="34" charset="0"/>
                          <a:cs typeface="Arial" panose="020B0604020202020204" pitchFamily="34" charset="0"/>
                        </a:rPr>
                        <a:t>embauche en CDI)</a:t>
                      </a:r>
                      <a:endParaRPr lang="fr-FR" sz="1500" dirty="0">
                        <a:effectLst/>
                        <a:latin typeface="Arial" panose="020B0604020202020204" pitchFamily="34" charset="0"/>
                        <a:ea typeface="Calibri" panose="020F0502020204030204" pitchFamily="34" charset="0"/>
                        <a:cs typeface="Arial" panose="020B0604020202020204" pitchFamily="34" charset="0"/>
                      </a:endParaRPr>
                    </a:p>
                  </a:txBody>
                  <a:tcPr marL="64003" marR="64003" marT="0" marB="0" anchor="ctr"/>
                </a:tc>
                <a:tc>
                  <a:txBody>
                    <a:bodyPr/>
                    <a:lstStyle/>
                    <a:p>
                      <a:pPr algn="ctr">
                        <a:spcBef>
                          <a:spcPts val="0"/>
                        </a:spcBef>
                        <a:spcAft>
                          <a:spcPts val="0"/>
                        </a:spcAft>
                      </a:pPr>
                      <a:r>
                        <a:rPr lang="fr-FR" sz="1500">
                          <a:effectLst/>
                          <a:latin typeface="Arial" panose="020B0604020202020204" pitchFamily="34" charset="0"/>
                          <a:cs typeface="Arial" panose="020B0604020202020204" pitchFamily="34" charset="0"/>
                        </a:rPr>
                        <a:t>Aucun (sauf si</a:t>
                      </a:r>
                    </a:p>
                    <a:p>
                      <a:pPr algn="ctr">
                        <a:spcBef>
                          <a:spcPts val="0"/>
                        </a:spcBef>
                        <a:spcAft>
                          <a:spcPts val="0"/>
                        </a:spcAft>
                      </a:pPr>
                      <a:r>
                        <a:rPr lang="fr-FR" sz="1500">
                          <a:effectLst/>
                          <a:latin typeface="Arial" panose="020B0604020202020204" pitchFamily="34" charset="0"/>
                          <a:cs typeface="Arial" panose="020B0604020202020204" pitchFamily="34" charset="0"/>
                        </a:rPr>
                        <a:t>embauche en CDI)</a:t>
                      </a:r>
                      <a:endParaRPr lang="fr-FR" sz="1500">
                        <a:effectLst/>
                        <a:latin typeface="Arial" panose="020B0604020202020204" pitchFamily="34" charset="0"/>
                        <a:ea typeface="Calibri" panose="020F0502020204030204" pitchFamily="34" charset="0"/>
                        <a:cs typeface="Arial" panose="020B0604020202020204" pitchFamily="34" charset="0"/>
                      </a:endParaRPr>
                    </a:p>
                  </a:txBody>
                  <a:tcPr marL="64003" marR="64003" marT="0" marB="0" anchor="ctr"/>
                </a:tc>
                <a:extLst>
                  <a:ext uri="{0D108BD9-81ED-4DB2-BD59-A6C34878D82A}">
                    <a16:rowId xmlns:a16="http://schemas.microsoft.com/office/drawing/2014/main" val="10004"/>
                  </a:ext>
                </a:extLst>
              </a:tr>
              <a:tr h="408377">
                <a:tc>
                  <a:txBody>
                    <a:bodyPr/>
                    <a:lstStyle/>
                    <a:p>
                      <a:pPr algn="ctr">
                        <a:spcBef>
                          <a:spcPts val="0"/>
                        </a:spcBef>
                        <a:spcAft>
                          <a:spcPts val="0"/>
                        </a:spcAft>
                      </a:pPr>
                      <a:r>
                        <a:rPr lang="fr-FR" sz="1600" b="1" dirty="0">
                          <a:effectLst/>
                          <a:latin typeface="Arial" panose="020B0604020202020204" pitchFamily="34" charset="0"/>
                          <a:cs typeface="Arial" panose="020B0604020202020204" pitchFamily="34" charset="0"/>
                        </a:rPr>
                        <a:t>Écrit</a:t>
                      </a:r>
                      <a:endParaRPr lang="fr-FR" sz="1600" b="1" dirty="0">
                        <a:effectLst/>
                        <a:latin typeface="Arial" panose="020B0604020202020204" pitchFamily="34" charset="0"/>
                        <a:ea typeface="Calibri" panose="020F0502020204030204" pitchFamily="34" charset="0"/>
                        <a:cs typeface="Arial" panose="020B0604020202020204" pitchFamily="34" charset="0"/>
                      </a:endParaRPr>
                    </a:p>
                  </a:txBody>
                  <a:tcPr marL="64003" marR="64003" marT="0" marB="0" anchor="ctr">
                    <a:solidFill>
                      <a:schemeClr val="accent2"/>
                    </a:solidFill>
                  </a:tcPr>
                </a:tc>
                <a:tc>
                  <a:txBody>
                    <a:bodyPr/>
                    <a:lstStyle/>
                    <a:p>
                      <a:pPr algn="ctr">
                        <a:spcBef>
                          <a:spcPts val="0"/>
                        </a:spcBef>
                        <a:spcAft>
                          <a:spcPts val="0"/>
                        </a:spcAft>
                      </a:pPr>
                      <a:r>
                        <a:rPr lang="fr-FR" sz="1600">
                          <a:effectLst/>
                          <a:latin typeface="Arial" panose="020B0604020202020204" pitchFamily="34" charset="0"/>
                          <a:cs typeface="Arial" panose="020B0604020202020204" pitchFamily="34" charset="0"/>
                        </a:rPr>
                        <a:t>Facultatif</a:t>
                      </a:r>
                      <a:endParaRPr lang="fr-FR" sz="1600">
                        <a:effectLst/>
                        <a:latin typeface="Arial" panose="020B0604020202020204" pitchFamily="34" charset="0"/>
                        <a:ea typeface="Calibri" panose="020F0502020204030204" pitchFamily="34" charset="0"/>
                        <a:cs typeface="Arial" panose="020B0604020202020204" pitchFamily="34" charset="0"/>
                      </a:endParaRPr>
                    </a:p>
                  </a:txBody>
                  <a:tcPr marL="64003" marR="64003" marT="0" marB="0" anchor="ctr"/>
                </a:tc>
                <a:tc gridSpan="4">
                  <a:txBody>
                    <a:bodyPr/>
                    <a:lstStyle/>
                    <a:p>
                      <a:pPr algn="ctr">
                        <a:spcBef>
                          <a:spcPts val="0"/>
                        </a:spcBef>
                        <a:spcAft>
                          <a:spcPts val="0"/>
                        </a:spcAft>
                      </a:pPr>
                      <a:r>
                        <a:rPr lang="fr-FR" sz="1500" dirty="0">
                          <a:effectLst/>
                          <a:latin typeface="Arial" panose="020B0604020202020204" pitchFamily="34" charset="0"/>
                          <a:cs typeface="Arial" panose="020B0604020202020204" pitchFamily="34" charset="0"/>
                        </a:rPr>
                        <a:t>Obligatoire</a:t>
                      </a:r>
                      <a:endParaRPr lang="fr-FR" sz="1500" dirty="0">
                        <a:effectLst/>
                        <a:latin typeface="Arial" panose="020B0604020202020204" pitchFamily="34" charset="0"/>
                        <a:ea typeface="Calibri" panose="020F0502020204030204" pitchFamily="34" charset="0"/>
                        <a:cs typeface="Arial" panose="020B0604020202020204" pitchFamily="34" charset="0"/>
                      </a:endParaRPr>
                    </a:p>
                  </a:txBody>
                  <a:tcPr marL="64003" marR="64003" marT="0" marB="0" anchor="ct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005"/>
                  </a:ext>
                </a:extLst>
              </a:tr>
              <a:tr h="1341007">
                <a:tc>
                  <a:txBody>
                    <a:bodyPr/>
                    <a:lstStyle/>
                    <a:p>
                      <a:pPr algn="ctr">
                        <a:spcBef>
                          <a:spcPts val="0"/>
                        </a:spcBef>
                        <a:spcAft>
                          <a:spcPts val="0"/>
                        </a:spcAft>
                      </a:pPr>
                      <a:r>
                        <a:rPr lang="fr-FR" sz="1600" b="1" dirty="0">
                          <a:effectLst/>
                          <a:latin typeface="Arial" panose="020B0604020202020204" pitchFamily="34" charset="0"/>
                          <a:cs typeface="Arial" panose="020B0604020202020204" pitchFamily="34" charset="0"/>
                        </a:rPr>
                        <a:t>Fin de </a:t>
                      </a:r>
                    </a:p>
                    <a:p>
                      <a:pPr algn="ctr">
                        <a:spcBef>
                          <a:spcPts val="0"/>
                        </a:spcBef>
                        <a:spcAft>
                          <a:spcPts val="0"/>
                        </a:spcAft>
                      </a:pPr>
                      <a:r>
                        <a:rPr lang="fr-FR" sz="1600" b="1" dirty="0">
                          <a:effectLst/>
                          <a:latin typeface="Arial" panose="020B0604020202020204" pitchFamily="34" charset="0"/>
                          <a:cs typeface="Arial" panose="020B0604020202020204" pitchFamily="34" charset="0"/>
                        </a:rPr>
                        <a:t>contrat</a:t>
                      </a:r>
                      <a:endParaRPr lang="fr-FR" sz="1600" b="1" dirty="0">
                        <a:effectLst/>
                        <a:latin typeface="Arial" panose="020B0604020202020204" pitchFamily="34" charset="0"/>
                        <a:ea typeface="Calibri" panose="020F0502020204030204" pitchFamily="34" charset="0"/>
                        <a:cs typeface="Arial" panose="020B0604020202020204" pitchFamily="34" charset="0"/>
                      </a:endParaRPr>
                    </a:p>
                  </a:txBody>
                  <a:tcPr marL="64003" marR="64003" marT="0" marB="0" anchor="ctr">
                    <a:solidFill>
                      <a:schemeClr val="accent2"/>
                    </a:solidFill>
                  </a:tcPr>
                </a:tc>
                <a:tc gridSpan="3">
                  <a:txBody>
                    <a:bodyPr/>
                    <a:lstStyle/>
                    <a:p>
                      <a:pPr algn="ctr">
                        <a:spcBef>
                          <a:spcPts val="0"/>
                        </a:spcBef>
                        <a:spcAft>
                          <a:spcPts val="0"/>
                        </a:spcAft>
                      </a:pPr>
                      <a:r>
                        <a:rPr lang="fr-FR" sz="1500" dirty="0">
                          <a:effectLst/>
                          <a:latin typeface="Arial" panose="020B0604020202020204" pitchFamily="34" charset="0"/>
                          <a:cs typeface="Arial" panose="020B0604020202020204" pitchFamily="34" charset="0"/>
                        </a:rPr>
                        <a:t>- Indemnités possibles</a:t>
                      </a:r>
                    </a:p>
                    <a:p>
                      <a:pPr algn="ctr">
                        <a:spcBef>
                          <a:spcPts val="0"/>
                        </a:spcBef>
                        <a:spcAft>
                          <a:spcPts val="0"/>
                        </a:spcAft>
                      </a:pPr>
                      <a:r>
                        <a:rPr lang="fr-FR" sz="1500" dirty="0">
                          <a:effectLst/>
                          <a:latin typeface="Arial" panose="020B0604020202020204" pitchFamily="34" charset="0"/>
                          <a:cs typeface="Arial" panose="020B0604020202020204" pitchFamily="34" charset="0"/>
                        </a:rPr>
                        <a:t>- Allocations chômage</a:t>
                      </a:r>
                    </a:p>
                    <a:p>
                      <a:pPr algn="ctr">
                        <a:spcBef>
                          <a:spcPts val="0"/>
                        </a:spcBef>
                        <a:spcAft>
                          <a:spcPts val="0"/>
                        </a:spcAft>
                      </a:pPr>
                      <a:r>
                        <a:rPr lang="fr-FR" sz="1500" dirty="0">
                          <a:effectLst/>
                          <a:latin typeface="Arial" panose="020B0604020202020204" pitchFamily="34" charset="0"/>
                          <a:cs typeface="Arial" panose="020B0604020202020204" pitchFamily="34" charset="0"/>
                        </a:rPr>
                        <a:t>à partir du 6</a:t>
                      </a:r>
                      <a:r>
                        <a:rPr lang="fr-FR" sz="1500" baseline="30000" dirty="0">
                          <a:effectLst/>
                          <a:latin typeface="Arial" panose="020B0604020202020204" pitchFamily="34" charset="0"/>
                          <a:cs typeface="Arial" panose="020B0604020202020204" pitchFamily="34" charset="0"/>
                        </a:rPr>
                        <a:t>e</a:t>
                      </a:r>
                      <a:r>
                        <a:rPr lang="fr-FR" sz="1500" dirty="0">
                          <a:effectLst/>
                          <a:latin typeface="Arial" panose="020B0604020202020204" pitchFamily="34" charset="0"/>
                          <a:cs typeface="Arial" panose="020B0604020202020204" pitchFamily="34" charset="0"/>
                        </a:rPr>
                        <a:t> mois</a:t>
                      </a:r>
                      <a:endParaRPr lang="fr-FR" sz="1500" dirty="0">
                        <a:effectLst/>
                        <a:latin typeface="Arial" panose="020B0604020202020204" pitchFamily="34" charset="0"/>
                        <a:ea typeface="Calibri" panose="020F0502020204030204" pitchFamily="34" charset="0"/>
                        <a:cs typeface="Arial" panose="020B0604020202020204" pitchFamily="34" charset="0"/>
                      </a:endParaRPr>
                    </a:p>
                  </a:txBody>
                  <a:tcPr marL="64003" marR="64003" marT="0" marB="0" anchor="ctr"/>
                </a:tc>
                <a:tc hMerge="1">
                  <a:txBody>
                    <a:bodyPr/>
                    <a:lstStyle/>
                    <a:p>
                      <a:endParaRPr lang="fr-FR"/>
                    </a:p>
                  </a:txBody>
                  <a:tcPr/>
                </a:tc>
                <a:tc hMerge="1">
                  <a:txBody>
                    <a:bodyPr/>
                    <a:lstStyle/>
                    <a:p>
                      <a:endParaRPr lang="fr-FR"/>
                    </a:p>
                  </a:txBody>
                  <a:tcPr/>
                </a:tc>
                <a:tc>
                  <a:txBody>
                    <a:bodyPr/>
                    <a:lstStyle/>
                    <a:p>
                      <a:pPr algn="l">
                        <a:spcBef>
                          <a:spcPts val="0"/>
                        </a:spcBef>
                        <a:spcAft>
                          <a:spcPts val="0"/>
                        </a:spcAft>
                      </a:pPr>
                      <a:r>
                        <a:rPr lang="fr-FR" sz="1500" dirty="0">
                          <a:effectLst/>
                          <a:latin typeface="Arial" panose="020B0604020202020204" pitchFamily="34" charset="0"/>
                          <a:cs typeface="Arial" panose="020B0604020202020204" pitchFamily="34" charset="0"/>
                        </a:rPr>
                        <a:t>- Indemnité de 6 à 10 %</a:t>
                      </a:r>
                    </a:p>
                    <a:p>
                      <a:pPr algn="l">
                        <a:spcBef>
                          <a:spcPts val="0"/>
                        </a:spcBef>
                        <a:spcAft>
                          <a:spcPts val="0"/>
                        </a:spcAft>
                      </a:pPr>
                      <a:r>
                        <a:rPr lang="fr-FR" sz="1500" dirty="0">
                          <a:effectLst/>
                          <a:latin typeface="Arial" panose="020B0604020202020204" pitchFamily="34" charset="0"/>
                          <a:cs typeface="Arial" panose="020B0604020202020204" pitchFamily="34" charset="0"/>
                        </a:rPr>
                        <a:t>de la rémunération totale</a:t>
                      </a:r>
                    </a:p>
                    <a:p>
                      <a:pPr algn="l">
                        <a:spcBef>
                          <a:spcPts val="0"/>
                        </a:spcBef>
                        <a:spcAft>
                          <a:spcPts val="0"/>
                        </a:spcAft>
                      </a:pPr>
                      <a:r>
                        <a:rPr lang="fr-FR" sz="1500" dirty="0">
                          <a:effectLst/>
                          <a:latin typeface="Arial" panose="020B0604020202020204" pitchFamily="34" charset="0"/>
                          <a:cs typeface="Arial" panose="020B0604020202020204" pitchFamily="34" charset="0"/>
                        </a:rPr>
                        <a:t>- Accès à la formation</a:t>
                      </a:r>
                    </a:p>
                    <a:p>
                      <a:pPr algn="l">
                        <a:spcBef>
                          <a:spcPts val="0"/>
                        </a:spcBef>
                        <a:spcAft>
                          <a:spcPts val="0"/>
                        </a:spcAft>
                      </a:pPr>
                      <a:r>
                        <a:rPr lang="fr-FR" sz="1500" dirty="0">
                          <a:effectLst/>
                          <a:latin typeface="Arial" panose="020B0604020202020204" pitchFamily="34" charset="0"/>
                          <a:cs typeface="Arial" panose="020B0604020202020204" pitchFamily="34" charset="0"/>
                        </a:rPr>
                        <a:t>- Allocation chômage à</a:t>
                      </a:r>
                    </a:p>
                    <a:p>
                      <a:pPr algn="l">
                        <a:spcBef>
                          <a:spcPts val="0"/>
                        </a:spcBef>
                        <a:spcAft>
                          <a:spcPts val="0"/>
                        </a:spcAft>
                      </a:pPr>
                      <a:r>
                        <a:rPr lang="fr-FR" sz="1500" dirty="0">
                          <a:effectLst/>
                          <a:latin typeface="Arial" panose="020B0604020202020204" pitchFamily="34" charset="0"/>
                          <a:cs typeface="Arial" panose="020B0604020202020204" pitchFamily="34" charset="0"/>
                        </a:rPr>
                        <a:t>partir du 6</a:t>
                      </a:r>
                      <a:r>
                        <a:rPr lang="fr-FR" sz="1500" baseline="30000" dirty="0">
                          <a:effectLst/>
                          <a:latin typeface="Arial" panose="020B0604020202020204" pitchFamily="34" charset="0"/>
                          <a:cs typeface="Arial" panose="020B0604020202020204" pitchFamily="34" charset="0"/>
                        </a:rPr>
                        <a:t>e</a:t>
                      </a:r>
                      <a:r>
                        <a:rPr lang="fr-FR" sz="1500" dirty="0">
                          <a:effectLst/>
                          <a:latin typeface="Arial" panose="020B0604020202020204" pitchFamily="34" charset="0"/>
                          <a:cs typeface="Arial" panose="020B0604020202020204" pitchFamily="34" charset="0"/>
                        </a:rPr>
                        <a:t> mois</a:t>
                      </a:r>
                      <a:endParaRPr lang="fr-FR" sz="1500" dirty="0">
                        <a:effectLst/>
                        <a:latin typeface="Arial" panose="020B0604020202020204" pitchFamily="34" charset="0"/>
                        <a:ea typeface="Calibri" panose="020F0502020204030204" pitchFamily="34" charset="0"/>
                        <a:cs typeface="Arial" panose="020B0604020202020204" pitchFamily="34" charset="0"/>
                      </a:endParaRPr>
                    </a:p>
                  </a:txBody>
                  <a:tcPr marL="64003" marR="64003" marT="0" marB="0" anchor="ctr"/>
                </a:tc>
                <a:tc>
                  <a:txBody>
                    <a:bodyPr/>
                    <a:lstStyle/>
                    <a:p>
                      <a:pPr algn="l">
                        <a:spcBef>
                          <a:spcPts val="0"/>
                        </a:spcBef>
                        <a:spcAft>
                          <a:spcPts val="0"/>
                        </a:spcAft>
                      </a:pPr>
                      <a:r>
                        <a:rPr lang="fr-FR" sz="1500" dirty="0">
                          <a:effectLst/>
                          <a:latin typeface="Arial" panose="020B0604020202020204" pitchFamily="34" charset="0"/>
                          <a:cs typeface="Arial" panose="020B0604020202020204" pitchFamily="34" charset="0"/>
                        </a:rPr>
                        <a:t>- Indemnité de 10 %</a:t>
                      </a:r>
                    </a:p>
                    <a:p>
                      <a:pPr algn="l">
                        <a:spcBef>
                          <a:spcPts val="0"/>
                        </a:spcBef>
                        <a:spcAft>
                          <a:spcPts val="0"/>
                        </a:spcAft>
                      </a:pPr>
                      <a:r>
                        <a:rPr lang="fr-FR" sz="1500" dirty="0">
                          <a:effectLst/>
                          <a:latin typeface="Arial" panose="020B0604020202020204" pitchFamily="34" charset="0"/>
                          <a:cs typeface="Arial" panose="020B0604020202020204" pitchFamily="34" charset="0"/>
                        </a:rPr>
                        <a:t>- Accès à la formation</a:t>
                      </a:r>
                    </a:p>
                    <a:p>
                      <a:pPr algn="l">
                        <a:spcBef>
                          <a:spcPts val="0"/>
                        </a:spcBef>
                        <a:spcAft>
                          <a:spcPts val="0"/>
                        </a:spcAft>
                      </a:pPr>
                      <a:r>
                        <a:rPr lang="fr-FR" sz="1500" dirty="0">
                          <a:effectLst/>
                          <a:latin typeface="Arial" panose="020B0604020202020204" pitchFamily="34" charset="0"/>
                          <a:cs typeface="Arial" panose="020B0604020202020204" pitchFamily="34" charset="0"/>
                        </a:rPr>
                        <a:t>- Allocation chômage</a:t>
                      </a:r>
                      <a:endParaRPr lang="fr-FR" sz="1500" dirty="0">
                        <a:effectLst/>
                        <a:latin typeface="Arial" panose="020B0604020202020204" pitchFamily="34" charset="0"/>
                        <a:ea typeface="Calibri" panose="020F0502020204030204" pitchFamily="34" charset="0"/>
                        <a:cs typeface="Arial" panose="020B0604020202020204" pitchFamily="34" charset="0"/>
                      </a:endParaRPr>
                    </a:p>
                  </a:txBody>
                  <a:tcPr marL="64003" marR="64003" marT="0" marB="0" anchor="ctr"/>
                </a:tc>
                <a:extLst>
                  <a:ext uri="{0D108BD9-81ED-4DB2-BD59-A6C34878D82A}">
                    <a16:rowId xmlns:a16="http://schemas.microsoft.com/office/drawing/2014/main" val="10006"/>
                  </a:ext>
                </a:extLst>
              </a:tr>
              <a:tr h="980104">
                <a:tc>
                  <a:txBody>
                    <a:bodyPr/>
                    <a:lstStyle/>
                    <a:p>
                      <a:pPr algn="ctr">
                        <a:spcBef>
                          <a:spcPts val="0"/>
                        </a:spcBef>
                        <a:spcAft>
                          <a:spcPts val="0"/>
                        </a:spcAft>
                      </a:pPr>
                      <a:r>
                        <a:rPr lang="fr-FR" sz="1600" b="1" dirty="0">
                          <a:effectLst/>
                          <a:latin typeface="Arial" panose="020B0604020202020204" pitchFamily="34" charset="0"/>
                          <a:cs typeface="Arial" panose="020B0604020202020204" pitchFamily="34" charset="0"/>
                        </a:rPr>
                        <a:t>Spécificité</a:t>
                      </a:r>
                      <a:endParaRPr lang="fr-FR" sz="1600" b="1" dirty="0">
                        <a:effectLst/>
                        <a:latin typeface="Arial" panose="020B0604020202020204" pitchFamily="34" charset="0"/>
                        <a:ea typeface="Calibri" panose="020F0502020204030204" pitchFamily="34" charset="0"/>
                        <a:cs typeface="Arial" panose="020B0604020202020204" pitchFamily="34" charset="0"/>
                      </a:endParaRPr>
                    </a:p>
                  </a:txBody>
                  <a:tcPr marL="64003" marR="64003" marT="0" marB="0" anchor="ctr">
                    <a:solidFill>
                      <a:schemeClr val="accent2"/>
                    </a:solidFill>
                  </a:tcPr>
                </a:tc>
                <a:tc>
                  <a:txBody>
                    <a:bodyPr/>
                    <a:lstStyle/>
                    <a:p>
                      <a:pPr algn="ctr">
                        <a:spcBef>
                          <a:spcPts val="0"/>
                        </a:spcBef>
                        <a:spcAft>
                          <a:spcPts val="0"/>
                        </a:spcAft>
                      </a:pPr>
                      <a:r>
                        <a:rPr lang="fr-FR" sz="1600" dirty="0">
                          <a:effectLst/>
                          <a:latin typeface="Arial" panose="020B0604020202020204" pitchFamily="34" charset="0"/>
                          <a:cs typeface="Arial" panose="020B0604020202020204" pitchFamily="34" charset="0"/>
                        </a:rPr>
                        <a:t> </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4003" marR="64003" marT="0" marB="0" anchor="ctr"/>
                </a:tc>
                <a:tc>
                  <a:txBody>
                    <a:bodyPr/>
                    <a:lstStyle/>
                    <a:p>
                      <a:pPr algn="ctr">
                        <a:spcBef>
                          <a:spcPts val="0"/>
                        </a:spcBef>
                        <a:spcAft>
                          <a:spcPts val="0"/>
                        </a:spcAft>
                      </a:pPr>
                      <a:r>
                        <a:rPr lang="fr-FR" sz="1500" dirty="0">
                          <a:effectLst/>
                          <a:latin typeface="Arial" panose="020B0604020202020204" pitchFamily="34" charset="0"/>
                          <a:cs typeface="Arial" panose="020B0604020202020204" pitchFamily="34" charset="0"/>
                        </a:rPr>
                        <a:t>Durée minimale de 24 h hebdo. ou de 104 h mensuelles sauf étudiants</a:t>
                      </a:r>
                      <a:endParaRPr lang="fr-FR" sz="1500" dirty="0">
                        <a:effectLst/>
                        <a:latin typeface="Arial" panose="020B0604020202020204" pitchFamily="34" charset="0"/>
                        <a:ea typeface="Calibri" panose="020F0502020204030204" pitchFamily="34" charset="0"/>
                        <a:cs typeface="Arial" panose="020B0604020202020204" pitchFamily="34" charset="0"/>
                      </a:endParaRPr>
                    </a:p>
                  </a:txBody>
                  <a:tcPr marL="64003" marR="64003" marT="0" marB="0" anchor="ctr"/>
                </a:tc>
                <a:tc>
                  <a:txBody>
                    <a:bodyPr/>
                    <a:lstStyle/>
                    <a:p>
                      <a:pPr algn="ctr">
                        <a:spcBef>
                          <a:spcPts val="0"/>
                        </a:spcBef>
                        <a:spcAft>
                          <a:spcPts val="0"/>
                        </a:spcAft>
                      </a:pPr>
                      <a:r>
                        <a:rPr lang="fr-FR" sz="1500" dirty="0">
                          <a:effectLst/>
                          <a:latin typeface="Arial" panose="020B0604020202020204" pitchFamily="34" charset="0"/>
                          <a:cs typeface="Arial" panose="020B0604020202020204" pitchFamily="34" charset="0"/>
                        </a:rPr>
                        <a:t>Contrat saisonnier ou alternant des périodes travaillées et non travaillées</a:t>
                      </a:r>
                      <a:endParaRPr lang="fr-FR" sz="1500" dirty="0">
                        <a:effectLst/>
                        <a:latin typeface="Arial" panose="020B0604020202020204" pitchFamily="34" charset="0"/>
                        <a:ea typeface="Calibri" panose="020F0502020204030204" pitchFamily="34" charset="0"/>
                        <a:cs typeface="Arial" panose="020B0604020202020204" pitchFamily="34" charset="0"/>
                      </a:endParaRPr>
                    </a:p>
                  </a:txBody>
                  <a:tcPr marL="64003" marR="64003" marT="0" marB="0"/>
                </a:tc>
                <a:tc>
                  <a:txBody>
                    <a:bodyPr/>
                    <a:lstStyle/>
                    <a:p>
                      <a:pPr marL="0" lvl="0" indent="0" algn="l">
                        <a:spcBef>
                          <a:spcPts val="0"/>
                        </a:spcBef>
                        <a:spcAft>
                          <a:spcPts val="0"/>
                        </a:spcAft>
                        <a:buFont typeface="Symbol" panose="05050102010706020507" pitchFamily="18" charset="2"/>
                        <a:buNone/>
                      </a:pPr>
                      <a:r>
                        <a:rPr lang="fr-FR" sz="1500" dirty="0">
                          <a:effectLst/>
                          <a:latin typeface="Arial" panose="020B0604020202020204" pitchFamily="34" charset="0"/>
                          <a:cs typeface="Arial" panose="020B0604020202020204" pitchFamily="34" charset="0"/>
                        </a:rPr>
                        <a:t>- Doit préciser le motif du recours au CDD</a:t>
                      </a:r>
                    </a:p>
                    <a:p>
                      <a:pPr marL="0" lvl="0" indent="0" algn="l">
                        <a:spcBef>
                          <a:spcPts val="0"/>
                        </a:spcBef>
                        <a:spcAft>
                          <a:spcPts val="0"/>
                        </a:spcAft>
                        <a:buFont typeface="Symbol" panose="05050102010706020507" pitchFamily="18" charset="2"/>
                        <a:buNone/>
                      </a:pPr>
                      <a:r>
                        <a:rPr lang="fr-FR" sz="1500" dirty="0">
                          <a:effectLst/>
                          <a:latin typeface="Arial" panose="020B0604020202020204" pitchFamily="34" charset="0"/>
                          <a:cs typeface="Arial" panose="020B0604020202020204" pitchFamily="34" charset="0"/>
                        </a:rPr>
                        <a:t>- Peut être renouvelé 2 fois (maxi 18 mois)</a:t>
                      </a:r>
                      <a:endParaRPr lang="fr-FR" sz="1500" dirty="0">
                        <a:effectLst/>
                        <a:latin typeface="Arial" panose="020B0604020202020204" pitchFamily="34" charset="0"/>
                        <a:ea typeface="Calibri" panose="020F0502020204030204" pitchFamily="34" charset="0"/>
                        <a:cs typeface="Arial" panose="020B0604020202020204" pitchFamily="34" charset="0"/>
                      </a:endParaRPr>
                    </a:p>
                  </a:txBody>
                  <a:tcPr marL="64003" marR="64003" marT="0" marB="0" anchor="ctr"/>
                </a:tc>
                <a:tc>
                  <a:txBody>
                    <a:bodyPr/>
                    <a:lstStyle/>
                    <a:p>
                      <a:pPr algn="ctr">
                        <a:spcBef>
                          <a:spcPts val="0"/>
                        </a:spcBef>
                        <a:spcAft>
                          <a:spcPts val="0"/>
                        </a:spcAft>
                      </a:pPr>
                      <a:r>
                        <a:rPr lang="fr-FR" sz="1500" dirty="0">
                          <a:effectLst/>
                          <a:latin typeface="Arial" panose="020B0604020202020204" pitchFamily="34" charset="0"/>
                          <a:cs typeface="Arial" panose="020B0604020202020204" pitchFamily="34" charset="0"/>
                        </a:rPr>
                        <a:t>Possibilité de proposer le contrat d’intérim en CDI</a:t>
                      </a:r>
                      <a:endParaRPr lang="fr-FR" sz="1500" dirty="0">
                        <a:effectLst/>
                        <a:latin typeface="Arial" panose="020B0604020202020204" pitchFamily="34" charset="0"/>
                        <a:ea typeface="Calibri" panose="020F0502020204030204" pitchFamily="34" charset="0"/>
                        <a:cs typeface="Arial" panose="020B0604020202020204" pitchFamily="34" charset="0"/>
                      </a:endParaRPr>
                    </a:p>
                  </a:txBody>
                  <a:tcPr marL="64003" marR="64003" marT="0" marB="0" anchor="ctr"/>
                </a:tc>
                <a:extLst>
                  <a:ext uri="{0D108BD9-81ED-4DB2-BD59-A6C34878D82A}">
                    <a16:rowId xmlns:a16="http://schemas.microsoft.com/office/drawing/2014/main" val="10007"/>
                  </a:ext>
                </a:extLst>
              </a:tr>
            </a:tbl>
          </a:graphicData>
        </a:graphic>
      </p:graphicFrame>
      <p:sp>
        <p:nvSpPr>
          <p:cNvPr id="7" name="Titre 1">
            <a:extLst>
              <a:ext uri="{FF2B5EF4-FFF2-40B4-BE49-F238E27FC236}">
                <a16:creationId xmlns:a16="http://schemas.microsoft.com/office/drawing/2014/main" id="{31CEE5FF-12EC-4720-B93A-FA19D605BEF5}"/>
              </a:ext>
            </a:extLst>
          </p:cNvPr>
          <p:cNvSpPr txBox="1">
            <a:spLocks/>
          </p:cNvSpPr>
          <p:nvPr/>
        </p:nvSpPr>
        <p:spPr>
          <a:xfrm>
            <a:off x="0" y="0"/>
            <a:ext cx="10270067" cy="905931"/>
          </a:xfrm>
          <a:prstGeom prst="rect">
            <a:avLst/>
          </a:prstGeom>
        </p:spPr>
        <p:txBody>
          <a:bodyPr vert="horz" lIns="91440" tIns="45720" rIns="91440" bIns="45720" rtlCol="0" anchor="b">
            <a:normAutofit fontScale="90000" lnSpcReduction="100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3100" b="1" dirty="0">
                <a:latin typeface="Arial" panose="020B0604020202020204" pitchFamily="34" charset="0"/>
                <a:cs typeface="Arial" panose="020B0604020202020204" pitchFamily="34" charset="0"/>
              </a:rPr>
              <a:t>1. L’embauche</a:t>
            </a:r>
            <a:br>
              <a:rPr lang="fr-FR" sz="3100" b="1" dirty="0">
                <a:latin typeface="Arial" panose="020B0604020202020204" pitchFamily="34" charset="0"/>
                <a:cs typeface="Arial" panose="020B0604020202020204" pitchFamily="34" charset="0"/>
              </a:rPr>
            </a:br>
            <a:r>
              <a:rPr lang="fr-FR" sz="3100" dirty="0">
                <a:latin typeface="Arial" panose="020B0604020202020204" pitchFamily="34" charset="0"/>
                <a:cs typeface="Arial" panose="020B0604020202020204" pitchFamily="34" charset="0"/>
              </a:rPr>
              <a:t>1.3. Typologie des contrats </a:t>
            </a:r>
            <a:endParaRPr lang="fr-FR"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52203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070027" y="1246837"/>
            <a:ext cx="9922934" cy="3216265"/>
          </a:xfrm>
          <a:prstGeom prst="rect">
            <a:avLst/>
          </a:prstGeom>
        </p:spPr>
        <p:txBody>
          <a:bodyPr wrap="square">
            <a:spAutoFit/>
          </a:bodyPr>
          <a:lstStyle/>
          <a:p>
            <a:pPr algn="ctr">
              <a:spcBef>
                <a:spcPts val="600"/>
              </a:spcBef>
              <a:spcAft>
                <a:spcPts val="1800"/>
              </a:spcAft>
            </a:pPr>
            <a:r>
              <a:rPr lang="fr-FR" sz="2800" dirty="0">
                <a:latin typeface="Arial" panose="020B0604020202020204" pitchFamily="34" charset="0"/>
                <a:ea typeface="Calibri" panose="020F0502020204030204" pitchFamily="34" charset="0"/>
                <a:cs typeface="Times New Roman" panose="02020603050405020304" pitchFamily="18" charset="0"/>
              </a:rPr>
              <a:t>Aux contrats précédents s’ajoutent d’autres contrats adaptés à des situations professionnelles particulières : </a:t>
            </a:r>
          </a:p>
          <a:p>
            <a:pPr marL="2328863" indent="-457200" algn="just">
              <a:spcBef>
                <a:spcPts val="600"/>
              </a:spcBef>
              <a:spcAft>
                <a:spcPts val="0"/>
              </a:spcAft>
              <a:buFont typeface="Wingdings" panose="05000000000000000000" pitchFamily="2" charset="2"/>
              <a:buChar char="q"/>
            </a:pPr>
            <a:r>
              <a:rPr lang="fr-FR" sz="2800" b="1" dirty="0">
                <a:solidFill>
                  <a:srgbClr val="00B0F0"/>
                </a:solidFill>
                <a:latin typeface="Arial" panose="020B0604020202020204" pitchFamily="34" charset="0"/>
                <a:ea typeface="Calibri" panose="020F0502020204030204" pitchFamily="34" charset="0"/>
                <a:cs typeface="Times New Roman" panose="02020603050405020304" pitchFamily="18" charset="0"/>
              </a:rPr>
              <a:t>Contrat d’apprentissage</a:t>
            </a:r>
          </a:p>
          <a:p>
            <a:pPr marL="2328863" indent="-457200" algn="just">
              <a:spcBef>
                <a:spcPts val="600"/>
              </a:spcBef>
              <a:spcAft>
                <a:spcPts val="0"/>
              </a:spcAft>
              <a:buFont typeface="Wingdings" panose="05000000000000000000" pitchFamily="2" charset="2"/>
              <a:buChar char="q"/>
            </a:pPr>
            <a:r>
              <a:rPr lang="fr-FR" sz="2800" b="1" dirty="0">
                <a:solidFill>
                  <a:srgbClr val="00B0F0"/>
                </a:solidFill>
                <a:latin typeface="Arial" panose="020B0604020202020204" pitchFamily="34" charset="0"/>
                <a:ea typeface="Calibri" panose="020F0502020204030204" pitchFamily="34" charset="0"/>
                <a:cs typeface="Times New Roman" panose="02020603050405020304" pitchFamily="18" charset="0"/>
              </a:rPr>
              <a:t>contrat de professionnalisation, </a:t>
            </a:r>
          </a:p>
          <a:p>
            <a:pPr marL="2328863" indent="-457200" algn="just">
              <a:spcBef>
                <a:spcPts val="600"/>
              </a:spcBef>
              <a:spcAft>
                <a:spcPts val="0"/>
              </a:spcAft>
              <a:buFont typeface="Wingdings" panose="05000000000000000000" pitchFamily="2" charset="2"/>
              <a:buChar char="q"/>
            </a:pPr>
            <a:r>
              <a:rPr lang="fr-FR" sz="2800" b="1" dirty="0">
                <a:solidFill>
                  <a:srgbClr val="00B0F0"/>
                </a:solidFill>
                <a:latin typeface="Arial" panose="020B0604020202020204" pitchFamily="34" charset="0"/>
                <a:ea typeface="Calibri" panose="020F0502020204030204" pitchFamily="34" charset="0"/>
                <a:cs typeface="Times New Roman" panose="02020603050405020304" pitchFamily="18" charset="0"/>
              </a:rPr>
              <a:t>Contrat intermittent</a:t>
            </a:r>
          </a:p>
          <a:p>
            <a:pPr marL="2328863" indent="-457200" algn="just">
              <a:spcBef>
                <a:spcPts val="600"/>
              </a:spcBef>
              <a:spcAft>
                <a:spcPts val="0"/>
              </a:spcAft>
              <a:buFont typeface="Wingdings" panose="05000000000000000000" pitchFamily="2" charset="2"/>
              <a:buChar char="q"/>
            </a:pPr>
            <a:r>
              <a:rPr lang="fr-FR" sz="2800" b="1" dirty="0">
                <a:solidFill>
                  <a:srgbClr val="00B0F0"/>
                </a:solidFill>
                <a:latin typeface="Arial" panose="020B0604020202020204" pitchFamily="34" charset="0"/>
                <a:ea typeface="Calibri" panose="020F0502020204030204" pitchFamily="34" charset="0"/>
                <a:cs typeface="Times New Roman" panose="02020603050405020304" pitchFamily="18" charset="0"/>
              </a:rPr>
              <a:t>etc.</a:t>
            </a:r>
            <a:endParaRPr lang="fr-FR" sz="2800" b="1" dirty="0">
              <a:solidFill>
                <a:srgbClr val="00B0F0"/>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5" name="Titre 1">
            <a:extLst>
              <a:ext uri="{FF2B5EF4-FFF2-40B4-BE49-F238E27FC236}">
                <a16:creationId xmlns:a16="http://schemas.microsoft.com/office/drawing/2014/main" id="{87E27170-3052-4DA5-BE56-BDD63DA85A00}"/>
              </a:ext>
            </a:extLst>
          </p:cNvPr>
          <p:cNvSpPr txBox="1">
            <a:spLocks/>
          </p:cNvSpPr>
          <p:nvPr/>
        </p:nvSpPr>
        <p:spPr>
          <a:xfrm>
            <a:off x="0" y="0"/>
            <a:ext cx="10270067" cy="905931"/>
          </a:xfrm>
          <a:prstGeom prst="rect">
            <a:avLst/>
          </a:prstGeom>
        </p:spPr>
        <p:txBody>
          <a:bodyPr vert="horz" lIns="91440" tIns="45720" rIns="91440" bIns="45720" rtlCol="0" anchor="b">
            <a:normAutofit fontScale="90000" lnSpcReduction="100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3100" b="1" dirty="0"/>
              <a:t>1. L’embauche</a:t>
            </a:r>
            <a:br>
              <a:rPr lang="fr-FR" sz="3100" b="1" dirty="0"/>
            </a:br>
            <a:r>
              <a:rPr lang="fr-FR" sz="3100" dirty="0"/>
              <a:t>1.3. Typologie des contrats </a:t>
            </a:r>
            <a:endParaRPr lang="fr-FR" sz="3600" dirty="0"/>
          </a:p>
        </p:txBody>
      </p:sp>
    </p:spTree>
    <p:extLst>
      <p:ext uri="{BB962C8B-B14F-4D97-AF65-F5344CB8AC3E}">
        <p14:creationId xmlns:p14="http://schemas.microsoft.com/office/powerpoint/2010/main" val="3088204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Capture d’écra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1086498"/>
            <a:ext cx="11103953" cy="4667321"/>
          </a:xfrm>
          <a:prstGeom prst="rect">
            <a:avLst/>
          </a:prstGeom>
        </p:spPr>
      </p:pic>
      <p:sp>
        <p:nvSpPr>
          <p:cNvPr id="6" name="Titre 1">
            <a:extLst>
              <a:ext uri="{FF2B5EF4-FFF2-40B4-BE49-F238E27FC236}">
                <a16:creationId xmlns:a16="http://schemas.microsoft.com/office/drawing/2014/main" id="{7DBC9B1F-6208-4EF7-975D-A1E558F223A2}"/>
              </a:ext>
            </a:extLst>
          </p:cNvPr>
          <p:cNvSpPr txBox="1">
            <a:spLocks/>
          </p:cNvSpPr>
          <p:nvPr/>
        </p:nvSpPr>
        <p:spPr>
          <a:xfrm>
            <a:off x="0" y="1"/>
            <a:ext cx="10270067" cy="992776"/>
          </a:xfrm>
          <a:prstGeom prst="rect">
            <a:avLst/>
          </a:prstGeom>
        </p:spPr>
        <p:txBody>
          <a:bodyPr vert="horz" lIns="91440" tIns="45720" rIns="91440" bIns="45720" rtlCol="0" anchor="b">
            <a:normAutofit fontScale="97500" lnSpcReduction="100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3100" b="1" dirty="0">
                <a:latin typeface="Arial" panose="020B0604020202020204" pitchFamily="34" charset="0"/>
                <a:cs typeface="Arial" panose="020B0604020202020204" pitchFamily="34" charset="0"/>
              </a:rPr>
              <a:t>1. L’embauche</a:t>
            </a:r>
            <a:br>
              <a:rPr lang="fr-FR" sz="3100" b="1" dirty="0">
                <a:latin typeface="Arial" panose="020B0604020202020204" pitchFamily="34" charset="0"/>
                <a:cs typeface="Arial" panose="020B0604020202020204" pitchFamily="34" charset="0"/>
              </a:rPr>
            </a:br>
            <a:r>
              <a:rPr lang="fr-FR" sz="3100" dirty="0">
                <a:latin typeface="Arial" panose="020B0604020202020204" pitchFamily="34" charset="0"/>
                <a:cs typeface="Arial" panose="020B0604020202020204" pitchFamily="34" charset="0"/>
              </a:rPr>
              <a:t>1.1. Organisation</a:t>
            </a:r>
            <a:endParaRPr lang="fr-FR"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42730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6577" y="1351508"/>
            <a:ext cx="11209866" cy="4308872"/>
          </a:xfrm>
          <a:prstGeom prst="rect">
            <a:avLst/>
          </a:prstGeom>
        </p:spPr>
        <p:txBody>
          <a:bodyPr wrap="square">
            <a:spAutoFit/>
          </a:bodyPr>
          <a:lstStyle/>
          <a:p>
            <a:pPr marL="90170" indent="-61595" algn="ctr">
              <a:spcBef>
                <a:spcPts val="600"/>
              </a:spcBef>
              <a:spcAft>
                <a:spcPts val="1200"/>
              </a:spcAft>
            </a:pPr>
            <a:r>
              <a:rPr lang="fr-FR" sz="2400" b="1" dirty="0">
                <a:latin typeface="Arial" panose="020B0604020202020204" pitchFamily="34" charset="0"/>
                <a:ea typeface="Calibri" panose="020F0502020204030204" pitchFamily="34" charset="0"/>
                <a:cs typeface="Times New Roman" panose="02020603050405020304" pitchFamily="18" charset="0"/>
              </a:rPr>
              <a:t>Selon les entreprises, des déclarations complémentaires doivent être réalisées auprès des organismes compétents. </a:t>
            </a:r>
          </a:p>
          <a:p>
            <a:pPr marL="342900" lvl="0" indent="-342900" algn="just">
              <a:spcBef>
                <a:spcPts val="600"/>
              </a:spcBef>
              <a:spcAft>
                <a:spcPts val="0"/>
              </a:spcAft>
              <a:buFont typeface="Arial" panose="020B0604020202020204" pitchFamily="34" charset="0"/>
              <a:buChar char="-"/>
            </a:pPr>
            <a:r>
              <a:rPr lang="fr-FR" sz="2400" dirty="0">
                <a:solidFill>
                  <a:srgbClr val="00B0F0"/>
                </a:solidFill>
                <a:latin typeface="Arial" panose="020B0604020202020204" pitchFamily="34" charset="0"/>
                <a:ea typeface="Times New Roman" panose="02020603050405020304" pitchFamily="18" charset="0"/>
                <a:cs typeface="Times New Roman" panose="02020603050405020304" pitchFamily="18" charset="0"/>
              </a:rPr>
              <a:t>selon l’</a:t>
            </a:r>
            <a:r>
              <a:rPr lang="fr-FR" sz="2400" b="1" dirty="0">
                <a:solidFill>
                  <a:srgbClr val="00B0F0"/>
                </a:solidFill>
                <a:latin typeface="Arial" panose="020B0604020202020204" pitchFamily="34" charset="0"/>
                <a:ea typeface="Times New Roman" panose="02020603050405020304" pitchFamily="18" charset="0"/>
                <a:cs typeface="Times New Roman" panose="02020603050405020304" pitchFamily="18" charset="0"/>
              </a:rPr>
              <a:t>activité</a:t>
            </a:r>
            <a:r>
              <a:rPr lang="fr-FR" sz="2400" dirty="0">
                <a:solidFill>
                  <a:srgbClr val="00B0F0"/>
                </a:solidFill>
                <a:latin typeface="Arial" panose="020B0604020202020204" pitchFamily="34" charset="0"/>
                <a:ea typeface="Times New Roman" panose="02020603050405020304" pitchFamily="18" charset="0"/>
                <a:cs typeface="Times New Roman" panose="02020603050405020304" pitchFamily="18" charset="0"/>
              </a:rPr>
              <a:t> : BTP, industrie, hôtellerie, etc. </a:t>
            </a:r>
          </a:p>
          <a:p>
            <a:pPr marL="342900" lvl="0" indent="-342900" algn="just">
              <a:spcAft>
                <a:spcPts val="0"/>
              </a:spcAft>
              <a:buFont typeface="Arial" panose="020B0604020202020204" pitchFamily="34" charset="0"/>
              <a:buChar char="-"/>
            </a:pPr>
            <a:r>
              <a:rPr lang="fr-FR" sz="2400" dirty="0">
                <a:solidFill>
                  <a:srgbClr val="00B0F0"/>
                </a:solidFill>
                <a:latin typeface="Arial" panose="020B0604020202020204" pitchFamily="34" charset="0"/>
                <a:ea typeface="Times New Roman" panose="02020603050405020304" pitchFamily="18" charset="0"/>
                <a:cs typeface="Times New Roman" panose="02020603050405020304" pitchFamily="18" charset="0"/>
              </a:rPr>
              <a:t>selon la </a:t>
            </a:r>
            <a:r>
              <a:rPr lang="fr-FR" sz="2400" b="1" dirty="0">
                <a:solidFill>
                  <a:srgbClr val="00B0F0"/>
                </a:solidFill>
                <a:latin typeface="Arial" panose="020B0604020202020204" pitchFamily="34" charset="0"/>
                <a:ea typeface="Times New Roman" panose="02020603050405020304" pitchFamily="18" charset="0"/>
                <a:cs typeface="Times New Roman" panose="02020603050405020304" pitchFamily="18" charset="0"/>
              </a:rPr>
              <a:t>taille</a:t>
            </a:r>
            <a:r>
              <a:rPr lang="fr-FR" sz="2400" dirty="0">
                <a:solidFill>
                  <a:srgbClr val="00B0F0"/>
                </a:solidFill>
                <a:latin typeface="Arial" panose="020B0604020202020204" pitchFamily="34" charset="0"/>
                <a:ea typeface="Times New Roman" panose="02020603050405020304" pitchFamily="18" charset="0"/>
                <a:cs typeface="Times New Roman" panose="02020603050405020304" pitchFamily="18" charset="0"/>
              </a:rPr>
              <a:t> : moins de 10 salariés, plus de 10 salariés, etc.</a:t>
            </a:r>
          </a:p>
          <a:p>
            <a:pPr marL="342900" lvl="0" indent="-342900" algn="just">
              <a:spcAft>
                <a:spcPts val="0"/>
              </a:spcAft>
              <a:buFont typeface="Arial" panose="020B0604020202020204" pitchFamily="34" charset="0"/>
              <a:buChar char="-"/>
            </a:pPr>
            <a:r>
              <a:rPr lang="fr-FR" sz="2400" dirty="0">
                <a:solidFill>
                  <a:srgbClr val="00B0F0"/>
                </a:solidFill>
                <a:latin typeface="Arial" panose="020B0604020202020204" pitchFamily="34" charset="0"/>
                <a:ea typeface="Times New Roman" panose="02020603050405020304" pitchFamily="18" charset="0"/>
                <a:cs typeface="Times New Roman" panose="02020603050405020304" pitchFamily="18" charset="0"/>
              </a:rPr>
              <a:t>selon le </a:t>
            </a:r>
            <a:r>
              <a:rPr lang="fr-FR" sz="2400" b="1" dirty="0">
                <a:solidFill>
                  <a:srgbClr val="00B0F0"/>
                </a:solidFill>
                <a:latin typeface="Arial" panose="020B0604020202020204" pitchFamily="34" charset="0"/>
                <a:ea typeface="Times New Roman" panose="02020603050405020304" pitchFamily="18" charset="0"/>
                <a:cs typeface="Times New Roman" panose="02020603050405020304" pitchFamily="18" charset="0"/>
              </a:rPr>
              <a:t>statut</a:t>
            </a:r>
            <a:r>
              <a:rPr lang="fr-FR" sz="2400" dirty="0">
                <a:solidFill>
                  <a:srgbClr val="00B0F0"/>
                </a:solidFill>
                <a:latin typeface="Arial" panose="020B0604020202020204" pitchFamily="34" charset="0"/>
                <a:ea typeface="Times New Roman" panose="02020603050405020304" pitchFamily="18" charset="0"/>
                <a:cs typeface="Times New Roman" panose="02020603050405020304" pitchFamily="18" charset="0"/>
              </a:rPr>
              <a:t> : artisan, commerçant, industriel, etc.</a:t>
            </a:r>
          </a:p>
          <a:p>
            <a:pPr marL="342900" lvl="0" indent="-342900" algn="just">
              <a:spcAft>
                <a:spcPts val="0"/>
              </a:spcAft>
              <a:buFont typeface="Arial" panose="020B0604020202020204" pitchFamily="34" charset="0"/>
              <a:buChar char="-"/>
            </a:pPr>
            <a:r>
              <a:rPr lang="fr-FR" sz="2400" dirty="0">
                <a:solidFill>
                  <a:srgbClr val="00B0F0"/>
                </a:solidFill>
                <a:latin typeface="Arial" panose="020B0604020202020204" pitchFamily="34" charset="0"/>
                <a:ea typeface="Times New Roman" panose="02020603050405020304" pitchFamily="18" charset="0"/>
                <a:cs typeface="Times New Roman" panose="02020603050405020304" pitchFamily="18" charset="0"/>
              </a:rPr>
              <a:t>selon le</a:t>
            </a:r>
            <a:r>
              <a:rPr lang="fr-FR" sz="2400" b="1" dirty="0">
                <a:solidFill>
                  <a:srgbClr val="00B0F0"/>
                </a:solidFill>
                <a:latin typeface="Arial" panose="020B0604020202020204" pitchFamily="34" charset="0"/>
                <a:ea typeface="Times New Roman" panose="02020603050405020304" pitchFamily="18" charset="0"/>
                <a:cs typeface="Times New Roman" panose="02020603050405020304" pitchFamily="18" charset="0"/>
              </a:rPr>
              <a:t> type de contrat</a:t>
            </a:r>
            <a:r>
              <a:rPr lang="fr-FR" sz="2400" dirty="0">
                <a:solidFill>
                  <a:srgbClr val="00B0F0"/>
                </a:solidFill>
                <a:latin typeface="Arial" panose="020B0604020202020204" pitchFamily="34" charset="0"/>
                <a:ea typeface="Times New Roman" panose="02020603050405020304" pitchFamily="18" charset="0"/>
                <a:cs typeface="Times New Roman" panose="02020603050405020304" pitchFamily="18" charset="0"/>
              </a:rPr>
              <a:t> : apprentissage, contrat de professionnalisation, CDD, CDI, etc.</a:t>
            </a:r>
          </a:p>
          <a:p>
            <a:pPr marL="342900" lvl="0" indent="-342900" algn="just">
              <a:spcAft>
                <a:spcPts val="0"/>
              </a:spcAft>
              <a:buFont typeface="Arial" panose="020B0604020202020204" pitchFamily="34" charset="0"/>
              <a:buChar char="-"/>
            </a:pPr>
            <a:r>
              <a:rPr lang="fr-FR" sz="2400" dirty="0">
                <a:solidFill>
                  <a:srgbClr val="00B0F0"/>
                </a:solidFill>
                <a:latin typeface="Arial" panose="020B0604020202020204" pitchFamily="34" charset="0"/>
                <a:ea typeface="Times New Roman" panose="02020603050405020304" pitchFamily="18" charset="0"/>
                <a:cs typeface="Times New Roman" panose="02020603050405020304" pitchFamily="18" charset="0"/>
              </a:rPr>
              <a:t>selon la </a:t>
            </a:r>
            <a:r>
              <a:rPr lang="fr-FR" sz="2400" b="1" dirty="0">
                <a:solidFill>
                  <a:srgbClr val="00B0F0"/>
                </a:solidFill>
                <a:latin typeface="Arial" panose="020B0604020202020204" pitchFamily="34" charset="0"/>
                <a:ea typeface="Times New Roman" panose="02020603050405020304" pitchFamily="18" charset="0"/>
                <a:cs typeface="Times New Roman" panose="02020603050405020304" pitchFamily="18" charset="0"/>
              </a:rPr>
              <a:t>nationalité</a:t>
            </a:r>
            <a:r>
              <a:rPr lang="fr-FR" sz="2400" dirty="0">
                <a:solidFill>
                  <a:srgbClr val="00B0F0"/>
                </a:solidFill>
                <a:latin typeface="Arial" panose="020B0604020202020204" pitchFamily="34" charset="0"/>
                <a:ea typeface="Times New Roman" panose="02020603050405020304" pitchFamily="18" charset="0"/>
                <a:cs typeface="Times New Roman" panose="02020603050405020304" pitchFamily="18" charset="0"/>
              </a:rPr>
              <a:t> : française, étrangère, etc.</a:t>
            </a:r>
          </a:p>
          <a:p>
            <a:pPr algn="ctr">
              <a:spcBef>
                <a:spcPts val="1800"/>
              </a:spcBef>
              <a:spcAft>
                <a:spcPts val="0"/>
              </a:spcAft>
            </a:pPr>
            <a:r>
              <a:rPr lang="fr-FR" sz="2400" dirty="0">
                <a:latin typeface="Arial" panose="020B0604020202020204" pitchFamily="34" charset="0"/>
                <a:ea typeface="Calibri" panose="020F0502020204030204" pitchFamily="34" charset="0"/>
                <a:cs typeface="Times New Roman" panose="02020603050405020304" pitchFamily="18" charset="0"/>
              </a:rPr>
              <a:t>Il y a lieu, dans chaque cas, de s’informer sur les déclarations ou démarches spécifiques à l’entreprise. </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6" name="Titre 1">
            <a:extLst>
              <a:ext uri="{FF2B5EF4-FFF2-40B4-BE49-F238E27FC236}">
                <a16:creationId xmlns:a16="http://schemas.microsoft.com/office/drawing/2014/main" id="{12950476-B919-40C9-A81F-257884BB90DD}"/>
              </a:ext>
            </a:extLst>
          </p:cNvPr>
          <p:cNvSpPr txBox="1">
            <a:spLocks/>
          </p:cNvSpPr>
          <p:nvPr/>
        </p:nvSpPr>
        <p:spPr>
          <a:xfrm>
            <a:off x="0" y="1"/>
            <a:ext cx="10270067" cy="966650"/>
          </a:xfrm>
          <a:prstGeom prst="rect">
            <a:avLst/>
          </a:prstGeom>
        </p:spPr>
        <p:txBody>
          <a:bodyPr vert="horz" lIns="91440" tIns="45720" rIns="91440" bIns="45720" rtlCol="0" anchor="b">
            <a:normAutofit fontScale="97500" lnSpcReduction="100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3100" b="1" dirty="0">
                <a:latin typeface="Arial" panose="020B0604020202020204" pitchFamily="34" charset="0"/>
                <a:cs typeface="Arial" panose="020B0604020202020204" pitchFamily="34" charset="0"/>
              </a:rPr>
              <a:t>1. L’embauche</a:t>
            </a:r>
            <a:br>
              <a:rPr lang="fr-FR" sz="3100" b="1" dirty="0">
                <a:latin typeface="Arial" panose="020B0604020202020204" pitchFamily="34" charset="0"/>
                <a:cs typeface="Arial" panose="020B0604020202020204" pitchFamily="34" charset="0"/>
              </a:rPr>
            </a:br>
            <a:r>
              <a:rPr lang="fr-FR" sz="3100" dirty="0">
                <a:latin typeface="Arial" panose="020B0604020202020204" pitchFamily="34" charset="0"/>
                <a:cs typeface="Arial" panose="020B0604020202020204" pitchFamily="34" charset="0"/>
              </a:rPr>
              <a:t>1.1. Organisation</a:t>
            </a:r>
            <a:endParaRPr lang="fr-FR"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81935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0270067" cy="905931"/>
          </a:xfrm>
        </p:spPr>
        <p:txBody>
          <a:bodyPr>
            <a:normAutofit fontScale="90000"/>
          </a:bodyPr>
          <a:lstStyle/>
          <a:p>
            <a:r>
              <a:rPr lang="fr-FR" sz="3100" b="1" dirty="0">
                <a:latin typeface="Arial" panose="020B0604020202020204" pitchFamily="34" charset="0"/>
                <a:cs typeface="Arial" panose="020B0604020202020204" pitchFamily="34" charset="0"/>
              </a:rPr>
              <a:t>1. L’embauche</a:t>
            </a:r>
            <a:br>
              <a:rPr lang="fr-FR" sz="3100" b="1" dirty="0">
                <a:latin typeface="Arial" panose="020B0604020202020204" pitchFamily="34" charset="0"/>
                <a:cs typeface="Arial" panose="020B0604020202020204" pitchFamily="34" charset="0"/>
              </a:rPr>
            </a:br>
            <a:r>
              <a:rPr lang="fr-FR" sz="3100" dirty="0">
                <a:latin typeface="Arial" panose="020B0604020202020204" pitchFamily="34" charset="0"/>
                <a:cs typeface="Arial" panose="020B0604020202020204" pitchFamily="34" charset="0"/>
              </a:rPr>
              <a:t>1.2. Contrat de travail</a:t>
            </a:r>
            <a:endParaRPr lang="fr-FR" sz="3600" dirty="0">
              <a:latin typeface="Arial" panose="020B0604020202020204" pitchFamily="34" charset="0"/>
              <a:cs typeface="Arial" panose="020B0604020202020204" pitchFamily="34" charset="0"/>
            </a:endParaRPr>
          </a:p>
        </p:txBody>
      </p:sp>
      <p:sp>
        <p:nvSpPr>
          <p:cNvPr id="3" name="Rectangle 2"/>
          <p:cNvSpPr/>
          <p:nvPr/>
        </p:nvSpPr>
        <p:spPr>
          <a:xfrm>
            <a:off x="758803" y="1274301"/>
            <a:ext cx="10546113" cy="461665"/>
          </a:xfrm>
          <a:prstGeom prst="rect">
            <a:avLst/>
          </a:prstGeom>
        </p:spPr>
        <p:txBody>
          <a:bodyPr wrap="square">
            <a:spAutoFit/>
          </a:bodyPr>
          <a:lstStyle/>
          <a:p>
            <a:pPr algn="ctr">
              <a:spcBef>
                <a:spcPts val="1800"/>
              </a:spcBef>
            </a:pPr>
            <a:r>
              <a:rPr lang="fr-FR" sz="24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Le contrat de travail est la convention qui lie le salarié et l’employeur. </a:t>
            </a:r>
          </a:p>
        </p:txBody>
      </p:sp>
      <p:graphicFrame>
        <p:nvGraphicFramePr>
          <p:cNvPr id="4" name="Diagramme 3"/>
          <p:cNvGraphicFramePr/>
          <p:nvPr/>
        </p:nvGraphicFramePr>
        <p:xfrm>
          <a:off x="366301" y="1604161"/>
          <a:ext cx="11331118" cy="50554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6546921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37210" y="1273394"/>
            <a:ext cx="11295491" cy="4693593"/>
          </a:xfrm>
          <a:prstGeom prst="rect">
            <a:avLst/>
          </a:prstGeom>
        </p:spPr>
        <p:txBody>
          <a:bodyPr wrap="square">
            <a:spAutoFit/>
          </a:bodyPr>
          <a:lstStyle/>
          <a:p>
            <a:pPr algn="ctr">
              <a:spcBef>
                <a:spcPts val="1800"/>
              </a:spcBef>
              <a:spcAft>
                <a:spcPts val="0"/>
              </a:spcAft>
            </a:pPr>
            <a:r>
              <a:rPr lang="fr-FR" sz="24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Le contrat de travail existe dès l’instant où une personne (le salarié) s’engage à travailler, moyennant rémunération, pour le compte et sous la direction d’une autre personne (l’employeur). </a:t>
            </a:r>
          </a:p>
          <a:p>
            <a:pPr marL="342900" indent="-342900" algn="just">
              <a:spcBef>
                <a:spcPts val="1800"/>
              </a:spcBef>
              <a:spcAft>
                <a:spcPts val="0"/>
              </a:spcAft>
              <a:buFont typeface="Wingdings" panose="05000000000000000000" pitchFamily="2" charset="2"/>
              <a:buChar char="Ø"/>
            </a:pPr>
            <a:r>
              <a:rPr lang="fr-FR" sz="2400" dirty="0">
                <a:latin typeface="Arial" panose="020B0604020202020204" pitchFamily="34" charset="0"/>
                <a:ea typeface="Calibri" panose="020F0502020204030204" pitchFamily="34" charset="0"/>
                <a:cs typeface="Times New Roman" panose="02020603050405020304" pitchFamily="18" charset="0"/>
              </a:rPr>
              <a:t>Le plus souvent, le contrat de travail doit être écrit. </a:t>
            </a:r>
          </a:p>
          <a:p>
            <a:pPr marL="342900" indent="-342900" algn="just">
              <a:spcBef>
                <a:spcPts val="600"/>
              </a:spcBef>
              <a:spcAft>
                <a:spcPts val="0"/>
              </a:spcAft>
              <a:buFont typeface="Wingdings" panose="05000000000000000000" pitchFamily="2" charset="2"/>
              <a:buChar char="Ø"/>
            </a:pPr>
            <a:r>
              <a:rPr lang="fr-FR" sz="2400" dirty="0">
                <a:latin typeface="Arial" panose="020B0604020202020204" pitchFamily="34" charset="0"/>
                <a:ea typeface="Calibri" panose="020F0502020204030204" pitchFamily="34" charset="0"/>
                <a:cs typeface="Times New Roman" panose="02020603050405020304" pitchFamily="18" charset="0"/>
              </a:rPr>
              <a:t>Son exécution entraîne des obligations, à la fois pour le salarié et pour l’employeur.</a:t>
            </a:r>
          </a:p>
          <a:p>
            <a:pPr algn="just">
              <a:spcBef>
                <a:spcPts val="1800"/>
              </a:spcBef>
              <a:spcAft>
                <a:spcPts val="600"/>
              </a:spcAft>
            </a:pPr>
            <a:r>
              <a:rPr lang="fr-FR" sz="2400" dirty="0">
                <a:latin typeface="Arial" panose="020B0604020202020204" pitchFamily="34" charset="0"/>
                <a:ea typeface="Calibri" panose="020F0502020204030204" pitchFamily="34" charset="0"/>
                <a:cs typeface="Times New Roman" panose="02020603050405020304" pitchFamily="18" charset="0"/>
              </a:rPr>
              <a:t>La Cour de cassation considère qu’il y a relation de travail dès lors que les quatre éléments suivants sont réunis : une </a:t>
            </a:r>
            <a:r>
              <a:rPr lang="fr-FR" sz="24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rémunération</a:t>
            </a:r>
            <a:r>
              <a:rPr lang="fr-FR" sz="2400" dirty="0">
                <a:latin typeface="Arial" panose="020B0604020202020204" pitchFamily="34" charset="0"/>
                <a:ea typeface="Calibri" panose="020F0502020204030204" pitchFamily="34" charset="0"/>
                <a:cs typeface="Times New Roman" panose="02020603050405020304" pitchFamily="18" charset="0"/>
              </a:rPr>
              <a:t>, une </a:t>
            </a:r>
            <a:r>
              <a:rPr lang="fr-FR" sz="24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qualification</a:t>
            </a:r>
            <a:r>
              <a:rPr lang="fr-FR" sz="2400" dirty="0">
                <a:latin typeface="Arial" panose="020B0604020202020204" pitchFamily="34" charset="0"/>
                <a:ea typeface="Calibri" panose="020F0502020204030204" pitchFamily="34" charset="0"/>
                <a:cs typeface="Times New Roman" panose="02020603050405020304" pitchFamily="18" charset="0"/>
              </a:rPr>
              <a:t> du salarié, une </a:t>
            </a:r>
            <a:r>
              <a:rPr lang="fr-FR" sz="24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durée</a:t>
            </a:r>
            <a:r>
              <a:rPr lang="fr-FR" sz="2400" dirty="0">
                <a:latin typeface="Arial" panose="020B0604020202020204" pitchFamily="34" charset="0"/>
                <a:ea typeface="Calibri" panose="020F0502020204030204" pitchFamily="34" charset="0"/>
                <a:cs typeface="Times New Roman" panose="02020603050405020304" pitchFamily="18" charset="0"/>
              </a:rPr>
              <a:t> et un </a:t>
            </a:r>
            <a:r>
              <a:rPr lang="fr-FR" sz="24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horaire</a:t>
            </a:r>
            <a:r>
              <a:rPr lang="fr-FR" sz="2400" dirty="0">
                <a:latin typeface="Arial" panose="020B0604020202020204" pitchFamily="34" charset="0"/>
                <a:ea typeface="Calibri" panose="020F0502020204030204" pitchFamily="34" charset="0"/>
                <a:cs typeface="Times New Roman" panose="02020603050405020304" pitchFamily="18" charset="0"/>
              </a:rPr>
              <a:t> de travail et un </a:t>
            </a:r>
            <a:r>
              <a:rPr lang="fr-FR" sz="24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lieu</a:t>
            </a:r>
            <a:r>
              <a:rPr lang="fr-FR" sz="2400" dirty="0">
                <a:latin typeface="Arial" panose="020B0604020202020204" pitchFamily="34" charset="0"/>
                <a:ea typeface="Calibri" panose="020F0502020204030204" pitchFamily="34" charset="0"/>
                <a:cs typeface="Times New Roman" panose="02020603050405020304" pitchFamily="18" charset="0"/>
              </a:rPr>
              <a:t> de travail. L'élément essentiel du contrat est, en tout état de cause, </a:t>
            </a:r>
            <a:r>
              <a:rPr lang="fr-FR" sz="2400" b="1" dirty="0">
                <a:latin typeface="Arial" panose="020B0604020202020204" pitchFamily="34" charset="0"/>
                <a:ea typeface="Calibri" panose="020F0502020204030204" pitchFamily="34" charset="0"/>
                <a:cs typeface="Times New Roman" panose="02020603050405020304" pitchFamily="18" charset="0"/>
              </a:rPr>
              <a:t>le </a:t>
            </a:r>
            <a:r>
              <a:rPr lang="fr-FR" sz="24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lien de subordination entre l'employeur et l'employé</a:t>
            </a:r>
            <a:r>
              <a:rPr lang="fr-FR" sz="2400" dirty="0">
                <a:latin typeface="Arial" panose="020B0604020202020204" pitchFamily="34" charset="0"/>
                <a:ea typeface="Calibri" panose="020F0502020204030204" pitchFamily="34" charset="0"/>
                <a:cs typeface="Times New Roman" panose="02020603050405020304" pitchFamily="18" charset="0"/>
              </a:rPr>
              <a:t>. </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6" name="Titre 1">
            <a:extLst>
              <a:ext uri="{FF2B5EF4-FFF2-40B4-BE49-F238E27FC236}">
                <a16:creationId xmlns:a16="http://schemas.microsoft.com/office/drawing/2014/main" id="{7EDD2B11-14C5-4BD8-892F-C4885A5F443B}"/>
              </a:ext>
            </a:extLst>
          </p:cNvPr>
          <p:cNvSpPr txBox="1">
            <a:spLocks/>
          </p:cNvSpPr>
          <p:nvPr/>
        </p:nvSpPr>
        <p:spPr>
          <a:xfrm>
            <a:off x="0" y="0"/>
            <a:ext cx="10270067" cy="905931"/>
          </a:xfrm>
          <a:prstGeom prst="rect">
            <a:avLst/>
          </a:prstGeom>
        </p:spPr>
        <p:txBody>
          <a:bodyPr vert="horz" lIns="91440" tIns="45720" rIns="91440" bIns="45720" rtlCol="0" anchor="b">
            <a:normAutofit fontScale="90000" lnSpcReduction="100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3100" b="1" dirty="0">
                <a:latin typeface="Arial" panose="020B0604020202020204" pitchFamily="34" charset="0"/>
                <a:cs typeface="Arial" panose="020B0604020202020204" pitchFamily="34" charset="0"/>
              </a:rPr>
              <a:t>1. L’embauche</a:t>
            </a:r>
            <a:br>
              <a:rPr lang="fr-FR" sz="3100" b="1" dirty="0">
                <a:latin typeface="Arial" panose="020B0604020202020204" pitchFamily="34" charset="0"/>
                <a:cs typeface="Arial" panose="020B0604020202020204" pitchFamily="34" charset="0"/>
              </a:rPr>
            </a:br>
            <a:r>
              <a:rPr lang="fr-FR" sz="3100" dirty="0">
                <a:latin typeface="Arial" panose="020B0604020202020204" pitchFamily="34" charset="0"/>
                <a:cs typeface="Arial" panose="020B0604020202020204" pitchFamily="34" charset="0"/>
              </a:rPr>
              <a:t>1.2. Contrat de travail</a:t>
            </a:r>
            <a:endParaRPr lang="fr-FR"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413881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extLst>
              <p:ext uri="{D42A27DB-BD31-4B8C-83A1-F6EECF244321}">
                <p14:modId xmlns:p14="http://schemas.microsoft.com/office/powerpoint/2010/main" val="891059769"/>
              </p:ext>
            </p:extLst>
          </p:nvPr>
        </p:nvGraphicFramePr>
        <p:xfrm>
          <a:off x="310549" y="1311215"/>
          <a:ext cx="11499012" cy="4356340"/>
        </p:xfrm>
        <a:graphic>
          <a:graphicData uri="http://schemas.openxmlformats.org/drawingml/2006/table">
            <a:tbl>
              <a:tblPr firstRow="1" firstCol="1" bandRow="1">
                <a:tableStyleId>{5C22544A-7EE6-4342-B048-85BDC9FD1C3A}</a:tableStyleId>
              </a:tblPr>
              <a:tblGrid>
                <a:gridCol w="5848711">
                  <a:extLst>
                    <a:ext uri="{9D8B030D-6E8A-4147-A177-3AD203B41FA5}">
                      <a16:colId xmlns:a16="http://schemas.microsoft.com/office/drawing/2014/main" val="20000"/>
                    </a:ext>
                  </a:extLst>
                </a:gridCol>
                <a:gridCol w="5650301">
                  <a:extLst>
                    <a:ext uri="{9D8B030D-6E8A-4147-A177-3AD203B41FA5}">
                      <a16:colId xmlns:a16="http://schemas.microsoft.com/office/drawing/2014/main" val="20001"/>
                    </a:ext>
                  </a:extLst>
                </a:gridCol>
              </a:tblGrid>
              <a:tr h="460752">
                <a:tc gridSpan="2">
                  <a:txBody>
                    <a:bodyPr/>
                    <a:lstStyle/>
                    <a:p>
                      <a:pPr algn="ctr">
                        <a:spcBef>
                          <a:spcPts val="600"/>
                        </a:spcBef>
                        <a:spcAft>
                          <a:spcPts val="600"/>
                        </a:spcAft>
                      </a:pPr>
                      <a:r>
                        <a:rPr lang="fr-FR" sz="2200" b="1" dirty="0">
                          <a:solidFill>
                            <a:schemeClr val="tx1"/>
                          </a:solidFill>
                          <a:effectLst/>
                          <a:latin typeface="Arial" panose="020B0604020202020204" pitchFamily="34" charset="0"/>
                          <a:cs typeface="Arial" panose="020B0604020202020204" pitchFamily="34" charset="0"/>
                        </a:rPr>
                        <a:t>Obligations qui découlent du contrat de travail</a:t>
                      </a:r>
                      <a:endParaRPr lang="fr-FR" sz="22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455" marR="58455" marT="0" marB="0" anchor="ctr">
                    <a:solidFill>
                      <a:schemeClr val="accent1">
                        <a:lumMod val="50000"/>
                      </a:schemeClr>
                    </a:solidFill>
                  </a:tcPr>
                </a:tc>
                <a:tc hMerge="1">
                  <a:txBody>
                    <a:bodyPr/>
                    <a:lstStyle/>
                    <a:p>
                      <a:endParaRPr lang="fr-FR"/>
                    </a:p>
                  </a:txBody>
                  <a:tcPr/>
                </a:tc>
                <a:extLst>
                  <a:ext uri="{0D108BD9-81ED-4DB2-BD59-A6C34878D82A}">
                    <a16:rowId xmlns:a16="http://schemas.microsoft.com/office/drawing/2014/main" val="10000"/>
                  </a:ext>
                </a:extLst>
              </a:tr>
              <a:tr h="453747">
                <a:tc>
                  <a:txBody>
                    <a:bodyPr/>
                    <a:lstStyle/>
                    <a:p>
                      <a:pPr algn="ctr">
                        <a:spcBef>
                          <a:spcPts val="300"/>
                        </a:spcBef>
                        <a:spcAft>
                          <a:spcPts val="300"/>
                        </a:spcAft>
                      </a:pPr>
                      <a:r>
                        <a:rPr lang="fr-FR" sz="2200" b="1" dirty="0">
                          <a:solidFill>
                            <a:schemeClr val="tx1"/>
                          </a:solidFill>
                          <a:effectLst/>
                          <a:latin typeface="Arial" panose="020B0604020202020204" pitchFamily="34" charset="0"/>
                          <a:cs typeface="Arial" panose="020B0604020202020204" pitchFamily="34" charset="0"/>
                        </a:rPr>
                        <a:t>de l’employeur</a:t>
                      </a:r>
                      <a:endParaRPr lang="fr-FR" sz="22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455" marR="58455" marT="0" marB="0" anchor="ctr">
                    <a:solidFill>
                      <a:schemeClr val="accent1">
                        <a:lumMod val="50000"/>
                      </a:schemeClr>
                    </a:solidFill>
                  </a:tcPr>
                </a:tc>
                <a:tc>
                  <a:txBody>
                    <a:bodyPr/>
                    <a:lstStyle/>
                    <a:p>
                      <a:pPr algn="ctr">
                        <a:spcBef>
                          <a:spcPts val="300"/>
                        </a:spcBef>
                        <a:spcAft>
                          <a:spcPts val="300"/>
                        </a:spcAft>
                      </a:pPr>
                      <a:r>
                        <a:rPr lang="fr-FR" sz="2200" b="1" dirty="0">
                          <a:solidFill>
                            <a:schemeClr val="tx1"/>
                          </a:solidFill>
                          <a:effectLst/>
                          <a:latin typeface="Arial" panose="020B0604020202020204" pitchFamily="34" charset="0"/>
                          <a:cs typeface="Arial" panose="020B0604020202020204" pitchFamily="34" charset="0"/>
                        </a:rPr>
                        <a:t>du salarié</a:t>
                      </a:r>
                      <a:endParaRPr lang="fr-FR" sz="22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455" marR="58455" marT="0" marB="0" anchor="ctr">
                    <a:solidFill>
                      <a:schemeClr val="accent1">
                        <a:lumMod val="50000"/>
                      </a:schemeClr>
                    </a:solidFill>
                  </a:tcPr>
                </a:tc>
                <a:extLst>
                  <a:ext uri="{0D108BD9-81ED-4DB2-BD59-A6C34878D82A}">
                    <a16:rowId xmlns:a16="http://schemas.microsoft.com/office/drawing/2014/main" val="10001"/>
                  </a:ext>
                </a:extLst>
              </a:tr>
              <a:tr h="3441841">
                <a:tc>
                  <a:txBody>
                    <a:bodyPr/>
                    <a:lstStyle/>
                    <a:p>
                      <a:pPr marL="342900" lvl="0" indent="-342900" algn="l">
                        <a:spcBef>
                          <a:spcPts val="600"/>
                        </a:spcBef>
                        <a:spcAft>
                          <a:spcPts val="0"/>
                        </a:spcAft>
                        <a:buFont typeface="Symbol" panose="05050102010706020507" pitchFamily="18" charset="2"/>
                        <a:buChar char=""/>
                      </a:pPr>
                      <a:r>
                        <a:rPr lang="fr-FR" sz="2200" b="1" dirty="0">
                          <a:solidFill>
                            <a:schemeClr val="bg1"/>
                          </a:solidFill>
                          <a:effectLst/>
                          <a:latin typeface="Arial" panose="020B0604020202020204" pitchFamily="34" charset="0"/>
                          <a:cs typeface="Arial" panose="020B0604020202020204" pitchFamily="34" charset="0"/>
                        </a:rPr>
                        <a:t>fournir un travail dans le cadre de l’horaire établi </a:t>
                      </a:r>
                    </a:p>
                    <a:p>
                      <a:pPr marL="342900" lvl="0" indent="-342900" algn="l">
                        <a:spcAft>
                          <a:spcPts val="0"/>
                        </a:spcAft>
                        <a:buFont typeface="Symbol" panose="05050102010706020507" pitchFamily="18" charset="2"/>
                        <a:buChar char=""/>
                      </a:pPr>
                      <a:r>
                        <a:rPr lang="fr-FR" sz="2200" b="1" dirty="0">
                          <a:solidFill>
                            <a:schemeClr val="bg1"/>
                          </a:solidFill>
                          <a:effectLst/>
                          <a:latin typeface="Arial" panose="020B0604020202020204" pitchFamily="34" charset="0"/>
                          <a:cs typeface="Arial" panose="020B0604020202020204" pitchFamily="34" charset="0"/>
                        </a:rPr>
                        <a:t>verser le salaire correspondant au travail effectué </a:t>
                      </a:r>
                    </a:p>
                    <a:p>
                      <a:pPr marL="342900" lvl="0" indent="-342900" algn="l">
                        <a:spcAft>
                          <a:spcPts val="0"/>
                        </a:spcAft>
                        <a:buFont typeface="Symbol" panose="05050102010706020507" pitchFamily="18" charset="2"/>
                        <a:buChar char=""/>
                      </a:pPr>
                      <a:r>
                        <a:rPr lang="fr-FR" sz="2200" b="1" dirty="0">
                          <a:solidFill>
                            <a:schemeClr val="bg1"/>
                          </a:solidFill>
                          <a:effectLst/>
                          <a:latin typeface="Arial" panose="020B0604020202020204" pitchFamily="34" charset="0"/>
                          <a:cs typeface="Arial" panose="020B0604020202020204" pitchFamily="34" charset="0"/>
                        </a:rPr>
                        <a:t>respecter les éléments essentiels du contrat (qualification, lieu de travail…) </a:t>
                      </a:r>
                    </a:p>
                    <a:p>
                      <a:pPr marL="342900" lvl="0" indent="-342900" algn="l">
                        <a:spcAft>
                          <a:spcPts val="0"/>
                        </a:spcAft>
                        <a:buFont typeface="Symbol" panose="05050102010706020507" pitchFamily="18" charset="2"/>
                        <a:buChar char=""/>
                      </a:pPr>
                      <a:r>
                        <a:rPr lang="fr-FR" sz="2200" b="1" dirty="0">
                          <a:solidFill>
                            <a:schemeClr val="bg1"/>
                          </a:solidFill>
                          <a:effectLst/>
                          <a:latin typeface="Arial" panose="020B0604020202020204" pitchFamily="34" charset="0"/>
                          <a:cs typeface="Arial" panose="020B0604020202020204" pitchFamily="34" charset="0"/>
                        </a:rPr>
                        <a:t>faire travailler dans le respect du Code du travail et de la convention collective applicable  </a:t>
                      </a:r>
                      <a:endParaRPr lang="fr-FR" sz="22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58455" marR="58455" marT="0" marB="0" anchor="ctr">
                    <a:solidFill>
                      <a:srgbClr val="FFC000"/>
                    </a:solidFill>
                  </a:tcPr>
                </a:tc>
                <a:tc>
                  <a:txBody>
                    <a:bodyPr/>
                    <a:lstStyle/>
                    <a:p>
                      <a:pPr marL="342900" lvl="0" indent="-342900" algn="l">
                        <a:spcAft>
                          <a:spcPts val="0"/>
                        </a:spcAft>
                        <a:buFont typeface="Symbol" panose="05050102010706020507" pitchFamily="18" charset="2"/>
                        <a:buChar char=""/>
                      </a:pPr>
                      <a:r>
                        <a:rPr lang="fr-FR" sz="2200" b="1" dirty="0">
                          <a:solidFill>
                            <a:schemeClr val="bg1"/>
                          </a:solidFill>
                          <a:effectLst/>
                          <a:latin typeface="Arial" panose="020B0604020202020204" pitchFamily="34" charset="0"/>
                          <a:cs typeface="Arial" panose="020B0604020202020204" pitchFamily="34" charset="0"/>
                        </a:rPr>
                        <a:t>observer les horaires de travail</a:t>
                      </a:r>
                    </a:p>
                    <a:p>
                      <a:pPr marL="342900" lvl="0" indent="-342900" algn="l">
                        <a:spcAft>
                          <a:spcPts val="0"/>
                        </a:spcAft>
                        <a:buFont typeface="Symbol" panose="05050102010706020507" pitchFamily="18" charset="2"/>
                        <a:buChar char=""/>
                      </a:pPr>
                      <a:r>
                        <a:rPr lang="fr-FR" sz="2200" b="1" dirty="0">
                          <a:solidFill>
                            <a:schemeClr val="bg1"/>
                          </a:solidFill>
                          <a:effectLst/>
                          <a:latin typeface="Arial" panose="020B0604020202020204" pitchFamily="34" charset="0"/>
                          <a:cs typeface="Arial" panose="020B0604020202020204" pitchFamily="34" charset="0"/>
                        </a:rPr>
                        <a:t>réaliser le travail demandé conformément aux instructions données </a:t>
                      </a:r>
                    </a:p>
                    <a:p>
                      <a:pPr marL="342900" lvl="0" indent="-342900" algn="l">
                        <a:spcAft>
                          <a:spcPts val="0"/>
                        </a:spcAft>
                        <a:buFont typeface="Symbol" panose="05050102010706020507" pitchFamily="18" charset="2"/>
                        <a:buChar char=""/>
                      </a:pPr>
                      <a:r>
                        <a:rPr lang="fr-FR" sz="2200" b="1" dirty="0">
                          <a:solidFill>
                            <a:schemeClr val="bg1"/>
                          </a:solidFill>
                          <a:effectLst/>
                          <a:latin typeface="Arial" panose="020B0604020202020204" pitchFamily="34" charset="0"/>
                          <a:cs typeface="Arial" panose="020B0604020202020204" pitchFamily="34" charset="0"/>
                        </a:rPr>
                        <a:t>respecter les engagements mentionnés dans le contrat de travail et le règlement intérieur (s’il existe) </a:t>
                      </a:r>
                    </a:p>
                    <a:p>
                      <a:pPr marL="342900" lvl="0" indent="-342900" algn="l">
                        <a:spcAft>
                          <a:spcPts val="0"/>
                        </a:spcAft>
                        <a:buFont typeface="Symbol" panose="05050102010706020507" pitchFamily="18" charset="2"/>
                        <a:buChar char=""/>
                      </a:pPr>
                      <a:r>
                        <a:rPr lang="fr-FR" sz="2200" b="1" dirty="0">
                          <a:solidFill>
                            <a:schemeClr val="bg1"/>
                          </a:solidFill>
                          <a:effectLst/>
                          <a:latin typeface="Arial" panose="020B0604020202020204" pitchFamily="34" charset="0"/>
                          <a:cs typeface="Arial" panose="020B0604020202020204" pitchFamily="34" charset="0"/>
                        </a:rPr>
                        <a:t>ne pas faire de concurrence déloyale à son employeur</a:t>
                      </a:r>
                      <a:endParaRPr lang="fr-FR" sz="22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58455" marR="58455" marT="0" marB="0" anchor="ctr">
                    <a:solidFill>
                      <a:srgbClr val="FFC000"/>
                    </a:solidFill>
                  </a:tcPr>
                </a:tc>
                <a:extLst>
                  <a:ext uri="{0D108BD9-81ED-4DB2-BD59-A6C34878D82A}">
                    <a16:rowId xmlns:a16="http://schemas.microsoft.com/office/drawing/2014/main" val="10002"/>
                  </a:ext>
                </a:extLst>
              </a:tr>
            </a:tbl>
          </a:graphicData>
        </a:graphic>
      </p:graphicFrame>
      <p:pic>
        <p:nvPicPr>
          <p:cNvPr id="1025" name="Image 19" descr="adl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2052638"/>
            <a:ext cx="9525" cy="9525"/>
          </a:xfrm>
          <a:prstGeom prst="rect">
            <a:avLst/>
          </a:prstGeom>
          <a:noFill/>
          <a:extLst>
            <a:ext uri="{909E8E84-426E-40dd-AFC4-6F175D3DCCD1}">
              <a14:hiddenFill xmlns:a14="http://schemas.microsoft.com/office/drawing/2010/main" xmlns="">
                <a:solidFill>
                  <a:srgbClr val="FFFFFF"/>
                </a:solidFill>
              </a14:hiddenFill>
            </a:ext>
          </a:extLst>
        </p:spPr>
      </p:pic>
      <p:sp>
        <p:nvSpPr>
          <p:cNvPr id="7" name="Titre 1">
            <a:extLst>
              <a:ext uri="{FF2B5EF4-FFF2-40B4-BE49-F238E27FC236}">
                <a16:creationId xmlns:a16="http://schemas.microsoft.com/office/drawing/2014/main" id="{D660858D-6462-46F9-92C4-8B7F78354DB5}"/>
              </a:ext>
            </a:extLst>
          </p:cNvPr>
          <p:cNvSpPr txBox="1">
            <a:spLocks/>
          </p:cNvSpPr>
          <p:nvPr/>
        </p:nvSpPr>
        <p:spPr>
          <a:xfrm>
            <a:off x="0" y="0"/>
            <a:ext cx="10270067" cy="905931"/>
          </a:xfrm>
          <a:prstGeom prst="rect">
            <a:avLst/>
          </a:prstGeom>
        </p:spPr>
        <p:txBody>
          <a:bodyPr vert="horz" lIns="91440" tIns="45720" rIns="91440" bIns="45720" rtlCol="0" anchor="b">
            <a:normAutofit fontScale="90000" lnSpcReduction="100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3100" b="1" dirty="0">
                <a:latin typeface="Arial" panose="020B0604020202020204" pitchFamily="34" charset="0"/>
                <a:cs typeface="Arial" panose="020B0604020202020204" pitchFamily="34" charset="0"/>
              </a:rPr>
              <a:t>1. L’embauche</a:t>
            </a:r>
            <a:br>
              <a:rPr lang="fr-FR" sz="3100" b="1" dirty="0">
                <a:latin typeface="Arial" panose="020B0604020202020204" pitchFamily="34" charset="0"/>
                <a:cs typeface="Arial" panose="020B0604020202020204" pitchFamily="34" charset="0"/>
              </a:rPr>
            </a:br>
            <a:r>
              <a:rPr lang="fr-FR" sz="3100" dirty="0">
                <a:latin typeface="Arial" panose="020B0604020202020204" pitchFamily="34" charset="0"/>
                <a:cs typeface="Arial" panose="020B0604020202020204" pitchFamily="34" charset="0"/>
              </a:rPr>
              <a:t>1.2. Contrat de travail</a:t>
            </a:r>
            <a:endParaRPr lang="fr-FR"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0909837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nvGraphicFramePr>
        <p:xfrm>
          <a:off x="831977" y="2052638"/>
          <a:ext cx="10521628" cy="2743202"/>
        </p:xfrm>
        <a:graphic>
          <a:graphicData uri="http://schemas.openxmlformats.org/drawingml/2006/table">
            <a:tbl>
              <a:tblPr firstRow="1" firstCol="1" bandRow="1">
                <a:tableStyleId>{775DCB02-9BB8-47FD-8907-85C794F793BA}</a:tableStyleId>
              </a:tblPr>
              <a:tblGrid>
                <a:gridCol w="10521628">
                  <a:extLst>
                    <a:ext uri="{9D8B030D-6E8A-4147-A177-3AD203B41FA5}">
                      <a16:colId xmlns:a16="http://schemas.microsoft.com/office/drawing/2014/main" val="20000"/>
                    </a:ext>
                  </a:extLst>
                </a:gridCol>
              </a:tblGrid>
              <a:tr h="454222">
                <a:tc>
                  <a:txBody>
                    <a:bodyPr/>
                    <a:lstStyle/>
                    <a:p>
                      <a:pPr marL="228600" indent="-228600" algn="ctr">
                        <a:spcBef>
                          <a:spcPts val="600"/>
                        </a:spcBef>
                        <a:spcAft>
                          <a:spcPts val="600"/>
                        </a:spcAft>
                      </a:pPr>
                      <a:r>
                        <a:rPr lang="fr-FR" sz="2200" dirty="0">
                          <a:effectLst/>
                          <a:latin typeface="Arial" panose="020B0604020202020204" pitchFamily="34" charset="0"/>
                          <a:cs typeface="Arial" panose="020B0604020202020204" pitchFamily="34" charset="0"/>
                        </a:rPr>
                        <a:t>Mentions obligatoires sur un contrat de travail</a:t>
                      </a:r>
                    </a:p>
                  </a:txBody>
                  <a:tcPr marL="58455" marR="58455" marT="0" marB="0" anchor="ctr"/>
                </a:tc>
                <a:extLst>
                  <a:ext uri="{0D108BD9-81ED-4DB2-BD59-A6C34878D82A}">
                    <a16:rowId xmlns:a16="http://schemas.microsoft.com/office/drawing/2014/main" val="10000"/>
                  </a:ext>
                </a:extLst>
              </a:tr>
              <a:tr h="2288980">
                <a:tc>
                  <a:txBody>
                    <a:bodyPr/>
                    <a:lstStyle/>
                    <a:p>
                      <a:pPr algn="ctr">
                        <a:spcBef>
                          <a:spcPts val="600"/>
                        </a:spcBef>
                        <a:spcAft>
                          <a:spcPts val="600"/>
                        </a:spcAft>
                      </a:pPr>
                      <a:r>
                        <a:rPr lang="fr-FR" sz="2200" b="0" dirty="0">
                          <a:effectLst/>
                          <a:latin typeface="Arial" panose="020B0604020202020204" pitchFamily="34" charset="0"/>
                          <a:cs typeface="Arial" panose="020B0604020202020204" pitchFamily="34" charset="0"/>
                        </a:rPr>
                        <a:t>La loi impose que le contrat soit écrit (sauf pour le contrat à durée indéterminée à temps plein et à condition que la convention collective ne l’exige pas), et elle en</a:t>
                      </a:r>
                      <a:r>
                        <a:rPr lang="fr-FR" sz="2200" b="0" baseline="0" dirty="0">
                          <a:effectLst/>
                          <a:latin typeface="Arial" panose="020B0604020202020204" pitchFamily="34" charset="0"/>
                          <a:cs typeface="Arial" panose="020B0604020202020204" pitchFamily="34" charset="0"/>
                        </a:rPr>
                        <a:t> précise les mentions obligatoires.</a:t>
                      </a:r>
                      <a:r>
                        <a:rPr lang="fr-FR" sz="2200" b="0" dirty="0">
                          <a:effectLst/>
                          <a:latin typeface="Arial" panose="020B0604020202020204" pitchFamily="34" charset="0"/>
                          <a:cs typeface="Arial" panose="020B0604020202020204" pitchFamily="34" charset="0"/>
                        </a:rPr>
                        <a:t> </a:t>
                      </a:r>
                    </a:p>
                    <a:p>
                      <a:pPr algn="ctr">
                        <a:spcBef>
                          <a:spcPts val="600"/>
                        </a:spcBef>
                        <a:spcAft>
                          <a:spcPts val="600"/>
                        </a:spcAft>
                      </a:pPr>
                      <a:r>
                        <a:rPr lang="fr-FR" sz="2200" b="0" dirty="0">
                          <a:effectLst/>
                          <a:latin typeface="Arial" panose="020B0604020202020204" pitchFamily="34" charset="0"/>
                          <a:cs typeface="Arial" panose="020B0604020202020204" pitchFamily="34" charset="0"/>
                        </a:rPr>
                        <a:t>Une directive communautaire</a:t>
                      </a:r>
                      <a:r>
                        <a:rPr lang="fr-FR" sz="2200" b="0" baseline="0" dirty="0">
                          <a:effectLst/>
                          <a:latin typeface="Arial" panose="020B0604020202020204" pitchFamily="34" charset="0"/>
                          <a:cs typeface="Arial" panose="020B0604020202020204" pitchFamily="34" charset="0"/>
                        </a:rPr>
                        <a:t> </a:t>
                      </a:r>
                      <a:r>
                        <a:rPr lang="fr-FR" sz="2200" b="0" dirty="0">
                          <a:effectLst/>
                          <a:latin typeface="Arial" panose="020B0604020202020204" pitchFamily="34" charset="0"/>
                          <a:cs typeface="Arial" panose="020B0604020202020204" pitchFamily="34" charset="0"/>
                        </a:rPr>
                        <a:t>stipule que, pour tous les contrats, un document écrit doit mentionner les éléments suivants :</a:t>
                      </a:r>
                      <a:endParaRPr lang="fr-FR" sz="2200" b="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58455" marR="58455" marT="0" marB="0" anchor="ctr"/>
                </a:tc>
                <a:extLst>
                  <a:ext uri="{0D108BD9-81ED-4DB2-BD59-A6C34878D82A}">
                    <a16:rowId xmlns:a16="http://schemas.microsoft.com/office/drawing/2014/main" val="10002"/>
                  </a:ext>
                </a:extLst>
              </a:tr>
            </a:tbl>
          </a:graphicData>
        </a:graphic>
      </p:graphicFrame>
      <p:pic>
        <p:nvPicPr>
          <p:cNvPr id="2049" name="Image 19" descr="adl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2052638"/>
            <a:ext cx="9525" cy="9525"/>
          </a:xfrm>
          <a:prstGeom prst="rect">
            <a:avLst/>
          </a:prstGeom>
          <a:noFill/>
          <a:extLst>
            <a:ext uri="{909E8E84-426E-40dd-AFC4-6F175D3DCCD1}">
              <a14:hiddenFill xmlns:a14="http://schemas.microsoft.com/office/drawing/2010/main" xmlns="">
                <a:solidFill>
                  <a:srgbClr val="FFFFFF"/>
                </a:solidFill>
              </a14:hiddenFill>
            </a:ext>
          </a:extLst>
        </p:spPr>
      </p:pic>
      <p:sp>
        <p:nvSpPr>
          <p:cNvPr id="7" name="Titre 1">
            <a:extLst>
              <a:ext uri="{FF2B5EF4-FFF2-40B4-BE49-F238E27FC236}">
                <a16:creationId xmlns:a16="http://schemas.microsoft.com/office/drawing/2014/main" id="{A4AF8AD9-CC4F-41C0-9A17-0C73004C2C9E}"/>
              </a:ext>
            </a:extLst>
          </p:cNvPr>
          <p:cNvSpPr>
            <a:spLocks noGrp="1"/>
          </p:cNvSpPr>
          <p:nvPr>
            <p:ph type="ctrTitle"/>
          </p:nvPr>
        </p:nvSpPr>
        <p:spPr>
          <a:xfrm>
            <a:off x="0" y="0"/>
            <a:ext cx="10270067" cy="905931"/>
          </a:xfrm>
        </p:spPr>
        <p:txBody>
          <a:bodyPr>
            <a:normAutofit fontScale="90000"/>
          </a:bodyPr>
          <a:lstStyle/>
          <a:p>
            <a:r>
              <a:rPr lang="fr-FR" sz="3100" b="1" dirty="0">
                <a:latin typeface="Arial" panose="020B0604020202020204" pitchFamily="34" charset="0"/>
                <a:cs typeface="Arial" panose="020B0604020202020204" pitchFamily="34" charset="0"/>
              </a:rPr>
              <a:t>1. L’embauche</a:t>
            </a:r>
            <a:br>
              <a:rPr lang="fr-FR" sz="3100" b="1" dirty="0">
                <a:latin typeface="Arial" panose="020B0604020202020204" pitchFamily="34" charset="0"/>
                <a:cs typeface="Arial" panose="020B0604020202020204" pitchFamily="34" charset="0"/>
              </a:rPr>
            </a:br>
            <a:r>
              <a:rPr lang="fr-FR" sz="3100" dirty="0">
                <a:latin typeface="Arial" panose="020B0604020202020204" pitchFamily="34" charset="0"/>
                <a:cs typeface="Arial" panose="020B0604020202020204" pitchFamily="34" charset="0"/>
              </a:rPr>
              <a:t>1.2. Contrat de travail</a:t>
            </a:r>
            <a:endParaRPr lang="fr-FR"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9460598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nvGraphicFramePr>
        <p:xfrm>
          <a:off x="448733" y="1307571"/>
          <a:ext cx="11040534" cy="4294135"/>
        </p:xfrm>
        <a:graphic>
          <a:graphicData uri="http://schemas.openxmlformats.org/drawingml/2006/table">
            <a:tbl>
              <a:tblPr firstRow="1" firstCol="1" bandRow="1">
                <a:tableStyleId>{775DCB02-9BB8-47FD-8907-85C794F793BA}</a:tableStyleId>
              </a:tblPr>
              <a:tblGrid>
                <a:gridCol w="5520267">
                  <a:extLst>
                    <a:ext uri="{9D8B030D-6E8A-4147-A177-3AD203B41FA5}">
                      <a16:colId xmlns:a16="http://schemas.microsoft.com/office/drawing/2014/main" val="20000"/>
                    </a:ext>
                  </a:extLst>
                </a:gridCol>
                <a:gridCol w="5520267">
                  <a:extLst>
                    <a:ext uri="{9D8B030D-6E8A-4147-A177-3AD203B41FA5}">
                      <a16:colId xmlns:a16="http://schemas.microsoft.com/office/drawing/2014/main" val="20001"/>
                    </a:ext>
                  </a:extLst>
                </a:gridCol>
              </a:tblGrid>
              <a:tr h="529855">
                <a:tc gridSpan="2">
                  <a:txBody>
                    <a:bodyPr/>
                    <a:lstStyle/>
                    <a:p>
                      <a:pPr marL="228600" indent="-228600" algn="ctr">
                        <a:spcBef>
                          <a:spcPts val="600"/>
                        </a:spcBef>
                        <a:spcAft>
                          <a:spcPts val="600"/>
                        </a:spcAft>
                      </a:pPr>
                      <a:r>
                        <a:rPr lang="fr-FR" sz="2200" dirty="0">
                          <a:effectLst/>
                          <a:latin typeface="Arial" panose="020B0604020202020204" pitchFamily="34" charset="0"/>
                          <a:cs typeface="Arial" panose="020B0604020202020204" pitchFamily="34" charset="0"/>
                        </a:rPr>
                        <a:t>Mentions obligatoires sur un contrat de travail</a:t>
                      </a:r>
                    </a:p>
                  </a:txBody>
                  <a:tcPr marL="58455" marR="58455" marT="0" marB="0" anchor="ctr"/>
                </a:tc>
                <a:tc hMerge="1">
                  <a:txBody>
                    <a:bodyPr/>
                    <a:lstStyle/>
                    <a:p>
                      <a:endParaRPr lang="fr-FR"/>
                    </a:p>
                  </a:txBody>
                  <a:tcPr/>
                </a:tc>
                <a:extLst>
                  <a:ext uri="{0D108BD9-81ED-4DB2-BD59-A6C34878D82A}">
                    <a16:rowId xmlns:a16="http://schemas.microsoft.com/office/drawing/2014/main" val="10000"/>
                  </a:ext>
                </a:extLst>
              </a:tr>
              <a:tr h="3242769">
                <a:tc>
                  <a:txBody>
                    <a:bodyPr/>
                    <a:lstStyle/>
                    <a:p>
                      <a:pPr marL="342900" lvl="0" indent="-342900" algn="l">
                        <a:spcBef>
                          <a:spcPts val="600"/>
                        </a:spcBef>
                        <a:spcAft>
                          <a:spcPts val="0"/>
                        </a:spcAft>
                        <a:buFont typeface="Symbol" panose="05050102010706020507" pitchFamily="18" charset="2"/>
                        <a:buChar char=""/>
                      </a:pPr>
                      <a:r>
                        <a:rPr lang="fr-FR" sz="2200" b="0" dirty="0">
                          <a:effectLst/>
                          <a:latin typeface="Arial" panose="020B0604020202020204" pitchFamily="34" charset="0"/>
                          <a:cs typeface="Arial" panose="020B0604020202020204" pitchFamily="34" charset="0"/>
                        </a:rPr>
                        <a:t>Identité des parties  </a:t>
                      </a:r>
                    </a:p>
                    <a:p>
                      <a:pPr marL="342900" lvl="0" indent="-342900" algn="l">
                        <a:spcAft>
                          <a:spcPts val="0"/>
                        </a:spcAft>
                        <a:buFont typeface="Symbol" panose="05050102010706020507" pitchFamily="18" charset="2"/>
                        <a:buChar char=""/>
                      </a:pPr>
                      <a:r>
                        <a:rPr lang="fr-FR" sz="2200" b="0" dirty="0">
                          <a:effectLst/>
                          <a:latin typeface="Arial" panose="020B0604020202020204" pitchFamily="34" charset="0"/>
                          <a:cs typeface="Arial" panose="020B0604020202020204" pitchFamily="34" charset="0"/>
                        </a:rPr>
                        <a:t>lieu de travail </a:t>
                      </a:r>
                    </a:p>
                    <a:p>
                      <a:pPr marL="342900" lvl="0" indent="-342900" algn="l">
                        <a:spcAft>
                          <a:spcPts val="0"/>
                        </a:spcAft>
                        <a:buFont typeface="Symbol" panose="05050102010706020507" pitchFamily="18" charset="2"/>
                        <a:buChar char=""/>
                      </a:pPr>
                      <a:r>
                        <a:rPr lang="fr-FR" sz="2200" b="0" dirty="0">
                          <a:effectLst/>
                          <a:latin typeface="Arial" panose="020B0604020202020204" pitchFamily="34" charset="0"/>
                          <a:cs typeface="Arial" panose="020B0604020202020204" pitchFamily="34" charset="0"/>
                        </a:rPr>
                        <a:t>qualification ou description de l'emploi  </a:t>
                      </a:r>
                    </a:p>
                    <a:p>
                      <a:pPr marL="342900" lvl="0" indent="-342900" algn="l">
                        <a:spcAft>
                          <a:spcPts val="0"/>
                        </a:spcAft>
                        <a:buFont typeface="Symbol" panose="05050102010706020507" pitchFamily="18" charset="2"/>
                        <a:buChar char=""/>
                      </a:pPr>
                      <a:r>
                        <a:rPr lang="fr-FR" sz="2200" b="0" dirty="0">
                          <a:effectLst/>
                          <a:latin typeface="Arial" panose="020B0604020202020204" pitchFamily="34" charset="0"/>
                          <a:cs typeface="Arial" panose="020B0604020202020204" pitchFamily="34" charset="0"/>
                        </a:rPr>
                        <a:t>date de début du contrat  </a:t>
                      </a:r>
                    </a:p>
                    <a:p>
                      <a:pPr marL="342900" lvl="0" indent="-342900" algn="l">
                        <a:spcAft>
                          <a:spcPts val="0"/>
                        </a:spcAft>
                        <a:buFont typeface="Symbol" panose="05050102010706020507" pitchFamily="18" charset="2"/>
                        <a:buChar char=""/>
                      </a:pPr>
                      <a:r>
                        <a:rPr lang="fr-FR" sz="2200" b="0" dirty="0">
                          <a:effectLst/>
                          <a:latin typeface="Arial" panose="020B0604020202020204" pitchFamily="34" charset="0"/>
                          <a:cs typeface="Arial" panose="020B0604020202020204" pitchFamily="34" charset="0"/>
                        </a:rPr>
                        <a:t>durée prévisible du contrat s'il est précaire  </a:t>
                      </a:r>
                    </a:p>
                    <a:p>
                      <a:pPr marL="342900" lvl="0" indent="-342900" algn="l">
                        <a:spcAft>
                          <a:spcPts val="0"/>
                        </a:spcAft>
                        <a:buFont typeface="Symbol" panose="05050102010706020507" pitchFamily="18" charset="2"/>
                        <a:buChar char=""/>
                      </a:pPr>
                      <a:r>
                        <a:rPr lang="fr-FR" sz="2200" b="0" dirty="0">
                          <a:effectLst/>
                          <a:latin typeface="Arial" panose="020B0604020202020204" pitchFamily="34" charset="0"/>
                          <a:cs typeface="Arial" panose="020B0604020202020204" pitchFamily="34" charset="0"/>
                        </a:rPr>
                        <a:t>durée du congé payé et du préavis  </a:t>
                      </a:r>
                    </a:p>
                    <a:p>
                      <a:pPr marL="342900" lvl="0" indent="-342900" algn="l">
                        <a:spcAft>
                          <a:spcPts val="0"/>
                        </a:spcAft>
                        <a:buFont typeface="Symbol" panose="05050102010706020507" pitchFamily="18" charset="2"/>
                        <a:buChar char=""/>
                      </a:pPr>
                      <a:r>
                        <a:rPr lang="fr-FR" sz="2200" b="0" dirty="0">
                          <a:effectLst/>
                          <a:latin typeface="Arial" panose="020B0604020202020204" pitchFamily="34" charset="0"/>
                          <a:cs typeface="Arial" panose="020B0604020202020204" pitchFamily="34" charset="0"/>
                        </a:rPr>
                        <a:t>montant et périodicité de la rémunération  </a:t>
                      </a:r>
                    </a:p>
                    <a:p>
                      <a:pPr marL="342900" lvl="0" indent="-342900" algn="l">
                        <a:spcBef>
                          <a:spcPts val="600"/>
                        </a:spcBef>
                        <a:spcAft>
                          <a:spcPts val="0"/>
                        </a:spcAft>
                        <a:buFont typeface="Symbol" panose="05050102010706020507" pitchFamily="18" charset="2"/>
                        <a:buChar char=""/>
                      </a:pPr>
                      <a:r>
                        <a:rPr lang="fr-FR" sz="2200" b="0" dirty="0">
                          <a:effectLst/>
                          <a:latin typeface="Arial" panose="020B0604020202020204" pitchFamily="34" charset="0"/>
                          <a:cs typeface="Arial" panose="020B0604020202020204" pitchFamily="34" charset="0"/>
                        </a:rPr>
                        <a:t>durée du travail (quotidienne ou hebdomadaire) </a:t>
                      </a:r>
                      <a:endParaRPr lang="fr-FR" sz="2200" b="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58455" marR="58455" marT="0" marB="0"/>
                </a:tc>
                <a:tc>
                  <a:txBody>
                    <a:bodyPr/>
                    <a:lstStyle/>
                    <a:p>
                      <a:pPr marL="342900" lvl="0" indent="-342900" algn="l">
                        <a:spcBef>
                          <a:spcPts val="600"/>
                        </a:spcBef>
                        <a:spcAft>
                          <a:spcPts val="0"/>
                        </a:spcAft>
                        <a:buFont typeface="Symbol" panose="05050102010706020507" pitchFamily="18" charset="2"/>
                        <a:buChar char=""/>
                      </a:pPr>
                      <a:r>
                        <a:rPr lang="fr-FR" sz="2200" b="0" dirty="0">
                          <a:effectLst/>
                          <a:latin typeface="Arial" panose="020B0604020202020204" pitchFamily="34" charset="0"/>
                          <a:cs typeface="Arial" panose="020B0604020202020204" pitchFamily="34" charset="0"/>
                        </a:rPr>
                        <a:t>convention collective éventuellement applicable  </a:t>
                      </a:r>
                    </a:p>
                    <a:p>
                      <a:pPr marL="342900" lvl="0" indent="-342900" algn="l">
                        <a:spcAft>
                          <a:spcPts val="0"/>
                        </a:spcAft>
                        <a:buFont typeface="Symbol" panose="05050102010706020507" pitchFamily="18" charset="2"/>
                        <a:buChar char=""/>
                      </a:pPr>
                      <a:r>
                        <a:rPr lang="fr-FR" sz="2200" b="0" dirty="0">
                          <a:effectLst/>
                          <a:latin typeface="Arial" panose="020B0604020202020204" pitchFamily="34" charset="0"/>
                          <a:cs typeface="Arial" panose="020B0604020202020204" pitchFamily="34" charset="0"/>
                        </a:rPr>
                        <a:t>pour les salariés détachés à l'étranger ou expatriés : la durée du travail, la devise servant au paiement de la rémunération et le cas échéant, les avantages liés à l'expatriation et les conditions de rapatriement</a:t>
                      </a:r>
                      <a:endParaRPr lang="fr-FR" sz="2200" b="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58455" marR="58455" marT="0" marB="0"/>
                </a:tc>
                <a:extLst>
                  <a:ext uri="{0D108BD9-81ED-4DB2-BD59-A6C34878D82A}">
                    <a16:rowId xmlns:a16="http://schemas.microsoft.com/office/drawing/2014/main" val="10002"/>
                  </a:ext>
                </a:extLst>
              </a:tr>
            </a:tbl>
          </a:graphicData>
        </a:graphic>
      </p:graphicFrame>
      <p:pic>
        <p:nvPicPr>
          <p:cNvPr id="2049" name="Image 19" descr="adl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2052638"/>
            <a:ext cx="9525" cy="9525"/>
          </a:xfrm>
          <a:prstGeom prst="rect">
            <a:avLst/>
          </a:prstGeom>
          <a:noFill/>
          <a:extLst>
            <a:ext uri="{909E8E84-426E-40dd-AFC4-6F175D3DCCD1}">
              <a14:hiddenFill xmlns:a14="http://schemas.microsoft.com/office/drawing/2010/main" xmlns="">
                <a:solidFill>
                  <a:srgbClr val="FFFFFF"/>
                </a:solidFill>
              </a14:hiddenFill>
            </a:ext>
          </a:extLst>
        </p:spPr>
      </p:pic>
      <p:sp>
        <p:nvSpPr>
          <p:cNvPr id="7" name="Titre 1">
            <a:extLst>
              <a:ext uri="{FF2B5EF4-FFF2-40B4-BE49-F238E27FC236}">
                <a16:creationId xmlns:a16="http://schemas.microsoft.com/office/drawing/2014/main" id="{10E76B13-CB61-421C-AE77-02CEB65973F3}"/>
              </a:ext>
            </a:extLst>
          </p:cNvPr>
          <p:cNvSpPr>
            <a:spLocks noGrp="1"/>
          </p:cNvSpPr>
          <p:nvPr>
            <p:ph type="ctrTitle"/>
          </p:nvPr>
        </p:nvSpPr>
        <p:spPr>
          <a:xfrm>
            <a:off x="0" y="0"/>
            <a:ext cx="10270067" cy="905931"/>
          </a:xfrm>
        </p:spPr>
        <p:txBody>
          <a:bodyPr>
            <a:normAutofit fontScale="90000"/>
          </a:bodyPr>
          <a:lstStyle/>
          <a:p>
            <a:r>
              <a:rPr lang="fr-FR" sz="3100" b="1" dirty="0">
                <a:latin typeface="Arial" panose="020B0604020202020204" pitchFamily="34" charset="0"/>
                <a:cs typeface="Arial" panose="020B0604020202020204" pitchFamily="34" charset="0"/>
              </a:rPr>
              <a:t>1. L’embauche</a:t>
            </a:r>
            <a:br>
              <a:rPr lang="fr-FR" sz="3100" b="1" dirty="0">
                <a:latin typeface="Arial" panose="020B0604020202020204" pitchFamily="34" charset="0"/>
                <a:cs typeface="Arial" panose="020B0604020202020204" pitchFamily="34" charset="0"/>
              </a:rPr>
            </a:br>
            <a:r>
              <a:rPr lang="fr-FR" sz="3100" dirty="0">
                <a:latin typeface="Arial" panose="020B0604020202020204" pitchFamily="34" charset="0"/>
                <a:cs typeface="Arial" panose="020B0604020202020204" pitchFamily="34" charset="0"/>
              </a:rPr>
              <a:t>1.2. Contrat de travail</a:t>
            </a:r>
            <a:endParaRPr lang="fr-FR"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788035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45529" y="1369145"/>
            <a:ext cx="11128634" cy="4016484"/>
          </a:xfrm>
          <a:prstGeom prst="rect">
            <a:avLst/>
          </a:prstGeom>
        </p:spPr>
        <p:txBody>
          <a:bodyPr wrap="square">
            <a:spAutoFit/>
          </a:bodyPr>
          <a:lstStyle/>
          <a:p>
            <a:pPr algn="just">
              <a:spcBef>
                <a:spcPts val="600"/>
              </a:spcBef>
              <a:spcAft>
                <a:spcPts val="0"/>
              </a:spcAft>
            </a:pPr>
            <a:r>
              <a:rPr lang="fr-FR" sz="2400" dirty="0">
                <a:latin typeface="Arial" panose="020B0604020202020204" pitchFamily="34" charset="0"/>
                <a:ea typeface="Calibri" panose="020F0502020204030204" pitchFamily="34" charset="0"/>
                <a:cs typeface="Times New Roman" panose="02020603050405020304" pitchFamily="18" charset="0"/>
              </a:rPr>
              <a:t>Les trois principaux contrats de travail sont le CDI, le CDD et le contrat d’intérim.</a:t>
            </a:r>
          </a:p>
          <a:p>
            <a:pPr algn="just">
              <a:spcBef>
                <a:spcPts val="600"/>
              </a:spcBef>
              <a:spcAft>
                <a:spcPts val="0"/>
              </a:spcAft>
            </a:pPr>
            <a:endParaRPr lang="fr-FR" sz="2400" b="1" dirty="0">
              <a:latin typeface="Arial" panose="020B0604020202020204" pitchFamily="34" charset="0"/>
              <a:ea typeface="Calibri" panose="020F0502020204030204" pitchFamily="34" charset="0"/>
              <a:cs typeface="Arial" panose="020B0604020202020204" pitchFamily="34" charset="0"/>
            </a:endParaRPr>
          </a:p>
          <a:p>
            <a:pPr algn="ctr">
              <a:spcBef>
                <a:spcPts val="600"/>
              </a:spcBef>
              <a:spcAft>
                <a:spcPts val="1200"/>
              </a:spcAft>
            </a:pPr>
            <a:r>
              <a:rPr lang="fr-FR" sz="2800" b="1" dirty="0">
                <a:solidFill>
                  <a:srgbClr val="FFFF00"/>
                </a:solidFill>
                <a:latin typeface="Arial" panose="020B0604020202020204" pitchFamily="34" charset="0"/>
                <a:ea typeface="Calibri" panose="020F0502020204030204" pitchFamily="34" charset="0"/>
                <a:cs typeface="Arial" panose="020B0604020202020204" pitchFamily="34" charset="0"/>
              </a:rPr>
              <a:t>CDI</a:t>
            </a:r>
            <a:endParaRPr lang="fr-FR" sz="2800" dirty="0">
              <a:solidFill>
                <a:srgbClr val="FFFF00"/>
              </a:solidFill>
              <a:latin typeface="Arial" panose="020B0604020202020204" pitchFamily="34" charset="0"/>
              <a:ea typeface="Calibri" panose="020F0502020204030204" pitchFamily="34" charset="0"/>
              <a:cs typeface="Arial" panose="020B0604020202020204" pitchFamily="34" charset="0"/>
            </a:endParaRPr>
          </a:p>
          <a:p>
            <a:pPr marL="342900" indent="-342900" algn="just">
              <a:spcBef>
                <a:spcPts val="600"/>
              </a:spcBef>
              <a:spcAft>
                <a:spcPts val="0"/>
              </a:spcAft>
              <a:buFont typeface="Wingdings" panose="05000000000000000000" pitchFamily="2" charset="2"/>
              <a:buChar char="v"/>
            </a:pPr>
            <a:r>
              <a:rPr lang="fr-FR" sz="2400" dirty="0">
                <a:latin typeface="Arial" panose="020B0604020202020204" pitchFamily="34" charset="0"/>
                <a:ea typeface="Calibri" panose="020F0502020204030204" pitchFamily="34" charset="0"/>
                <a:cs typeface="Arial" panose="020B0604020202020204" pitchFamily="34" charset="0"/>
              </a:rPr>
              <a:t>Le contrat de travail à durée indéterminée (CDI) est la forme normale et générale de la relation de travail. </a:t>
            </a:r>
          </a:p>
          <a:p>
            <a:pPr marL="342900" indent="-342900" algn="just">
              <a:spcBef>
                <a:spcPts val="600"/>
              </a:spcBef>
              <a:spcAft>
                <a:spcPts val="0"/>
              </a:spcAft>
              <a:buFont typeface="Wingdings" panose="05000000000000000000" pitchFamily="2" charset="2"/>
              <a:buChar char="v"/>
            </a:pPr>
            <a:r>
              <a:rPr lang="fr-FR" sz="2400" dirty="0">
                <a:latin typeface="Arial" panose="020B0604020202020204" pitchFamily="34" charset="0"/>
                <a:ea typeface="Calibri" panose="020F0502020204030204" pitchFamily="34" charset="0"/>
                <a:cs typeface="Arial" panose="020B0604020202020204" pitchFamily="34" charset="0"/>
              </a:rPr>
              <a:t>Par définition, il ne prévoit pas la date à laquelle il prend fin. </a:t>
            </a:r>
          </a:p>
          <a:p>
            <a:pPr marL="342900" indent="-342900" algn="just">
              <a:spcBef>
                <a:spcPts val="600"/>
              </a:spcBef>
              <a:spcAft>
                <a:spcPts val="0"/>
              </a:spcAft>
              <a:buFont typeface="Wingdings" panose="05000000000000000000" pitchFamily="2" charset="2"/>
              <a:buChar char="v"/>
            </a:pPr>
            <a:r>
              <a:rPr lang="fr-FR" sz="2400" dirty="0">
                <a:latin typeface="Arial" panose="020B0604020202020204" pitchFamily="34" charset="0"/>
                <a:ea typeface="Calibri" panose="020F0502020204030204" pitchFamily="34" charset="0"/>
                <a:cs typeface="Arial" panose="020B0604020202020204" pitchFamily="34" charset="0"/>
              </a:rPr>
              <a:t>Il peut être rompu sur décision unilatérale de l’employeur (licenciement), du salarié (démission, retraite), pour une cause extérieure aux parties (cas de force majeure) ou d’un accord des deux parties (rupture conventionnelle).</a:t>
            </a:r>
            <a:endParaRPr lang="fr-FR" sz="2400" dirty="0">
              <a:latin typeface="Arial" panose="020B0604020202020204" pitchFamily="34" charset="0"/>
              <a:ea typeface="Calibri" panose="020F0502020204030204" pitchFamily="34" charset="0"/>
              <a:cs typeface="Times New Roman" panose="02020603050405020304" pitchFamily="18" charset="0"/>
            </a:endParaRPr>
          </a:p>
        </p:txBody>
      </p:sp>
      <p:sp>
        <p:nvSpPr>
          <p:cNvPr id="7" name="Titre 1">
            <a:extLst>
              <a:ext uri="{FF2B5EF4-FFF2-40B4-BE49-F238E27FC236}">
                <a16:creationId xmlns:a16="http://schemas.microsoft.com/office/drawing/2014/main" id="{975BCA10-0B9B-4201-9339-1062603448C2}"/>
              </a:ext>
            </a:extLst>
          </p:cNvPr>
          <p:cNvSpPr txBox="1">
            <a:spLocks/>
          </p:cNvSpPr>
          <p:nvPr/>
        </p:nvSpPr>
        <p:spPr>
          <a:xfrm>
            <a:off x="0" y="0"/>
            <a:ext cx="10270067" cy="905931"/>
          </a:xfrm>
          <a:prstGeom prst="rect">
            <a:avLst/>
          </a:prstGeom>
        </p:spPr>
        <p:txBody>
          <a:bodyPr vert="horz" lIns="91440" tIns="45720" rIns="91440" bIns="45720" rtlCol="0" anchor="b">
            <a:normAutofit fontScale="90000" lnSpcReduction="100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3100" b="1" dirty="0">
                <a:latin typeface="Arial" panose="020B0604020202020204" pitchFamily="34" charset="0"/>
                <a:cs typeface="Arial" panose="020B0604020202020204" pitchFamily="34" charset="0"/>
              </a:rPr>
              <a:t>1. L’embauche</a:t>
            </a:r>
            <a:br>
              <a:rPr lang="fr-FR" sz="3100" b="1" dirty="0">
                <a:latin typeface="Arial" panose="020B0604020202020204" pitchFamily="34" charset="0"/>
                <a:cs typeface="Arial" panose="020B0604020202020204" pitchFamily="34" charset="0"/>
              </a:rPr>
            </a:br>
            <a:r>
              <a:rPr lang="fr-FR" sz="3100" dirty="0">
                <a:latin typeface="Arial" panose="020B0604020202020204" pitchFamily="34" charset="0"/>
                <a:cs typeface="Arial" panose="020B0604020202020204" pitchFamily="34" charset="0"/>
              </a:rPr>
              <a:t>1.3. Typologie des contrats </a:t>
            </a:r>
            <a:endParaRPr lang="fr-FR"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495147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129</TotalTime>
  <Words>1255</Words>
  <Application>Microsoft Office PowerPoint</Application>
  <PresentationFormat>Grand écran</PresentationFormat>
  <Paragraphs>129</Paragraphs>
  <Slides>13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13</vt:i4>
      </vt:variant>
    </vt:vector>
  </HeadingPairs>
  <TitlesOfParts>
    <vt:vector size="19" baseType="lpstr">
      <vt:lpstr>Arial</vt:lpstr>
      <vt:lpstr>Century Gothic</vt:lpstr>
      <vt:lpstr>Symbol</vt:lpstr>
      <vt:lpstr>Wingdings</vt:lpstr>
      <vt:lpstr>Wingdings 3</vt:lpstr>
      <vt:lpstr>Ion</vt:lpstr>
      <vt:lpstr>Chapitre 1. Embauche et départ d’un salarié 1. L’embauche 1.1. Organisation</vt:lpstr>
      <vt:lpstr>Présentation PowerPoint</vt:lpstr>
      <vt:lpstr>Présentation PowerPoint</vt:lpstr>
      <vt:lpstr>1. L’embauche 1.2. Contrat de travail</vt:lpstr>
      <vt:lpstr>Présentation PowerPoint</vt:lpstr>
      <vt:lpstr>Présentation PowerPoint</vt:lpstr>
      <vt:lpstr>1. L’embauche 1.2. Contrat de travail</vt:lpstr>
      <vt:lpstr>1. L’embauche 1.2. Contrat de travail</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   412.  La collecte d'information </dc:title>
  <dc:creator>Claude Terrier</dc:creator>
  <cp:lastModifiedBy>Claude Terrier</cp:lastModifiedBy>
  <cp:revision>24</cp:revision>
  <dcterms:created xsi:type="dcterms:W3CDTF">2014-01-16T23:14:09Z</dcterms:created>
  <dcterms:modified xsi:type="dcterms:W3CDTF">2024-08-08T22:02:41Z</dcterms:modified>
</cp:coreProperties>
</file>