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58" r:id="rId5"/>
    <p:sldId id="260" r:id="rId6"/>
    <p:sldId id="261" r:id="rId7"/>
    <p:sldId id="262" r:id="rId8"/>
    <p:sldId id="263" r:id="rId9"/>
    <p:sldId id="264" r:id="rId10"/>
    <p:sldId id="270" r:id="rId11"/>
    <p:sldId id="271" r:id="rId12"/>
    <p:sldId id="272" r:id="rId13"/>
    <p:sldId id="27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_rels/drawing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C89E2-2A2A-410C-964A-A705DE636D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332EFC33-2BAA-4E0D-9025-17126678040F}">
      <dgm:prSet phldrT="[Texte]" custT="1"/>
      <dgm:spPr/>
      <dgm:t>
        <a:bodyPr/>
        <a:lstStyle/>
        <a:p>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L’URSSAF</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 les cotisations salariales et patronales (maladie, retraite, allocation familiale, etc.) pour les redistribuer.</a:t>
          </a:r>
          <a:endParaRPr lang="fr-FR" sz="2000" dirty="0">
            <a:solidFill>
              <a:schemeClr val="bg1"/>
            </a:solidFill>
          </a:endParaRPr>
        </a:p>
      </dgm:t>
    </dgm:pt>
    <dgm:pt modelId="{32D71045-3EAF-4C13-805C-8BA921368DDB}" type="parTrans" cxnId="{B559F92C-14A8-4280-9ADF-DE81FB57D47A}">
      <dgm:prSet/>
      <dgm:spPr/>
      <dgm:t>
        <a:bodyPr/>
        <a:lstStyle/>
        <a:p>
          <a:endParaRPr lang="fr-FR" sz="2000">
            <a:solidFill>
              <a:schemeClr val="bg1"/>
            </a:solidFill>
          </a:endParaRPr>
        </a:p>
      </dgm:t>
    </dgm:pt>
    <dgm:pt modelId="{023E584D-8202-4B81-96B0-F3B6A3B49333}" type="sibTrans" cxnId="{B559F92C-14A8-4280-9ADF-DE81FB57D47A}">
      <dgm:prSet/>
      <dgm:spPr/>
      <dgm:t>
        <a:bodyPr/>
        <a:lstStyle/>
        <a:p>
          <a:endParaRPr lang="fr-FR" sz="2000">
            <a:solidFill>
              <a:schemeClr val="bg1"/>
            </a:solidFill>
          </a:endParaRPr>
        </a:p>
      </dgm:t>
    </dgm:pt>
    <dgm:pt modelId="{7BCCE3C3-C9EB-4678-B68B-806C79F0B18B}">
      <dgm:prSet custT="1"/>
      <dgm:spPr/>
      <dgm:t>
        <a:bodyPr/>
        <a:lstStyle/>
        <a:p>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Les </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complémentaires</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collectent les cotisations maladie et retraite qui </a:t>
          </a:r>
          <a:r>
            <a:rPr lang="fr-FR" sz="20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complétent</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les remboursements maladie ou la retraite versés par la Sécurité sociale.</a:t>
          </a:r>
        </a:p>
      </dgm:t>
    </dgm:pt>
    <dgm:pt modelId="{48B6071E-074D-4378-8427-4730C6C67AFB}" type="parTrans" cxnId="{AB02E033-51E6-4F9A-85F0-68C76DDA1FD2}">
      <dgm:prSet/>
      <dgm:spPr/>
      <dgm:t>
        <a:bodyPr/>
        <a:lstStyle/>
        <a:p>
          <a:endParaRPr lang="fr-FR" sz="2000">
            <a:solidFill>
              <a:schemeClr val="bg1"/>
            </a:solidFill>
          </a:endParaRPr>
        </a:p>
      </dgm:t>
    </dgm:pt>
    <dgm:pt modelId="{6DBF0D98-DBFE-4DC0-922C-0B8F825145E2}" type="sibTrans" cxnId="{AB02E033-51E6-4F9A-85F0-68C76DDA1FD2}">
      <dgm:prSet/>
      <dgm:spPr/>
      <dgm:t>
        <a:bodyPr/>
        <a:lstStyle/>
        <a:p>
          <a:endParaRPr lang="fr-FR" sz="2000">
            <a:solidFill>
              <a:schemeClr val="bg1"/>
            </a:solidFill>
          </a:endParaRPr>
        </a:p>
      </dgm:t>
    </dgm:pt>
    <dgm:pt modelId="{E4AD0E8A-CF60-48E7-8E69-5A88B4EF1E64}">
      <dgm:prSet custT="1"/>
      <dgm:spPr/>
      <dgm:t>
        <a:bodyPr/>
        <a:lstStyle/>
        <a:p>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France travail (ex Pôle emploi) </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collecte les cotisations chômage et les redistribuer aux salariés au </a:t>
          </a:r>
          <a:r>
            <a:rPr lang="fr-FR" sz="20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chomage</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gm:t>
    </dgm:pt>
    <dgm:pt modelId="{88696335-59A1-4089-9170-22B80BA75947}" type="parTrans" cxnId="{59EF94D0-917A-471D-B76E-475B1EF06EB9}">
      <dgm:prSet/>
      <dgm:spPr/>
      <dgm:t>
        <a:bodyPr/>
        <a:lstStyle/>
        <a:p>
          <a:endParaRPr lang="fr-FR" sz="2000">
            <a:solidFill>
              <a:schemeClr val="bg1"/>
            </a:solidFill>
          </a:endParaRPr>
        </a:p>
      </dgm:t>
    </dgm:pt>
    <dgm:pt modelId="{3068A0F6-9E95-477F-882C-257A0FFB162D}" type="sibTrans" cxnId="{59EF94D0-917A-471D-B76E-475B1EF06EB9}">
      <dgm:prSet/>
      <dgm:spPr/>
      <dgm:t>
        <a:bodyPr/>
        <a:lstStyle/>
        <a:p>
          <a:endParaRPr lang="fr-FR" sz="2000">
            <a:solidFill>
              <a:schemeClr val="bg1"/>
            </a:solidFill>
          </a:endParaRPr>
        </a:p>
      </dgm:t>
    </dgm:pt>
    <dgm:pt modelId="{7EF001C0-B7A0-4EC4-A125-F23FC2E26222}">
      <dgm:prSet custT="1"/>
      <dgm:spPr/>
      <dgm:t>
        <a:bodyPr/>
        <a:lstStyle/>
        <a:p>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La </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médecine du travail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assure le suivi médical des salariés et intervient en cas de maladie professionnelle ou d’adaptation du salarié à son poste de travail.</a:t>
          </a:r>
        </a:p>
      </dgm:t>
    </dgm:pt>
    <dgm:pt modelId="{FFCFF030-0E23-40AB-B82C-659D568A9B5E}" type="parTrans" cxnId="{13EFDF6F-E582-4C7B-95BD-15FAD95AB429}">
      <dgm:prSet/>
      <dgm:spPr/>
      <dgm:t>
        <a:bodyPr/>
        <a:lstStyle/>
        <a:p>
          <a:endParaRPr lang="fr-FR" sz="2000">
            <a:solidFill>
              <a:schemeClr val="bg1"/>
            </a:solidFill>
          </a:endParaRPr>
        </a:p>
      </dgm:t>
    </dgm:pt>
    <dgm:pt modelId="{2951F9E6-D593-46D5-A3D3-645BA26B7A28}" type="sibTrans" cxnId="{13EFDF6F-E582-4C7B-95BD-15FAD95AB429}">
      <dgm:prSet/>
      <dgm:spPr/>
      <dgm:t>
        <a:bodyPr/>
        <a:lstStyle/>
        <a:p>
          <a:endParaRPr lang="fr-FR" sz="2000">
            <a:solidFill>
              <a:schemeClr val="bg1"/>
            </a:solidFill>
          </a:endParaRPr>
        </a:p>
      </dgm:t>
    </dgm:pt>
    <dgm:pt modelId="{8975706B-BC24-4291-A00B-852BB3E06515}">
      <dgm:prSet custT="1"/>
      <dgm:spPr/>
      <dgm:t>
        <a:bodyPr/>
        <a:lstStyle/>
        <a:p>
          <a:r>
            <a:rPr lang="fr-FR" sz="2000" b="0" dirty="0">
              <a:solidFill>
                <a:schemeClr val="bg1"/>
              </a:solidFill>
              <a:latin typeface="Arial" panose="020B0604020202020204" pitchFamily="34" charset="0"/>
              <a:ea typeface="Calibri" panose="020F0502020204030204" pitchFamily="34" charset="0"/>
              <a:cs typeface="Times New Roman" panose="02020603050405020304" pitchFamily="18" charset="0"/>
            </a:rPr>
            <a:t>L’</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inspection du travail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contrôle le respect du droit social au sein de l’entreprise.</a:t>
          </a:r>
          <a:endParaRPr lang="fr-FR" sz="2000" dirty="0">
            <a:solidFill>
              <a:schemeClr val="bg1"/>
            </a:solidFill>
          </a:endParaRPr>
        </a:p>
      </dgm:t>
    </dgm:pt>
    <dgm:pt modelId="{92B5DA63-C865-4596-A7B8-ED58F6D00226}" type="parTrans" cxnId="{1C6CFF96-0E51-47D4-A62A-F0722770B3D5}">
      <dgm:prSet/>
      <dgm:spPr/>
      <dgm:t>
        <a:bodyPr/>
        <a:lstStyle/>
        <a:p>
          <a:endParaRPr lang="fr-FR" sz="2000">
            <a:solidFill>
              <a:schemeClr val="bg1"/>
            </a:solidFill>
          </a:endParaRPr>
        </a:p>
      </dgm:t>
    </dgm:pt>
    <dgm:pt modelId="{B01B9D29-6DAA-41B1-AD69-C279CB151B61}" type="sibTrans" cxnId="{1C6CFF96-0E51-47D4-A62A-F0722770B3D5}">
      <dgm:prSet/>
      <dgm:spPr/>
      <dgm:t>
        <a:bodyPr/>
        <a:lstStyle/>
        <a:p>
          <a:endParaRPr lang="fr-FR" sz="2000">
            <a:solidFill>
              <a:schemeClr val="bg1"/>
            </a:solidFill>
          </a:endParaRPr>
        </a:p>
      </dgm:t>
    </dgm:pt>
    <dgm:pt modelId="{FAEFD8DC-6E6D-419E-826A-6EB027068EEB}" type="pres">
      <dgm:prSet presAssocID="{6A3C89E2-2A2A-410C-964A-A705DE636D15}" presName="linear" presStyleCnt="0">
        <dgm:presLayoutVars>
          <dgm:animLvl val="lvl"/>
          <dgm:resizeHandles val="exact"/>
        </dgm:presLayoutVars>
      </dgm:prSet>
      <dgm:spPr/>
    </dgm:pt>
    <dgm:pt modelId="{C13E129C-0B9B-489B-8708-96840503C26E}" type="pres">
      <dgm:prSet presAssocID="{332EFC33-2BAA-4E0D-9025-17126678040F}" presName="parentText" presStyleLbl="node1" presStyleIdx="0" presStyleCnt="5">
        <dgm:presLayoutVars>
          <dgm:chMax val="0"/>
          <dgm:bulletEnabled val="1"/>
        </dgm:presLayoutVars>
      </dgm:prSet>
      <dgm:spPr/>
    </dgm:pt>
    <dgm:pt modelId="{855FDB64-B811-4E80-AAC9-EAC3F3E446A3}" type="pres">
      <dgm:prSet presAssocID="{023E584D-8202-4B81-96B0-F3B6A3B49333}" presName="spacer" presStyleCnt="0"/>
      <dgm:spPr/>
    </dgm:pt>
    <dgm:pt modelId="{07F2F4D6-2347-42FB-BB3B-E32DAF5205AB}" type="pres">
      <dgm:prSet presAssocID="{7BCCE3C3-C9EB-4678-B68B-806C79F0B18B}" presName="parentText" presStyleLbl="node1" presStyleIdx="1" presStyleCnt="5">
        <dgm:presLayoutVars>
          <dgm:chMax val="0"/>
          <dgm:bulletEnabled val="1"/>
        </dgm:presLayoutVars>
      </dgm:prSet>
      <dgm:spPr/>
    </dgm:pt>
    <dgm:pt modelId="{D6E23CAE-B77C-4741-ACAD-738D2BDEFE87}" type="pres">
      <dgm:prSet presAssocID="{6DBF0D98-DBFE-4DC0-922C-0B8F825145E2}" presName="spacer" presStyleCnt="0"/>
      <dgm:spPr/>
    </dgm:pt>
    <dgm:pt modelId="{2E5C1C9E-8B99-4F47-967E-AADB775907FA}" type="pres">
      <dgm:prSet presAssocID="{E4AD0E8A-CF60-48E7-8E69-5A88B4EF1E64}" presName="parentText" presStyleLbl="node1" presStyleIdx="2" presStyleCnt="5" custScaleY="97552">
        <dgm:presLayoutVars>
          <dgm:chMax val="0"/>
          <dgm:bulletEnabled val="1"/>
        </dgm:presLayoutVars>
      </dgm:prSet>
      <dgm:spPr/>
    </dgm:pt>
    <dgm:pt modelId="{925BE744-6882-4F88-A299-43859474BB6B}" type="pres">
      <dgm:prSet presAssocID="{3068A0F6-9E95-477F-882C-257A0FFB162D}" presName="spacer" presStyleCnt="0"/>
      <dgm:spPr/>
    </dgm:pt>
    <dgm:pt modelId="{248F1F23-3125-48B7-AFED-15E5F7DE6B0C}" type="pres">
      <dgm:prSet presAssocID="{7EF001C0-B7A0-4EC4-A125-F23FC2E26222}" presName="parentText" presStyleLbl="node1" presStyleIdx="3" presStyleCnt="5">
        <dgm:presLayoutVars>
          <dgm:chMax val="0"/>
          <dgm:bulletEnabled val="1"/>
        </dgm:presLayoutVars>
      </dgm:prSet>
      <dgm:spPr/>
    </dgm:pt>
    <dgm:pt modelId="{F1068D9A-FB30-403B-8AB4-1BDE06A7F19F}" type="pres">
      <dgm:prSet presAssocID="{2951F9E6-D593-46D5-A3D3-645BA26B7A28}" presName="spacer" presStyleCnt="0"/>
      <dgm:spPr/>
    </dgm:pt>
    <dgm:pt modelId="{F89207B3-5B7E-493B-941F-03F633A1949F}" type="pres">
      <dgm:prSet presAssocID="{8975706B-BC24-4291-A00B-852BB3E06515}" presName="parentText" presStyleLbl="node1" presStyleIdx="4" presStyleCnt="5" custScaleY="59658">
        <dgm:presLayoutVars>
          <dgm:chMax val="0"/>
          <dgm:bulletEnabled val="1"/>
        </dgm:presLayoutVars>
      </dgm:prSet>
      <dgm:spPr/>
    </dgm:pt>
  </dgm:ptLst>
  <dgm:cxnLst>
    <dgm:cxn modelId="{DAAF3002-DD20-4D0D-A52E-0B2671B1FDFE}" type="presOf" srcId="{332EFC33-2BAA-4E0D-9025-17126678040F}" destId="{C13E129C-0B9B-489B-8708-96840503C26E}" srcOrd="0" destOrd="0" presId="urn:microsoft.com/office/officeart/2005/8/layout/vList2"/>
    <dgm:cxn modelId="{B559F92C-14A8-4280-9ADF-DE81FB57D47A}" srcId="{6A3C89E2-2A2A-410C-964A-A705DE636D15}" destId="{332EFC33-2BAA-4E0D-9025-17126678040F}" srcOrd="0" destOrd="0" parTransId="{32D71045-3EAF-4C13-805C-8BA921368DDB}" sibTransId="{023E584D-8202-4B81-96B0-F3B6A3B49333}"/>
    <dgm:cxn modelId="{14733633-A63C-48FB-B898-83623EEA74AD}" type="presOf" srcId="{6A3C89E2-2A2A-410C-964A-A705DE636D15}" destId="{FAEFD8DC-6E6D-419E-826A-6EB027068EEB}" srcOrd="0" destOrd="0" presId="urn:microsoft.com/office/officeart/2005/8/layout/vList2"/>
    <dgm:cxn modelId="{AB02E033-51E6-4F9A-85F0-68C76DDA1FD2}" srcId="{6A3C89E2-2A2A-410C-964A-A705DE636D15}" destId="{7BCCE3C3-C9EB-4678-B68B-806C79F0B18B}" srcOrd="1" destOrd="0" parTransId="{48B6071E-074D-4378-8427-4730C6C67AFB}" sibTransId="{6DBF0D98-DBFE-4DC0-922C-0B8F825145E2}"/>
    <dgm:cxn modelId="{A153D363-A8F4-4645-A38C-506D19791502}" type="presOf" srcId="{E4AD0E8A-CF60-48E7-8E69-5A88B4EF1E64}" destId="{2E5C1C9E-8B99-4F47-967E-AADB775907FA}" srcOrd="0" destOrd="0" presId="urn:microsoft.com/office/officeart/2005/8/layout/vList2"/>
    <dgm:cxn modelId="{7F8E6965-BDEB-4F99-BC82-877C96BD6A33}" type="presOf" srcId="{8975706B-BC24-4291-A00B-852BB3E06515}" destId="{F89207B3-5B7E-493B-941F-03F633A1949F}" srcOrd="0" destOrd="0" presId="urn:microsoft.com/office/officeart/2005/8/layout/vList2"/>
    <dgm:cxn modelId="{13EFDF6F-E582-4C7B-95BD-15FAD95AB429}" srcId="{6A3C89E2-2A2A-410C-964A-A705DE636D15}" destId="{7EF001C0-B7A0-4EC4-A125-F23FC2E26222}" srcOrd="3" destOrd="0" parTransId="{FFCFF030-0E23-40AB-B82C-659D568A9B5E}" sibTransId="{2951F9E6-D593-46D5-A3D3-645BA26B7A28}"/>
    <dgm:cxn modelId="{6ABC4350-D458-468E-AA58-3A72D2AFF236}" type="presOf" srcId="{7EF001C0-B7A0-4EC4-A125-F23FC2E26222}" destId="{248F1F23-3125-48B7-AFED-15E5F7DE6B0C}" srcOrd="0" destOrd="0" presId="urn:microsoft.com/office/officeart/2005/8/layout/vList2"/>
    <dgm:cxn modelId="{610BD38E-7D81-47C8-B697-B31AED0C1F02}" type="presOf" srcId="{7BCCE3C3-C9EB-4678-B68B-806C79F0B18B}" destId="{07F2F4D6-2347-42FB-BB3B-E32DAF5205AB}" srcOrd="0" destOrd="0" presId="urn:microsoft.com/office/officeart/2005/8/layout/vList2"/>
    <dgm:cxn modelId="{1C6CFF96-0E51-47D4-A62A-F0722770B3D5}" srcId="{6A3C89E2-2A2A-410C-964A-A705DE636D15}" destId="{8975706B-BC24-4291-A00B-852BB3E06515}" srcOrd="4" destOrd="0" parTransId="{92B5DA63-C865-4596-A7B8-ED58F6D00226}" sibTransId="{B01B9D29-6DAA-41B1-AD69-C279CB151B61}"/>
    <dgm:cxn modelId="{59EF94D0-917A-471D-B76E-475B1EF06EB9}" srcId="{6A3C89E2-2A2A-410C-964A-A705DE636D15}" destId="{E4AD0E8A-CF60-48E7-8E69-5A88B4EF1E64}" srcOrd="2" destOrd="0" parTransId="{88696335-59A1-4089-9170-22B80BA75947}" sibTransId="{3068A0F6-9E95-477F-882C-257A0FFB162D}"/>
    <dgm:cxn modelId="{E608DD40-B9DB-494A-921F-CCC69A44255D}" type="presParOf" srcId="{FAEFD8DC-6E6D-419E-826A-6EB027068EEB}" destId="{C13E129C-0B9B-489B-8708-96840503C26E}" srcOrd="0" destOrd="0" presId="urn:microsoft.com/office/officeart/2005/8/layout/vList2"/>
    <dgm:cxn modelId="{C0A694BB-7784-41C2-98C9-D141C747F817}" type="presParOf" srcId="{FAEFD8DC-6E6D-419E-826A-6EB027068EEB}" destId="{855FDB64-B811-4E80-AAC9-EAC3F3E446A3}" srcOrd="1" destOrd="0" presId="urn:microsoft.com/office/officeart/2005/8/layout/vList2"/>
    <dgm:cxn modelId="{130831B8-2C46-4B94-8644-EEDE226384EC}" type="presParOf" srcId="{FAEFD8DC-6E6D-419E-826A-6EB027068EEB}" destId="{07F2F4D6-2347-42FB-BB3B-E32DAF5205AB}" srcOrd="2" destOrd="0" presId="urn:microsoft.com/office/officeart/2005/8/layout/vList2"/>
    <dgm:cxn modelId="{ADC6BC57-18EC-4E34-8FDA-EDF0CE930771}" type="presParOf" srcId="{FAEFD8DC-6E6D-419E-826A-6EB027068EEB}" destId="{D6E23CAE-B77C-4741-ACAD-738D2BDEFE87}" srcOrd="3" destOrd="0" presId="urn:microsoft.com/office/officeart/2005/8/layout/vList2"/>
    <dgm:cxn modelId="{E93FED0E-6CBF-44F5-B486-292285F02194}" type="presParOf" srcId="{FAEFD8DC-6E6D-419E-826A-6EB027068EEB}" destId="{2E5C1C9E-8B99-4F47-967E-AADB775907FA}" srcOrd="4" destOrd="0" presId="urn:microsoft.com/office/officeart/2005/8/layout/vList2"/>
    <dgm:cxn modelId="{B3BCB0C6-BE02-4766-976B-920AB6108E6C}" type="presParOf" srcId="{FAEFD8DC-6E6D-419E-826A-6EB027068EEB}" destId="{925BE744-6882-4F88-A299-43859474BB6B}" srcOrd="5" destOrd="0" presId="urn:microsoft.com/office/officeart/2005/8/layout/vList2"/>
    <dgm:cxn modelId="{4FFC2AA1-45CC-4F09-889D-85FFC1F8A5E9}" type="presParOf" srcId="{FAEFD8DC-6E6D-419E-826A-6EB027068EEB}" destId="{248F1F23-3125-48B7-AFED-15E5F7DE6B0C}" srcOrd="6" destOrd="0" presId="urn:microsoft.com/office/officeart/2005/8/layout/vList2"/>
    <dgm:cxn modelId="{F1EB65EC-A0BD-45BC-B7D0-FC0A9029B7BA}" type="presParOf" srcId="{FAEFD8DC-6E6D-419E-826A-6EB027068EEB}" destId="{F1068D9A-FB30-403B-8AB4-1BDE06A7F19F}" srcOrd="7" destOrd="0" presId="urn:microsoft.com/office/officeart/2005/8/layout/vList2"/>
    <dgm:cxn modelId="{1E023476-FD4A-4E17-A9EA-328474BFFF42}" type="presParOf" srcId="{FAEFD8DC-6E6D-419E-826A-6EB027068EEB}" destId="{F89207B3-5B7E-493B-941F-03F633A1949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85AA50-1862-487B-B20B-4F1CA75C685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fr-FR"/>
        </a:p>
      </dgm:t>
    </dgm:pt>
    <dgm:pt modelId="{7379A160-A77D-499D-B5AE-F3EC38A4897A}">
      <dgm:prSet phldrT="[Texte]"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Il n’est pas obligatoirement écrit mais la plupart de conventions collectives imposent qu’il le soit. </a:t>
          </a:r>
          <a:endParaRPr lang="fr-FR" sz="2000" dirty="0"/>
        </a:p>
      </dgm:t>
    </dgm:pt>
    <dgm:pt modelId="{8D70AF87-1918-4E01-904E-C02BE502E609}" type="parTrans" cxnId="{103384A4-1255-44A9-924D-E9FC4D242FEA}">
      <dgm:prSet/>
      <dgm:spPr/>
      <dgm:t>
        <a:bodyPr/>
        <a:lstStyle/>
        <a:p>
          <a:endParaRPr lang="fr-FR"/>
        </a:p>
      </dgm:t>
    </dgm:pt>
    <dgm:pt modelId="{931E4998-143F-48A9-B14A-64E1CEDAB694}" type="sibTrans" cxnId="{103384A4-1255-44A9-924D-E9FC4D242FEA}">
      <dgm:prSet/>
      <dgm:spPr/>
      <dgm:t>
        <a:bodyPr/>
        <a:lstStyle/>
        <a:p>
          <a:endParaRPr lang="fr-FR"/>
        </a:p>
      </dgm:t>
    </dgm:pt>
    <dgm:pt modelId="{D479D307-891F-4F76-A75F-24CCA64A326A}">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Une directive européenne oblige les employeurs à remettre dans les 2 mois qui suivent l’embauche, un document qui récapitule les informations obligatoires. </a:t>
          </a:r>
        </a:p>
      </dgm:t>
    </dgm:pt>
    <dgm:pt modelId="{385A3BAC-8919-4201-BC53-0D1D4C9A4D6D}" type="parTrans" cxnId="{485B2539-5121-4DAA-B2FE-16586EEC3CEF}">
      <dgm:prSet/>
      <dgm:spPr/>
      <dgm:t>
        <a:bodyPr/>
        <a:lstStyle/>
        <a:p>
          <a:endParaRPr lang="fr-FR"/>
        </a:p>
      </dgm:t>
    </dgm:pt>
    <dgm:pt modelId="{B014A8D3-CC1A-4011-8F4F-E6556E6AE36F}" type="sibTrans" cxnId="{485B2539-5121-4DAA-B2FE-16586EEC3CEF}">
      <dgm:prSet/>
      <dgm:spPr/>
      <dgm:t>
        <a:bodyPr/>
        <a:lstStyle/>
        <a:p>
          <a:endParaRPr lang="fr-FR"/>
        </a:p>
      </dgm:t>
    </dgm:pt>
    <dgm:pt modelId="{4AA5A80F-1684-4711-9221-7E53C611F51F}">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Le contenu du contrat de travail est libre. Cependant, il doit respecter les lois et la convention collective applicable.</a:t>
          </a:r>
          <a:endParaRPr lang="fr-FR" sz="2000" dirty="0"/>
        </a:p>
      </dgm:t>
    </dgm:pt>
    <dgm:pt modelId="{16E07190-D253-423B-A3E7-F0696A917D64}" type="parTrans" cxnId="{789FF569-59B1-4BD9-9D02-70692EA232CE}">
      <dgm:prSet/>
      <dgm:spPr/>
      <dgm:t>
        <a:bodyPr/>
        <a:lstStyle/>
        <a:p>
          <a:endParaRPr lang="fr-FR"/>
        </a:p>
      </dgm:t>
    </dgm:pt>
    <dgm:pt modelId="{63F09936-377B-4868-83D4-67B7FFD07DC8}" type="sibTrans" cxnId="{789FF569-59B1-4BD9-9D02-70692EA232CE}">
      <dgm:prSet/>
      <dgm:spPr/>
      <dgm:t>
        <a:bodyPr/>
        <a:lstStyle/>
        <a:p>
          <a:endParaRPr lang="fr-FR"/>
        </a:p>
      </dgm:t>
    </dgm:pt>
    <dgm:pt modelId="{A7D5132D-68DB-4591-9A52-0C25B81140D5}" type="pres">
      <dgm:prSet presAssocID="{D885AA50-1862-487B-B20B-4F1CA75C6851}" presName="Name0" presStyleCnt="0">
        <dgm:presLayoutVars>
          <dgm:dir/>
          <dgm:resizeHandles val="exact"/>
        </dgm:presLayoutVars>
      </dgm:prSet>
      <dgm:spPr/>
    </dgm:pt>
    <dgm:pt modelId="{5AA387DC-9CA9-4AEE-AD5C-06D51A1C87EB}" type="pres">
      <dgm:prSet presAssocID="{7379A160-A77D-499D-B5AE-F3EC38A4897A}" presName="composite" presStyleCnt="0"/>
      <dgm:spPr/>
    </dgm:pt>
    <dgm:pt modelId="{D1F0D841-D1AC-4471-927D-4FA96E173FED}" type="pres">
      <dgm:prSet presAssocID="{7379A160-A77D-499D-B5AE-F3EC38A4897A}" presName="rect1" presStyleLbl="trAlignAcc1" presStyleIdx="0" presStyleCnt="3">
        <dgm:presLayoutVars>
          <dgm:bulletEnabled val="1"/>
        </dgm:presLayoutVars>
      </dgm:prSet>
      <dgm:spPr/>
    </dgm:pt>
    <dgm:pt modelId="{1CDDC7F2-CAAB-4B0C-A240-4434721E7CA9}" type="pres">
      <dgm:prSet presAssocID="{7379A160-A77D-499D-B5AE-F3EC38A4897A}"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4D1EC195-8AE2-427C-9C43-A358336B720C}" type="pres">
      <dgm:prSet presAssocID="{931E4998-143F-48A9-B14A-64E1CEDAB694}" presName="sibTrans" presStyleCnt="0"/>
      <dgm:spPr/>
    </dgm:pt>
    <dgm:pt modelId="{2BAB3BA4-82D9-457E-A5B3-24DAAD9534FB}" type="pres">
      <dgm:prSet presAssocID="{D479D307-891F-4F76-A75F-24CCA64A326A}" presName="composite" presStyleCnt="0"/>
      <dgm:spPr/>
    </dgm:pt>
    <dgm:pt modelId="{706B9730-C7B0-4618-A7AC-6B9248447244}" type="pres">
      <dgm:prSet presAssocID="{D479D307-891F-4F76-A75F-24CCA64A326A}" presName="rect1" presStyleLbl="trAlignAcc1" presStyleIdx="1" presStyleCnt="3">
        <dgm:presLayoutVars>
          <dgm:bulletEnabled val="1"/>
        </dgm:presLayoutVars>
      </dgm:prSet>
      <dgm:spPr/>
    </dgm:pt>
    <dgm:pt modelId="{D659CAB8-23A6-4E23-9A18-416B6780DDB7}" type="pres">
      <dgm:prSet presAssocID="{D479D307-891F-4F76-A75F-24CCA64A326A}"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dgm:spPr>
    </dgm:pt>
    <dgm:pt modelId="{80E32CF8-3CDA-4C51-A1C5-CEDC7CEC3A9F}" type="pres">
      <dgm:prSet presAssocID="{B014A8D3-CC1A-4011-8F4F-E6556E6AE36F}" presName="sibTrans" presStyleCnt="0"/>
      <dgm:spPr/>
    </dgm:pt>
    <dgm:pt modelId="{6EA9AE8B-AB50-41AB-A643-315AD4F2DCFC}" type="pres">
      <dgm:prSet presAssocID="{4AA5A80F-1684-4711-9221-7E53C611F51F}" presName="composite" presStyleCnt="0"/>
      <dgm:spPr/>
    </dgm:pt>
    <dgm:pt modelId="{18C324D7-D5B5-4DED-B71F-F1E1B7FD9CDB}" type="pres">
      <dgm:prSet presAssocID="{4AA5A80F-1684-4711-9221-7E53C611F51F}" presName="rect1" presStyleLbl="trAlignAcc1" presStyleIdx="2" presStyleCnt="3">
        <dgm:presLayoutVars>
          <dgm:bulletEnabled val="1"/>
        </dgm:presLayoutVars>
      </dgm:prSet>
      <dgm:spPr/>
    </dgm:pt>
    <dgm:pt modelId="{B9D9A78A-7608-4DD9-A24A-F356DBDA4F05}" type="pres">
      <dgm:prSet presAssocID="{4AA5A80F-1684-4711-9221-7E53C611F51F}"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3000" r="-83000"/>
          </a:stretch>
        </a:blipFill>
      </dgm:spPr>
    </dgm:pt>
  </dgm:ptLst>
  <dgm:cxnLst>
    <dgm:cxn modelId="{485B2539-5121-4DAA-B2FE-16586EEC3CEF}" srcId="{D885AA50-1862-487B-B20B-4F1CA75C6851}" destId="{D479D307-891F-4F76-A75F-24CCA64A326A}" srcOrd="1" destOrd="0" parTransId="{385A3BAC-8919-4201-BC53-0D1D4C9A4D6D}" sibTransId="{B014A8D3-CC1A-4011-8F4F-E6556E6AE36F}"/>
    <dgm:cxn modelId="{04A69B62-C382-4CD6-9ABE-9BBF58A8BCEA}" type="presOf" srcId="{7379A160-A77D-499D-B5AE-F3EC38A4897A}" destId="{D1F0D841-D1AC-4471-927D-4FA96E173FED}" srcOrd="0" destOrd="0" presId="urn:microsoft.com/office/officeart/2008/layout/PictureStrips"/>
    <dgm:cxn modelId="{789FF569-59B1-4BD9-9D02-70692EA232CE}" srcId="{D885AA50-1862-487B-B20B-4F1CA75C6851}" destId="{4AA5A80F-1684-4711-9221-7E53C611F51F}" srcOrd="2" destOrd="0" parTransId="{16E07190-D253-423B-A3E7-F0696A917D64}" sibTransId="{63F09936-377B-4868-83D4-67B7FFD07DC8}"/>
    <dgm:cxn modelId="{6DAA8396-F00E-41AE-B188-C173CEAABF04}" type="presOf" srcId="{4AA5A80F-1684-4711-9221-7E53C611F51F}" destId="{18C324D7-D5B5-4DED-B71F-F1E1B7FD9CDB}" srcOrd="0" destOrd="0" presId="urn:microsoft.com/office/officeart/2008/layout/PictureStrips"/>
    <dgm:cxn modelId="{103384A4-1255-44A9-924D-E9FC4D242FEA}" srcId="{D885AA50-1862-487B-B20B-4F1CA75C6851}" destId="{7379A160-A77D-499D-B5AE-F3EC38A4897A}" srcOrd="0" destOrd="0" parTransId="{8D70AF87-1918-4E01-904E-C02BE502E609}" sibTransId="{931E4998-143F-48A9-B14A-64E1CEDAB694}"/>
    <dgm:cxn modelId="{40A71BCA-804D-4012-98EE-D6BAF39AD9D7}" type="presOf" srcId="{D885AA50-1862-487B-B20B-4F1CA75C6851}" destId="{A7D5132D-68DB-4591-9A52-0C25B81140D5}" srcOrd="0" destOrd="0" presId="urn:microsoft.com/office/officeart/2008/layout/PictureStrips"/>
    <dgm:cxn modelId="{6F9504FC-D365-4AB1-8A1B-66334C9C4BC1}" type="presOf" srcId="{D479D307-891F-4F76-A75F-24CCA64A326A}" destId="{706B9730-C7B0-4618-A7AC-6B9248447244}" srcOrd="0" destOrd="0" presId="urn:microsoft.com/office/officeart/2008/layout/PictureStrips"/>
    <dgm:cxn modelId="{F572BA80-4CCD-4BDC-AC22-2AB1233D508E}" type="presParOf" srcId="{A7D5132D-68DB-4591-9A52-0C25B81140D5}" destId="{5AA387DC-9CA9-4AEE-AD5C-06D51A1C87EB}" srcOrd="0" destOrd="0" presId="urn:microsoft.com/office/officeart/2008/layout/PictureStrips"/>
    <dgm:cxn modelId="{188A37DB-9345-4055-82EA-7866F71C63C4}" type="presParOf" srcId="{5AA387DC-9CA9-4AEE-AD5C-06D51A1C87EB}" destId="{D1F0D841-D1AC-4471-927D-4FA96E173FED}" srcOrd="0" destOrd="0" presId="urn:microsoft.com/office/officeart/2008/layout/PictureStrips"/>
    <dgm:cxn modelId="{7FBD4606-AF37-4026-A454-8EA27FA66A00}" type="presParOf" srcId="{5AA387DC-9CA9-4AEE-AD5C-06D51A1C87EB}" destId="{1CDDC7F2-CAAB-4B0C-A240-4434721E7CA9}" srcOrd="1" destOrd="0" presId="urn:microsoft.com/office/officeart/2008/layout/PictureStrips"/>
    <dgm:cxn modelId="{F4078F35-C8DA-4D75-91C7-F5637F09FDD0}" type="presParOf" srcId="{A7D5132D-68DB-4591-9A52-0C25B81140D5}" destId="{4D1EC195-8AE2-427C-9C43-A358336B720C}" srcOrd="1" destOrd="0" presId="urn:microsoft.com/office/officeart/2008/layout/PictureStrips"/>
    <dgm:cxn modelId="{2C071261-4B2D-4F3C-B2AC-6B2E0D492E42}" type="presParOf" srcId="{A7D5132D-68DB-4591-9A52-0C25B81140D5}" destId="{2BAB3BA4-82D9-457E-A5B3-24DAAD9534FB}" srcOrd="2" destOrd="0" presId="urn:microsoft.com/office/officeart/2008/layout/PictureStrips"/>
    <dgm:cxn modelId="{23D5FFD2-1A77-459B-B973-EAA055E472E8}" type="presParOf" srcId="{2BAB3BA4-82D9-457E-A5B3-24DAAD9534FB}" destId="{706B9730-C7B0-4618-A7AC-6B9248447244}" srcOrd="0" destOrd="0" presId="urn:microsoft.com/office/officeart/2008/layout/PictureStrips"/>
    <dgm:cxn modelId="{48C82A5E-0780-45F9-AECB-7F4C78788ED7}" type="presParOf" srcId="{2BAB3BA4-82D9-457E-A5B3-24DAAD9534FB}" destId="{D659CAB8-23A6-4E23-9A18-416B6780DDB7}" srcOrd="1" destOrd="0" presId="urn:microsoft.com/office/officeart/2008/layout/PictureStrips"/>
    <dgm:cxn modelId="{D58B56FF-5071-449F-B8A6-57B3C429BBD6}" type="presParOf" srcId="{A7D5132D-68DB-4591-9A52-0C25B81140D5}" destId="{80E32CF8-3CDA-4C51-A1C5-CEDC7CEC3A9F}" srcOrd="3" destOrd="0" presId="urn:microsoft.com/office/officeart/2008/layout/PictureStrips"/>
    <dgm:cxn modelId="{A3708E38-F598-4035-B5DF-7029CFF5BE7F}" type="presParOf" srcId="{A7D5132D-68DB-4591-9A52-0C25B81140D5}" destId="{6EA9AE8B-AB50-41AB-A643-315AD4F2DCFC}" srcOrd="4" destOrd="0" presId="urn:microsoft.com/office/officeart/2008/layout/PictureStrips"/>
    <dgm:cxn modelId="{CE45484F-C774-472A-8872-EF3122BDB1A0}" type="presParOf" srcId="{6EA9AE8B-AB50-41AB-A643-315AD4F2DCFC}" destId="{18C324D7-D5B5-4DED-B71F-F1E1B7FD9CDB}" srcOrd="0" destOrd="0" presId="urn:microsoft.com/office/officeart/2008/layout/PictureStrips"/>
    <dgm:cxn modelId="{08815D78-91BB-43B6-88D4-CFFB11512061}" type="presParOf" srcId="{6EA9AE8B-AB50-41AB-A643-315AD4F2DCFC}" destId="{B9D9A78A-7608-4DD9-A24A-F356DBDA4F05}"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E129C-0B9B-489B-8708-96840503C26E}">
      <dsp:nvSpPr>
        <dsp:cNvPr id="0" name=""/>
        <dsp:cNvSpPr/>
      </dsp:nvSpPr>
      <dsp:spPr>
        <a:xfrm>
          <a:off x="0" y="43548"/>
          <a:ext cx="11433514"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L’URSSAF</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 les cotisations salariales et patronales (maladie, retraite, allocation familiale, etc.) pour les redistribuer.</a:t>
          </a:r>
          <a:endParaRPr lang="fr-FR" sz="2000" kern="1200" dirty="0">
            <a:solidFill>
              <a:schemeClr val="bg1"/>
            </a:solidFill>
          </a:endParaRPr>
        </a:p>
      </dsp:txBody>
      <dsp:txXfrm>
        <a:off x="37696" y="81244"/>
        <a:ext cx="11358122" cy="696808"/>
      </dsp:txXfrm>
    </dsp:sp>
    <dsp:sp modelId="{07F2F4D6-2347-42FB-BB3B-E32DAF5205AB}">
      <dsp:nvSpPr>
        <dsp:cNvPr id="0" name=""/>
        <dsp:cNvSpPr/>
      </dsp:nvSpPr>
      <dsp:spPr>
        <a:xfrm>
          <a:off x="0" y="930948"/>
          <a:ext cx="11433514"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Les </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complémentaires</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collectent les cotisations maladie et retraite qui </a:t>
          </a:r>
          <a:r>
            <a:rPr lang="fr-FR" sz="2000" kern="12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complétent</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les remboursements maladie ou la retraite versés par la Sécurité sociale.</a:t>
          </a:r>
        </a:p>
      </dsp:txBody>
      <dsp:txXfrm>
        <a:off x="37696" y="968644"/>
        <a:ext cx="11358122" cy="696808"/>
      </dsp:txXfrm>
    </dsp:sp>
    <dsp:sp modelId="{2E5C1C9E-8B99-4F47-967E-AADB775907FA}">
      <dsp:nvSpPr>
        <dsp:cNvPr id="0" name=""/>
        <dsp:cNvSpPr/>
      </dsp:nvSpPr>
      <dsp:spPr>
        <a:xfrm>
          <a:off x="0" y="1818348"/>
          <a:ext cx="11433514" cy="7532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France travail (ex Pôle emploi) </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collecte les cotisations chômage et les redistribuer aux salariés au </a:t>
          </a:r>
          <a:r>
            <a:rPr lang="fr-FR" sz="2000" kern="12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chomage</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sp:txBody>
      <dsp:txXfrm>
        <a:off x="36773" y="1855121"/>
        <a:ext cx="11359968" cy="679750"/>
      </dsp:txXfrm>
    </dsp:sp>
    <dsp:sp modelId="{248F1F23-3125-48B7-AFED-15E5F7DE6B0C}">
      <dsp:nvSpPr>
        <dsp:cNvPr id="0" name=""/>
        <dsp:cNvSpPr/>
      </dsp:nvSpPr>
      <dsp:spPr>
        <a:xfrm>
          <a:off x="0" y="2686844"/>
          <a:ext cx="11433514"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 </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médecine du travail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assure le suivi médical des salariés et intervient en cas de maladie professionnelle ou d’adaptation du salarié à son poste de travail.</a:t>
          </a:r>
        </a:p>
      </dsp:txBody>
      <dsp:txXfrm>
        <a:off x="37696" y="2724540"/>
        <a:ext cx="11358122" cy="696808"/>
      </dsp:txXfrm>
    </dsp:sp>
    <dsp:sp modelId="{F89207B3-5B7E-493B-941F-03F633A1949F}">
      <dsp:nvSpPr>
        <dsp:cNvPr id="0" name=""/>
        <dsp:cNvSpPr/>
      </dsp:nvSpPr>
      <dsp:spPr>
        <a:xfrm>
          <a:off x="0" y="3574244"/>
          <a:ext cx="11433514" cy="4606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inspection du travail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contrôle le respect du droit social au sein de l’entreprise.</a:t>
          </a:r>
          <a:endParaRPr lang="fr-FR" sz="2000" kern="1200" dirty="0">
            <a:solidFill>
              <a:schemeClr val="bg1"/>
            </a:solidFill>
          </a:endParaRPr>
        </a:p>
      </dsp:txBody>
      <dsp:txXfrm>
        <a:off x="22488" y="3596732"/>
        <a:ext cx="11388538" cy="4157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0D841-D1AC-4471-927D-4FA96E173FED}">
      <dsp:nvSpPr>
        <dsp:cNvPr id="0" name=""/>
        <dsp:cNvSpPr/>
      </dsp:nvSpPr>
      <dsp:spPr>
        <a:xfrm>
          <a:off x="225238" y="771149"/>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Il n’est pas obligatoirement écrit mais la plupart de conventions collectives imposent qu’il le soit. </a:t>
          </a:r>
          <a:endParaRPr lang="fr-FR" sz="2000" kern="1200" dirty="0"/>
        </a:p>
      </dsp:txBody>
      <dsp:txXfrm>
        <a:off x="225238" y="771149"/>
        <a:ext cx="5316773" cy="1661491"/>
      </dsp:txXfrm>
    </dsp:sp>
    <dsp:sp modelId="{1CDDC7F2-CAAB-4B0C-A240-4434721E7CA9}">
      <dsp:nvSpPr>
        <dsp:cNvPr id="0" name=""/>
        <dsp:cNvSpPr/>
      </dsp:nvSpPr>
      <dsp:spPr>
        <a:xfrm>
          <a:off x="3706" y="531156"/>
          <a:ext cx="1163044" cy="174456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6B9730-C7B0-4618-A7AC-6B9248447244}">
      <dsp:nvSpPr>
        <dsp:cNvPr id="0" name=""/>
        <dsp:cNvSpPr/>
      </dsp:nvSpPr>
      <dsp:spPr>
        <a:xfrm>
          <a:off x="6010638" y="771149"/>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Une directive européenne oblige les employeurs à remettre dans les 2 mois qui suivent l’embauche, un document qui récapitule les informations obligatoires. </a:t>
          </a:r>
        </a:p>
      </dsp:txBody>
      <dsp:txXfrm>
        <a:off x="6010638" y="771149"/>
        <a:ext cx="5316773" cy="1661491"/>
      </dsp:txXfrm>
    </dsp:sp>
    <dsp:sp modelId="{D659CAB8-23A6-4E23-9A18-416B6780DDB7}">
      <dsp:nvSpPr>
        <dsp:cNvPr id="0" name=""/>
        <dsp:cNvSpPr/>
      </dsp:nvSpPr>
      <dsp:spPr>
        <a:xfrm>
          <a:off x="5789106" y="531156"/>
          <a:ext cx="1163044" cy="1744566"/>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324D7-D5B5-4DED-B71F-F1E1B7FD9CDB}">
      <dsp:nvSpPr>
        <dsp:cNvPr id="0" name=""/>
        <dsp:cNvSpPr/>
      </dsp:nvSpPr>
      <dsp:spPr>
        <a:xfrm>
          <a:off x="3117938" y="2862782"/>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Le contenu du contrat de travail est libre. Cependant, il doit respecter les lois et la convention collective applicable.</a:t>
          </a:r>
          <a:endParaRPr lang="fr-FR" sz="2000" kern="1200" dirty="0"/>
        </a:p>
      </dsp:txBody>
      <dsp:txXfrm>
        <a:off x="3117938" y="2862782"/>
        <a:ext cx="5316773" cy="1661491"/>
      </dsp:txXfrm>
    </dsp:sp>
    <dsp:sp modelId="{B9D9A78A-7608-4DD9-A24A-F356DBDA4F05}">
      <dsp:nvSpPr>
        <dsp:cNvPr id="0" name=""/>
        <dsp:cNvSpPr/>
      </dsp:nvSpPr>
      <dsp:spPr>
        <a:xfrm>
          <a:off x="2896406" y="2622789"/>
          <a:ext cx="1163044" cy="1744566"/>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3000" r="-8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08/08/2024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08/08/2024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08/08/2024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0270067" cy="1389010"/>
          </a:xfrm>
        </p:spPr>
        <p:txBody>
          <a:bodyPr>
            <a:normAutofit fontScale="90000"/>
          </a:bodyPr>
          <a:lstStyle/>
          <a:p>
            <a:r>
              <a:rPr lang="fr-FR" sz="3600" b="1" dirty="0">
                <a:latin typeface="Arial" panose="020B0604020202020204" pitchFamily="34" charset="0"/>
                <a:cs typeface="Arial" panose="020B0604020202020204" pitchFamily="34" charset="0"/>
              </a:rPr>
              <a:t>Chapitre 1. Embauche et départ d’un salarié</a:t>
            </a:r>
            <a:br>
              <a:rPr lang="fr-FR" sz="31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1.1. Organisation</a:t>
            </a:r>
            <a:endParaRPr lang="fr-FR" sz="3600" dirty="0">
              <a:latin typeface="Arial" panose="020B0604020202020204" pitchFamily="34" charset="0"/>
              <a:cs typeface="Arial" panose="020B0604020202020204" pitchFamily="34" charset="0"/>
            </a:endParaRPr>
          </a:p>
        </p:txBody>
      </p:sp>
      <p:sp>
        <p:nvSpPr>
          <p:cNvPr id="3" name="Rectangle 2"/>
          <p:cNvSpPr/>
          <p:nvPr/>
        </p:nvSpPr>
        <p:spPr>
          <a:xfrm>
            <a:off x="31630" y="1580034"/>
            <a:ext cx="12128740" cy="846386"/>
          </a:xfrm>
          <a:prstGeom prst="rect">
            <a:avLst/>
          </a:prstGeom>
        </p:spPr>
        <p:txBody>
          <a:bodyPr wrap="square">
            <a:spAutoFit/>
          </a:bodyPr>
          <a:lstStyle/>
          <a:p>
            <a:pPr algn="ctr">
              <a:spcBef>
                <a:spcPts val="600"/>
              </a:spcBef>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Une entreprise doit s’inscrire et enregistrer ses salariés auprès d’organismes sociaux. </a:t>
            </a:r>
          </a:p>
          <a:p>
            <a:pPr algn="ctr">
              <a:spcBef>
                <a:spcPts val="6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=&gt; Ces organismes collectent les cotisations sociales et protègent les salariés</a:t>
            </a:r>
          </a:p>
        </p:txBody>
      </p:sp>
      <p:graphicFrame>
        <p:nvGraphicFramePr>
          <p:cNvPr id="4" name="Diagramme 3"/>
          <p:cNvGraphicFramePr/>
          <p:nvPr>
            <p:extLst>
              <p:ext uri="{D42A27DB-BD31-4B8C-83A1-F6EECF244321}">
                <p14:modId xmlns:p14="http://schemas.microsoft.com/office/powerpoint/2010/main" val="566752415"/>
              </p:ext>
            </p:extLst>
          </p:nvPr>
        </p:nvGraphicFramePr>
        <p:xfrm>
          <a:off x="367827" y="2541269"/>
          <a:ext cx="11433514" cy="407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9054" y="1665707"/>
            <a:ext cx="11049000" cy="3862596"/>
          </a:xfrm>
          <a:prstGeom prst="rect">
            <a:avLst/>
          </a:prstGeom>
        </p:spPr>
        <p:txBody>
          <a:bodyPr wrap="square">
            <a:spAutoFit/>
          </a:bodyPr>
          <a:lstStyle/>
          <a:p>
            <a:pPr algn="ct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CDD</a:t>
            </a:r>
            <a:r>
              <a:rPr lang="fr-FR" sz="2400" dirty="0">
                <a:latin typeface="Arial" panose="020B0604020202020204" pitchFamily="34" charset="0"/>
                <a:ea typeface="Calibri" panose="020F0502020204030204" pitchFamily="34" charset="0"/>
                <a:cs typeface="Arial" panose="020B0604020202020204" pitchFamily="34" charset="0"/>
              </a:rPr>
              <a:t>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à durée déterminée (CDD) est conclu pour l’exécution d’une tâche précise et temporaire et seulement dans les cas énumérés par la loi (remplacement d’un salarié absent, travail saisonnier, accroissement temporaire d’activité, objet défini…).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doit obligatoirement être écrit, quel que soit son motif.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ne peut avoir pour objet ou effet, de pourvoir durablement un emploi lié à l’activité normale de l’entreprise, sans quoi il peut être considéré comme un contrat à durée indéterminée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BEC85348-6C03-4CE2-99C8-46CE991ED776}"/>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1.3. Typologie des contrats </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35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6377" y="1830464"/>
            <a:ext cx="10368951" cy="3200876"/>
          </a:xfrm>
          <a:prstGeom prst="rect">
            <a:avLst/>
          </a:prstGeom>
        </p:spPr>
        <p:txBody>
          <a:bodyPr wrap="square">
            <a:spAutoFit/>
          </a:bodyPr>
          <a:lstStyle/>
          <a:p>
            <a:pPr algn="ctr">
              <a:spcBef>
                <a:spcPts val="600"/>
              </a:spcBef>
              <a:spcAft>
                <a:spcPts val="6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Travail temporaire (intérim)</a:t>
            </a:r>
            <a:r>
              <a:rPr lang="fr-FR" sz="2800" dirty="0">
                <a:solidFill>
                  <a:srgbClr val="FFFF00"/>
                </a:solidFill>
                <a:latin typeface="Arial" panose="020B0604020202020204" pitchFamily="34" charset="0"/>
                <a:ea typeface="Calibri" panose="020F0502020204030204" pitchFamily="34" charset="0"/>
                <a:cs typeface="Arial" panose="020B0604020202020204" pitchFamily="34" charset="0"/>
              </a:rPr>
              <a:t> </a:t>
            </a:r>
          </a:p>
          <a:p>
            <a:pPr marL="342900" indent="-342900" algn="just">
              <a:spcBef>
                <a:spcPts val="1800"/>
              </a:spcBef>
              <a:spcAft>
                <a:spcPts val="60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de travail temporaire est conclu pour l’exécution</a:t>
            </a:r>
            <a:r>
              <a:rPr lang="fr-FR" sz="2400" dirty="0">
                <a:latin typeface="Arial" panose="020B0604020202020204" pitchFamily="34" charset="0"/>
                <a:ea typeface="Calibri" panose="020F0502020204030204" pitchFamily="34" charset="0"/>
                <a:cs typeface="Times New Roman" panose="02020603050405020304" pitchFamily="18" charset="0"/>
              </a:rPr>
              <a:t> d’une tâche précise et temporaire (mission) et seulement dans les cas énumérés par la loi. </a:t>
            </a:r>
          </a:p>
          <a:p>
            <a:pPr marL="342900" indent="-342900" algn="just">
              <a:spcBef>
                <a:spcPts val="600"/>
              </a:spcBef>
              <a:spcAft>
                <a:spcPts val="60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Times New Roman" panose="02020603050405020304" pitchFamily="18" charset="0"/>
              </a:rPr>
              <a:t>Quel que soit son motif, il ne peut avoir pour objet ou effet de pourvoir durablement un emploi lié à l’activité normale de l’entreprise, sans quoi il peut être requalifié à durée indéterminée.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B6BF945F-25BB-4666-9572-471E7FFAE94E}"/>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1.3. Typologie des contrats </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831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392483908"/>
              </p:ext>
            </p:extLst>
          </p:nvPr>
        </p:nvGraphicFramePr>
        <p:xfrm>
          <a:off x="285223" y="1069978"/>
          <a:ext cx="11123005" cy="5175735"/>
        </p:xfrm>
        <a:graphic>
          <a:graphicData uri="http://schemas.openxmlformats.org/drawingml/2006/table">
            <a:tbl>
              <a:tblPr firstRow="1" firstCol="1" bandRow="1">
                <a:tableStyleId>{5940675A-B579-460E-94D1-54222C63F5DA}</a:tableStyleId>
              </a:tblPr>
              <a:tblGrid>
                <a:gridCol w="1363967">
                  <a:extLst>
                    <a:ext uri="{9D8B030D-6E8A-4147-A177-3AD203B41FA5}">
                      <a16:colId xmlns:a16="http://schemas.microsoft.com/office/drawing/2014/main" val="20000"/>
                    </a:ext>
                  </a:extLst>
                </a:gridCol>
                <a:gridCol w="1093844">
                  <a:extLst>
                    <a:ext uri="{9D8B030D-6E8A-4147-A177-3AD203B41FA5}">
                      <a16:colId xmlns:a16="http://schemas.microsoft.com/office/drawing/2014/main" val="20001"/>
                    </a:ext>
                  </a:extLst>
                </a:gridCol>
                <a:gridCol w="1996420">
                  <a:extLst>
                    <a:ext uri="{9D8B030D-6E8A-4147-A177-3AD203B41FA5}">
                      <a16:colId xmlns:a16="http://schemas.microsoft.com/office/drawing/2014/main" val="1534054349"/>
                    </a:ext>
                  </a:extLst>
                </a:gridCol>
                <a:gridCol w="2073970">
                  <a:extLst>
                    <a:ext uri="{9D8B030D-6E8A-4147-A177-3AD203B41FA5}">
                      <a16:colId xmlns:a16="http://schemas.microsoft.com/office/drawing/2014/main" val="4270468255"/>
                    </a:ext>
                  </a:extLst>
                </a:gridCol>
                <a:gridCol w="2514460">
                  <a:extLst>
                    <a:ext uri="{9D8B030D-6E8A-4147-A177-3AD203B41FA5}">
                      <a16:colId xmlns:a16="http://schemas.microsoft.com/office/drawing/2014/main" val="1287414556"/>
                    </a:ext>
                  </a:extLst>
                </a:gridCol>
                <a:gridCol w="2080344">
                  <a:extLst>
                    <a:ext uri="{9D8B030D-6E8A-4147-A177-3AD203B41FA5}">
                      <a16:colId xmlns:a16="http://schemas.microsoft.com/office/drawing/2014/main" val="3176705305"/>
                    </a:ext>
                  </a:extLst>
                </a:gridCol>
              </a:tblGrid>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 </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p>
                    <a:p>
                      <a:pPr algn="ctr">
                        <a:spcBef>
                          <a:spcPts val="0"/>
                        </a:spcBef>
                        <a:spcAft>
                          <a:spcPts val="0"/>
                        </a:spcAft>
                      </a:pPr>
                      <a:r>
                        <a:rPr lang="fr-FR" sz="1600" b="1" dirty="0">
                          <a:effectLst/>
                          <a:latin typeface="Arial" panose="020B0604020202020204" pitchFamily="34" charset="0"/>
                          <a:cs typeface="Arial" panose="020B0604020202020204" pitchFamily="34" charset="0"/>
                        </a:rPr>
                        <a:t>Temps partiel</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p>
                    <a:p>
                      <a:pPr algn="ctr">
                        <a:spcBef>
                          <a:spcPts val="0"/>
                        </a:spcBef>
                        <a:spcAft>
                          <a:spcPts val="0"/>
                        </a:spcAft>
                      </a:pPr>
                      <a:r>
                        <a:rPr lang="fr-FR" sz="1600" b="1" dirty="0">
                          <a:effectLst/>
                          <a:latin typeface="Arial" panose="020B0604020202020204" pitchFamily="34" charset="0"/>
                          <a:cs typeface="Arial" panose="020B0604020202020204" pitchFamily="34" charset="0"/>
                        </a:rPr>
                        <a:t>intermittent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CDD</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Travail </a:t>
                      </a:r>
                    </a:p>
                    <a:p>
                      <a:pPr algn="ctr">
                        <a:spcBef>
                          <a:spcPts val="0"/>
                        </a:spcBef>
                        <a:spcAft>
                          <a:spcPts val="0"/>
                        </a:spcAft>
                      </a:pPr>
                      <a:r>
                        <a:rPr lang="fr-FR" sz="1600" b="1" dirty="0">
                          <a:effectLst/>
                          <a:latin typeface="Arial" panose="020B0604020202020204" pitchFamily="34" charset="0"/>
                          <a:cs typeface="Arial" panose="020B0604020202020204" pitchFamily="34" charset="0"/>
                        </a:rPr>
                        <a:t>temporaire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extLst>
                  <a:ext uri="{0D108BD9-81ED-4DB2-BD59-A6C34878D82A}">
                    <a16:rowId xmlns:a16="http://schemas.microsoft.com/office/drawing/2014/main" val="10000"/>
                  </a:ext>
                </a:extLst>
              </a:tr>
              <a:tr h="163350">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Public</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5">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 de 16 ans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57172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Durée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Indéterminée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Déterminée</a:t>
                      </a:r>
                    </a:p>
                    <a:p>
                      <a:pPr algn="ctr">
                        <a:spcBef>
                          <a:spcPts val="0"/>
                        </a:spcBef>
                        <a:spcAft>
                          <a:spcPts val="0"/>
                        </a:spcAft>
                      </a:pPr>
                      <a:r>
                        <a:rPr lang="fr-FR" sz="1500" dirty="0">
                          <a:effectLst/>
                          <a:latin typeface="Arial" panose="020B0604020202020204" pitchFamily="34" charset="0"/>
                          <a:cs typeface="Arial" panose="020B0604020202020204" pitchFamily="34" charset="0"/>
                        </a:rPr>
                        <a:t>(18 mois maxi, 2 renouvellement inclus)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Déterminé</a:t>
                      </a:r>
                    </a:p>
                    <a:p>
                      <a:pPr algn="ctr">
                        <a:spcBef>
                          <a:spcPts val="0"/>
                        </a:spcBef>
                        <a:spcAft>
                          <a:spcPts val="0"/>
                        </a:spcAft>
                      </a:pPr>
                      <a:r>
                        <a:rPr lang="fr-FR" sz="1500" dirty="0">
                          <a:effectLst/>
                          <a:latin typeface="Arial" panose="020B0604020202020204" pitchFamily="34" charset="0"/>
                          <a:cs typeface="Arial" panose="020B0604020202020204" pitchFamily="34" charset="0"/>
                        </a:rPr>
                        <a:t>(9 à 24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2"/>
                  </a:ext>
                </a:extLst>
              </a:tr>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Essai</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1 à 3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1 mois maximum selon</a:t>
                      </a:r>
                    </a:p>
                    <a:p>
                      <a:pPr algn="ctr">
                        <a:spcBef>
                          <a:spcPts val="0"/>
                        </a:spcBef>
                        <a:spcAft>
                          <a:spcPts val="0"/>
                        </a:spcAft>
                      </a:pPr>
                      <a:r>
                        <a:rPr lang="fr-FR" sz="1500">
                          <a:effectLst/>
                          <a:latin typeface="Arial" panose="020B0604020202020204" pitchFamily="34" charset="0"/>
                          <a:cs typeface="Arial" panose="020B0604020202020204" pitchFamily="34" charset="0"/>
                        </a:rPr>
                        <a:t>la durée du contrat</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2 à 5 jours</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3"/>
                  </a:ext>
                </a:extLst>
              </a:tr>
              <a:tr h="57172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Préavis</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1 à 3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Aucun (sauf pour</a:t>
                      </a:r>
                    </a:p>
                    <a:p>
                      <a:pPr algn="ctr">
                        <a:spcBef>
                          <a:spcPts val="0"/>
                        </a:spcBef>
                        <a:spcAft>
                          <a:spcPts val="0"/>
                        </a:spcAft>
                      </a:pPr>
                      <a:r>
                        <a:rPr lang="fr-FR" sz="1500" dirty="0">
                          <a:effectLst/>
                          <a:latin typeface="Arial" panose="020B0604020202020204" pitchFamily="34" charset="0"/>
                          <a:cs typeface="Arial" panose="020B0604020202020204" pitchFamily="34" charset="0"/>
                        </a:rPr>
                        <a:t>embauche en CDI)</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Aucun (sauf si</a:t>
                      </a:r>
                    </a:p>
                    <a:p>
                      <a:pPr algn="ctr">
                        <a:spcBef>
                          <a:spcPts val="0"/>
                        </a:spcBef>
                        <a:spcAft>
                          <a:spcPts val="0"/>
                        </a:spcAft>
                      </a:pPr>
                      <a:r>
                        <a:rPr lang="fr-FR" sz="1500">
                          <a:effectLst/>
                          <a:latin typeface="Arial" panose="020B0604020202020204" pitchFamily="34" charset="0"/>
                          <a:cs typeface="Arial" panose="020B0604020202020204" pitchFamily="34" charset="0"/>
                        </a:rPr>
                        <a:t>embauche en CDI)</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4"/>
                  </a:ext>
                </a:extLst>
              </a:tr>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Écrit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a:effectLst/>
                          <a:latin typeface="Arial" panose="020B0604020202020204" pitchFamily="34" charset="0"/>
                          <a:cs typeface="Arial" panose="020B0604020202020204" pitchFamily="34" charset="0"/>
                        </a:rPr>
                        <a:t>Facultatif</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gridSpan="4">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Obligatoire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5"/>
                  </a:ext>
                </a:extLst>
              </a:tr>
              <a:tr h="134100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Fin de </a:t>
                      </a:r>
                    </a:p>
                    <a:p>
                      <a:pPr algn="ctr">
                        <a:spcBef>
                          <a:spcPts val="0"/>
                        </a:spcBef>
                        <a:spcAft>
                          <a:spcPts val="0"/>
                        </a:spcAft>
                      </a:pPr>
                      <a:r>
                        <a:rPr lang="fr-FR" sz="1600" b="1" dirty="0">
                          <a:effectLst/>
                          <a:latin typeface="Arial" panose="020B0604020202020204" pitchFamily="34" charset="0"/>
                          <a:cs typeface="Arial" panose="020B0604020202020204" pitchFamily="34" charset="0"/>
                        </a:rPr>
                        <a:t>contrat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 Indemnités possibles</a:t>
                      </a:r>
                    </a:p>
                    <a:p>
                      <a:pPr algn="ctr">
                        <a:spcBef>
                          <a:spcPts val="0"/>
                        </a:spcBef>
                        <a:spcAft>
                          <a:spcPts val="0"/>
                        </a:spcAft>
                      </a:pPr>
                      <a:r>
                        <a:rPr lang="fr-FR" sz="1500" dirty="0">
                          <a:effectLst/>
                          <a:latin typeface="Arial" panose="020B0604020202020204" pitchFamily="34" charset="0"/>
                          <a:cs typeface="Arial" panose="020B0604020202020204" pitchFamily="34" charset="0"/>
                        </a:rPr>
                        <a:t>- Allocations chômage</a:t>
                      </a:r>
                    </a:p>
                    <a:p>
                      <a:pPr algn="ctr">
                        <a:spcBef>
                          <a:spcPts val="0"/>
                        </a:spcBef>
                        <a:spcAft>
                          <a:spcPts val="0"/>
                        </a:spcAft>
                      </a:pPr>
                      <a:r>
                        <a:rPr lang="fr-FR" sz="1500" dirty="0">
                          <a:effectLst/>
                          <a:latin typeface="Arial" panose="020B0604020202020204" pitchFamily="34" charset="0"/>
                          <a:cs typeface="Arial" panose="020B0604020202020204" pitchFamily="34" charset="0"/>
                        </a:rPr>
                        <a:t>à partir du 6</a:t>
                      </a:r>
                      <a:r>
                        <a:rPr lang="fr-FR" sz="1500" baseline="30000" dirty="0">
                          <a:effectLst/>
                          <a:latin typeface="Arial" panose="020B0604020202020204" pitchFamily="34" charset="0"/>
                          <a:cs typeface="Arial" panose="020B0604020202020204" pitchFamily="34" charset="0"/>
                        </a:rPr>
                        <a:t>e</a:t>
                      </a:r>
                      <a:r>
                        <a:rPr lang="fr-FR" sz="1500" dirty="0">
                          <a:effectLst/>
                          <a:latin typeface="Arial" panose="020B0604020202020204" pitchFamily="34" charset="0"/>
                          <a:cs typeface="Arial" panose="020B0604020202020204" pitchFamily="34" charset="0"/>
                        </a:rPr>
                        <a:t>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l">
                        <a:spcBef>
                          <a:spcPts val="0"/>
                        </a:spcBef>
                        <a:spcAft>
                          <a:spcPts val="0"/>
                        </a:spcAft>
                      </a:pPr>
                      <a:r>
                        <a:rPr lang="fr-FR" sz="1500" dirty="0">
                          <a:effectLst/>
                          <a:latin typeface="Arial" panose="020B0604020202020204" pitchFamily="34" charset="0"/>
                          <a:cs typeface="Arial" panose="020B0604020202020204" pitchFamily="34" charset="0"/>
                        </a:rPr>
                        <a:t>- Indemnité de 6 à 10 %</a:t>
                      </a:r>
                    </a:p>
                    <a:p>
                      <a:pPr algn="l">
                        <a:spcBef>
                          <a:spcPts val="0"/>
                        </a:spcBef>
                        <a:spcAft>
                          <a:spcPts val="0"/>
                        </a:spcAft>
                      </a:pPr>
                      <a:r>
                        <a:rPr lang="fr-FR" sz="1500" dirty="0">
                          <a:effectLst/>
                          <a:latin typeface="Arial" panose="020B0604020202020204" pitchFamily="34" charset="0"/>
                          <a:cs typeface="Arial" panose="020B0604020202020204" pitchFamily="34" charset="0"/>
                        </a:rPr>
                        <a:t>de la rémunération totale</a:t>
                      </a:r>
                    </a:p>
                    <a:p>
                      <a:pPr algn="l">
                        <a:spcBef>
                          <a:spcPts val="0"/>
                        </a:spcBef>
                        <a:spcAft>
                          <a:spcPts val="0"/>
                        </a:spcAft>
                      </a:pPr>
                      <a:r>
                        <a:rPr lang="fr-FR" sz="1500" dirty="0">
                          <a:effectLst/>
                          <a:latin typeface="Arial" panose="020B0604020202020204" pitchFamily="34" charset="0"/>
                          <a:cs typeface="Arial" panose="020B0604020202020204" pitchFamily="34" charset="0"/>
                        </a:rPr>
                        <a:t>- Accès à la formation</a:t>
                      </a:r>
                    </a:p>
                    <a:p>
                      <a:pPr algn="l">
                        <a:spcBef>
                          <a:spcPts val="0"/>
                        </a:spcBef>
                        <a:spcAft>
                          <a:spcPts val="0"/>
                        </a:spcAft>
                      </a:pPr>
                      <a:r>
                        <a:rPr lang="fr-FR" sz="1500" dirty="0">
                          <a:effectLst/>
                          <a:latin typeface="Arial" panose="020B0604020202020204" pitchFamily="34" charset="0"/>
                          <a:cs typeface="Arial" panose="020B0604020202020204" pitchFamily="34" charset="0"/>
                        </a:rPr>
                        <a:t>- Allocation chômage à</a:t>
                      </a:r>
                    </a:p>
                    <a:p>
                      <a:pPr algn="l">
                        <a:spcBef>
                          <a:spcPts val="0"/>
                        </a:spcBef>
                        <a:spcAft>
                          <a:spcPts val="0"/>
                        </a:spcAft>
                      </a:pPr>
                      <a:r>
                        <a:rPr lang="fr-FR" sz="1500" dirty="0">
                          <a:effectLst/>
                          <a:latin typeface="Arial" panose="020B0604020202020204" pitchFamily="34" charset="0"/>
                          <a:cs typeface="Arial" panose="020B0604020202020204" pitchFamily="34" charset="0"/>
                        </a:rPr>
                        <a:t>partir du 6</a:t>
                      </a:r>
                      <a:r>
                        <a:rPr lang="fr-FR" sz="1500" baseline="30000" dirty="0">
                          <a:effectLst/>
                          <a:latin typeface="Arial" panose="020B0604020202020204" pitchFamily="34" charset="0"/>
                          <a:cs typeface="Arial" panose="020B0604020202020204" pitchFamily="34" charset="0"/>
                        </a:rPr>
                        <a:t>e</a:t>
                      </a:r>
                      <a:r>
                        <a:rPr lang="fr-FR" sz="1500" dirty="0">
                          <a:effectLst/>
                          <a:latin typeface="Arial" panose="020B0604020202020204" pitchFamily="34" charset="0"/>
                          <a:cs typeface="Arial" panose="020B0604020202020204" pitchFamily="34" charset="0"/>
                        </a:rPr>
                        <a:t>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l">
                        <a:spcBef>
                          <a:spcPts val="0"/>
                        </a:spcBef>
                        <a:spcAft>
                          <a:spcPts val="0"/>
                        </a:spcAft>
                      </a:pPr>
                      <a:r>
                        <a:rPr lang="fr-FR" sz="1500" dirty="0">
                          <a:effectLst/>
                          <a:latin typeface="Arial" panose="020B0604020202020204" pitchFamily="34" charset="0"/>
                          <a:cs typeface="Arial" panose="020B0604020202020204" pitchFamily="34" charset="0"/>
                        </a:rPr>
                        <a:t>- Indemnité de 10 %</a:t>
                      </a:r>
                    </a:p>
                    <a:p>
                      <a:pPr algn="l">
                        <a:spcBef>
                          <a:spcPts val="0"/>
                        </a:spcBef>
                        <a:spcAft>
                          <a:spcPts val="0"/>
                        </a:spcAft>
                      </a:pPr>
                      <a:r>
                        <a:rPr lang="fr-FR" sz="1500" dirty="0">
                          <a:effectLst/>
                          <a:latin typeface="Arial" panose="020B0604020202020204" pitchFamily="34" charset="0"/>
                          <a:cs typeface="Arial" panose="020B0604020202020204" pitchFamily="34" charset="0"/>
                        </a:rPr>
                        <a:t>- Accès à la formation</a:t>
                      </a:r>
                    </a:p>
                    <a:p>
                      <a:pPr algn="l">
                        <a:spcBef>
                          <a:spcPts val="0"/>
                        </a:spcBef>
                        <a:spcAft>
                          <a:spcPts val="0"/>
                        </a:spcAft>
                      </a:pPr>
                      <a:r>
                        <a:rPr lang="fr-FR" sz="1500" dirty="0">
                          <a:effectLst/>
                          <a:latin typeface="Arial" panose="020B0604020202020204" pitchFamily="34" charset="0"/>
                          <a:cs typeface="Arial" panose="020B0604020202020204" pitchFamily="34" charset="0"/>
                        </a:rPr>
                        <a:t>- Allocation chômage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6"/>
                  </a:ext>
                </a:extLst>
              </a:tr>
              <a:tr h="980104">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Spécificité</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Durée minimale de 24 h hebdo. ou de 104 h mensuelles sauf étudiants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Contrat saisonnier ou alternant des périodes travaillées et non travaillées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tc>
                <a:tc>
                  <a:txBody>
                    <a:bodyPr/>
                    <a:lstStyle/>
                    <a:p>
                      <a:pPr marL="0" lvl="0" indent="0" algn="l">
                        <a:spcBef>
                          <a:spcPts val="0"/>
                        </a:spcBef>
                        <a:spcAft>
                          <a:spcPts val="0"/>
                        </a:spcAft>
                        <a:buFont typeface="Symbol" panose="05050102010706020507" pitchFamily="18" charset="2"/>
                        <a:buNone/>
                      </a:pPr>
                      <a:r>
                        <a:rPr lang="fr-FR" sz="1500" dirty="0">
                          <a:effectLst/>
                          <a:latin typeface="Arial" panose="020B0604020202020204" pitchFamily="34" charset="0"/>
                          <a:cs typeface="Arial" panose="020B0604020202020204" pitchFamily="34" charset="0"/>
                        </a:rPr>
                        <a:t>- Doit préciser le motif du recours au CDD</a:t>
                      </a:r>
                    </a:p>
                    <a:p>
                      <a:pPr marL="0" lvl="0" indent="0" algn="l">
                        <a:spcBef>
                          <a:spcPts val="0"/>
                        </a:spcBef>
                        <a:spcAft>
                          <a:spcPts val="0"/>
                        </a:spcAft>
                        <a:buFont typeface="Symbol" panose="05050102010706020507" pitchFamily="18" charset="2"/>
                        <a:buNone/>
                      </a:pPr>
                      <a:r>
                        <a:rPr lang="fr-FR" sz="1500" dirty="0">
                          <a:effectLst/>
                          <a:latin typeface="Arial" panose="020B0604020202020204" pitchFamily="34" charset="0"/>
                          <a:cs typeface="Arial" panose="020B0604020202020204" pitchFamily="34" charset="0"/>
                        </a:rPr>
                        <a:t>- Peut être renouvelé 2 fois (maxi 18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Possibilité de proposer le contrat d’intérim en CDI</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7"/>
                  </a:ext>
                </a:extLst>
              </a:tr>
            </a:tbl>
          </a:graphicData>
        </a:graphic>
      </p:graphicFrame>
      <p:sp>
        <p:nvSpPr>
          <p:cNvPr id="7" name="Titre 1">
            <a:extLst>
              <a:ext uri="{FF2B5EF4-FFF2-40B4-BE49-F238E27FC236}">
                <a16:creationId xmlns:a16="http://schemas.microsoft.com/office/drawing/2014/main" id="{31CEE5FF-12EC-4720-B93A-FA19D605BEF5}"/>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1.3. Typologie des contrats </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2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070027" y="1246837"/>
            <a:ext cx="9922934" cy="3216265"/>
          </a:xfrm>
          <a:prstGeom prst="rect">
            <a:avLst/>
          </a:prstGeom>
        </p:spPr>
        <p:txBody>
          <a:bodyPr wrap="square">
            <a:spAutoFit/>
          </a:bodyPr>
          <a:lstStyle/>
          <a:p>
            <a:pPr algn="ctr">
              <a:spcBef>
                <a:spcPts val="600"/>
              </a:spcBef>
              <a:spcAft>
                <a:spcPts val="1800"/>
              </a:spcAft>
            </a:pPr>
            <a:r>
              <a:rPr lang="fr-FR" sz="2800" dirty="0">
                <a:latin typeface="Arial" panose="020B0604020202020204" pitchFamily="34" charset="0"/>
                <a:ea typeface="Calibri" panose="020F0502020204030204" pitchFamily="34" charset="0"/>
                <a:cs typeface="Times New Roman" panose="02020603050405020304" pitchFamily="18" charset="0"/>
              </a:rPr>
              <a:t>Aux contrats précédents s’ajoutent d’autres contrats adaptés à des situations professionnelles particulières : </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d’apprentissage</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de professionnalisation, </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intermittent</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etc.</a:t>
            </a:r>
            <a:endParaRPr lang="fr-FR" sz="28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Titre 1">
            <a:extLst>
              <a:ext uri="{FF2B5EF4-FFF2-40B4-BE49-F238E27FC236}">
                <a16:creationId xmlns:a16="http://schemas.microsoft.com/office/drawing/2014/main" id="{87E27170-3052-4DA5-BE56-BDD63DA85A00}"/>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308820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086498"/>
            <a:ext cx="11103953" cy="4667321"/>
          </a:xfrm>
          <a:prstGeom prst="rect">
            <a:avLst/>
          </a:prstGeom>
        </p:spPr>
      </p:pic>
      <p:sp>
        <p:nvSpPr>
          <p:cNvPr id="6" name="Titre 1">
            <a:extLst>
              <a:ext uri="{FF2B5EF4-FFF2-40B4-BE49-F238E27FC236}">
                <a16:creationId xmlns:a16="http://schemas.microsoft.com/office/drawing/2014/main" id="{7DBC9B1F-6208-4EF7-975D-A1E558F223A2}"/>
              </a:ext>
            </a:extLst>
          </p:cNvPr>
          <p:cNvSpPr txBox="1">
            <a:spLocks/>
          </p:cNvSpPr>
          <p:nvPr/>
        </p:nvSpPr>
        <p:spPr>
          <a:xfrm>
            <a:off x="0" y="1"/>
            <a:ext cx="10270067" cy="992776"/>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1.1. Organisation</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73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577" y="1351508"/>
            <a:ext cx="11209866" cy="4308872"/>
          </a:xfrm>
          <a:prstGeom prst="rect">
            <a:avLst/>
          </a:prstGeom>
        </p:spPr>
        <p:txBody>
          <a:bodyPr wrap="square">
            <a:spAutoFit/>
          </a:bodyPr>
          <a:lstStyle/>
          <a:p>
            <a:pPr marL="90170" indent="-61595" algn="ctr">
              <a:spcBef>
                <a:spcPts val="600"/>
              </a:spcBef>
              <a:spcAft>
                <a:spcPts val="1200"/>
              </a:spcAft>
            </a:pPr>
            <a:r>
              <a:rPr lang="fr-FR" sz="2400" b="1" dirty="0">
                <a:latin typeface="Arial" panose="020B0604020202020204" pitchFamily="34" charset="0"/>
                <a:ea typeface="Calibri" panose="020F0502020204030204" pitchFamily="34" charset="0"/>
                <a:cs typeface="Times New Roman" panose="02020603050405020304" pitchFamily="18" charset="0"/>
              </a:rPr>
              <a:t>Selon les entreprises, des déclarations complémentaires doivent être réalisées auprès des organismes compétents. </a:t>
            </a:r>
          </a:p>
          <a:p>
            <a:pPr marL="342900" lvl="0" indent="-342900" algn="just">
              <a:spcBef>
                <a:spcPts val="600"/>
              </a:spcBef>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activité</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BTP, industrie, hôtellerie, etc. </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taille</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moins de 10 salariés, plus de 10 salariés,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le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statut</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artisan, commerçant, industriel,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le</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type de contrat</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apprentissage, contrat de professionnalisation, CDD, CDI,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nationalité</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française, étrangère, etc.</a:t>
            </a:r>
          </a:p>
          <a:p>
            <a:pPr algn="ctr">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y a lieu, dans chaque cas, de s’informer sur les déclarations ou démarches spécifiques à l’entreprise.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12950476-B919-40C9-A81F-257884BB90DD}"/>
              </a:ext>
            </a:extLst>
          </p:cNvPr>
          <p:cNvSpPr txBox="1">
            <a:spLocks/>
          </p:cNvSpPr>
          <p:nvPr/>
        </p:nvSpPr>
        <p:spPr>
          <a:xfrm>
            <a:off x="0" y="1"/>
            <a:ext cx="10270067" cy="966650"/>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1.1. Organisation</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819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905931"/>
          </a:xfrm>
        </p:spPr>
        <p:txBody>
          <a:bodyPr>
            <a:normAutofit fontScale="90000"/>
          </a:body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1.2. Contrat de travail</a:t>
            </a:r>
            <a:endParaRPr lang="fr-FR" sz="3600" dirty="0">
              <a:latin typeface="Arial" panose="020B0604020202020204" pitchFamily="34" charset="0"/>
              <a:cs typeface="Arial" panose="020B0604020202020204" pitchFamily="34" charset="0"/>
            </a:endParaRPr>
          </a:p>
        </p:txBody>
      </p:sp>
      <p:sp>
        <p:nvSpPr>
          <p:cNvPr id="3" name="Rectangle 2"/>
          <p:cNvSpPr/>
          <p:nvPr/>
        </p:nvSpPr>
        <p:spPr>
          <a:xfrm>
            <a:off x="758803" y="1274301"/>
            <a:ext cx="10546113" cy="461665"/>
          </a:xfrm>
          <a:prstGeom prst="rect">
            <a:avLst/>
          </a:prstGeom>
        </p:spPr>
        <p:txBody>
          <a:bodyPr wrap="square">
            <a:spAutoFit/>
          </a:bodyPr>
          <a:lstStyle/>
          <a:p>
            <a:pPr algn="ctr">
              <a:spcBef>
                <a:spcPts val="1800"/>
              </a:spcBef>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contrat de travail est la convention qui lie le salarié et l’employeur. </a:t>
            </a:r>
          </a:p>
        </p:txBody>
      </p:sp>
      <p:graphicFrame>
        <p:nvGraphicFramePr>
          <p:cNvPr id="4" name="Diagramme 3"/>
          <p:cNvGraphicFramePr/>
          <p:nvPr/>
        </p:nvGraphicFramePr>
        <p:xfrm>
          <a:off x="366301" y="1604161"/>
          <a:ext cx="11331118" cy="5055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4692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7210" y="1273394"/>
            <a:ext cx="11295491" cy="4693593"/>
          </a:xfrm>
          <a:prstGeom prst="rect">
            <a:avLst/>
          </a:prstGeom>
        </p:spPr>
        <p:txBody>
          <a:bodyPr wrap="square">
            <a:spAutoFit/>
          </a:bodyPr>
          <a:lstStyle/>
          <a:p>
            <a:pPr algn="ctr">
              <a:spcBef>
                <a:spcPts val="18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contrat de travail existe dès l’instant où une personne (le salarié) s’engage à travailler, moyennant rémunération, pour le compte et sous la direction d’une autre personne (l’employeur). </a:t>
            </a:r>
          </a:p>
          <a:p>
            <a:pPr marL="342900" indent="-342900" algn="just">
              <a:spcBef>
                <a:spcPts val="18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Le plus souvent, le contrat de travail doit être écrit. </a:t>
            </a:r>
          </a:p>
          <a:p>
            <a:pPr marL="342900" indent="-342900" algn="just">
              <a:spcBef>
                <a:spcPts val="6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Son exécution entraîne des obligations, à la fois pour le salarié et pour l’employeur.</a:t>
            </a:r>
          </a:p>
          <a:p>
            <a:pPr algn="just">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La Cour de cassation considère qu’il y a relation de travail dès lors que les quatre éléments suivants sont réunis :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rémunération</a:t>
            </a:r>
            <a:r>
              <a:rPr lang="fr-FR" sz="2400" dirty="0">
                <a:latin typeface="Arial" panose="020B0604020202020204" pitchFamily="34" charset="0"/>
                <a:ea typeface="Calibri" panose="020F0502020204030204" pitchFamily="34" charset="0"/>
                <a:cs typeface="Times New Roman" panose="02020603050405020304" pitchFamily="18" charset="0"/>
              </a:rPr>
              <a:t>,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qualification</a:t>
            </a:r>
            <a:r>
              <a:rPr lang="fr-FR" sz="2400" dirty="0">
                <a:latin typeface="Arial" panose="020B0604020202020204" pitchFamily="34" charset="0"/>
                <a:ea typeface="Calibri" panose="020F0502020204030204" pitchFamily="34" charset="0"/>
                <a:cs typeface="Times New Roman" panose="02020603050405020304" pitchFamily="18" charset="0"/>
              </a:rPr>
              <a:t> du salarié,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durée</a:t>
            </a:r>
            <a:r>
              <a:rPr lang="fr-FR" sz="2400" dirty="0">
                <a:latin typeface="Arial" panose="020B0604020202020204" pitchFamily="34" charset="0"/>
                <a:ea typeface="Calibri" panose="020F0502020204030204" pitchFamily="34" charset="0"/>
                <a:cs typeface="Times New Roman" panose="02020603050405020304" pitchFamily="18" charset="0"/>
              </a:rPr>
              <a:t> et un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horaire</a:t>
            </a:r>
            <a:r>
              <a:rPr lang="fr-FR" sz="2400" dirty="0">
                <a:latin typeface="Arial" panose="020B0604020202020204" pitchFamily="34" charset="0"/>
                <a:ea typeface="Calibri" panose="020F0502020204030204" pitchFamily="34" charset="0"/>
                <a:cs typeface="Times New Roman" panose="02020603050405020304" pitchFamily="18" charset="0"/>
              </a:rPr>
              <a:t> de travail et un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lieu</a:t>
            </a:r>
            <a:r>
              <a:rPr lang="fr-FR" sz="2400" dirty="0">
                <a:latin typeface="Arial" panose="020B0604020202020204" pitchFamily="34" charset="0"/>
                <a:ea typeface="Calibri" panose="020F0502020204030204" pitchFamily="34" charset="0"/>
                <a:cs typeface="Times New Roman" panose="02020603050405020304" pitchFamily="18" charset="0"/>
              </a:rPr>
              <a:t> de travail. L'élément essentiel du contrat est, en tout état de cause, </a:t>
            </a:r>
            <a:r>
              <a:rPr lang="fr-FR" sz="2400" b="1" dirty="0">
                <a:latin typeface="Arial" panose="020B0604020202020204" pitchFamily="34" charset="0"/>
                <a:ea typeface="Calibri" panose="020F0502020204030204" pitchFamily="34" charset="0"/>
                <a:cs typeface="Times New Roman" panose="02020603050405020304" pitchFamily="18" charset="0"/>
              </a:rPr>
              <a:t>le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lien de subordination entre l'employeur et l'employé</a:t>
            </a:r>
            <a:r>
              <a:rPr lang="fr-FR" sz="2400" dirty="0">
                <a:latin typeface="Arial" panose="020B0604020202020204" pitchFamily="34" charset="0"/>
                <a:ea typeface="Calibri" panose="020F0502020204030204" pitchFamily="34" charset="0"/>
                <a:cs typeface="Times New Roman" panose="02020603050405020304" pitchFamily="18"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7EDD2B11-14C5-4BD8-892F-C4885A5F443B}"/>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1.2. Contrat de travail</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41388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891059769"/>
              </p:ext>
            </p:extLst>
          </p:nvPr>
        </p:nvGraphicFramePr>
        <p:xfrm>
          <a:off x="310549" y="1311215"/>
          <a:ext cx="11499012" cy="4356340"/>
        </p:xfrm>
        <a:graphic>
          <a:graphicData uri="http://schemas.openxmlformats.org/drawingml/2006/table">
            <a:tbl>
              <a:tblPr firstRow="1" firstCol="1" bandRow="1">
                <a:tableStyleId>{5C22544A-7EE6-4342-B048-85BDC9FD1C3A}</a:tableStyleId>
              </a:tblPr>
              <a:tblGrid>
                <a:gridCol w="5848711">
                  <a:extLst>
                    <a:ext uri="{9D8B030D-6E8A-4147-A177-3AD203B41FA5}">
                      <a16:colId xmlns:a16="http://schemas.microsoft.com/office/drawing/2014/main" val="20000"/>
                    </a:ext>
                  </a:extLst>
                </a:gridCol>
                <a:gridCol w="5650301">
                  <a:extLst>
                    <a:ext uri="{9D8B030D-6E8A-4147-A177-3AD203B41FA5}">
                      <a16:colId xmlns:a16="http://schemas.microsoft.com/office/drawing/2014/main" val="20001"/>
                    </a:ext>
                  </a:extLst>
                </a:gridCol>
              </a:tblGrid>
              <a:tr h="460752">
                <a:tc gridSpan="2">
                  <a:txBody>
                    <a:bodyPr/>
                    <a:lstStyle/>
                    <a:p>
                      <a:pPr algn="ctr">
                        <a:spcBef>
                          <a:spcPts val="600"/>
                        </a:spcBef>
                        <a:spcAft>
                          <a:spcPts val="600"/>
                        </a:spcAft>
                      </a:pPr>
                      <a:r>
                        <a:rPr lang="fr-FR" sz="2200" b="1" dirty="0">
                          <a:solidFill>
                            <a:schemeClr val="tx1"/>
                          </a:solidFill>
                          <a:effectLst/>
                          <a:latin typeface="Arial" panose="020B0604020202020204" pitchFamily="34" charset="0"/>
                          <a:cs typeface="Arial" panose="020B0604020202020204" pitchFamily="34" charset="0"/>
                        </a:rPr>
                        <a:t>Obligations qui découlent du contrat de travail</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tc hMerge="1">
                  <a:txBody>
                    <a:bodyPr/>
                    <a:lstStyle/>
                    <a:p>
                      <a:endParaRPr lang="fr-FR"/>
                    </a:p>
                  </a:txBody>
                  <a:tcPr/>
                </a:tc>
                <a:extLst>
                  <a:ext uri="{0D108BD9-81ED-4DB2-BD59-A6C34878D82A}">
                    <a16:rowId xmlns:a16="http://schemas.microsoft.com/office/drawing/2014/main" val="10000"/>
                  </a:ext>
                </a:extLst>
              </a:tr>
              <a:tr h="453747">
                <a:tc>
                  <a:txBody>
                    <a:bodyPr/>
                    <a:lstStyle/>
                    <a:p>
                      <a:pPr algn="ctr">
                        <a:spcBef>
                          <a:spcPts val="300"/>
                        </a:spcBef>
                        <a:spcAft>
                          <a:spcPts val="300"/>
                        </a:spcAft>
                      </a:pPr>
                      <a:r>
                        <a:rPr lang="fr-FR" sz="2200" b="1" dirty="0">
                          <a:solidFill>
                            <a:schemeClr val="tx1"/>
                          </a:solidFill>
                          <a:effectLst/>
                          <a:latin typeface="Arial" panose="020B0604020202020204" pitchFamily="34" charset="0"/>
                          <a:cs typeface="Arial" panose="020B0604020202020204" pitchFamily="34" charset="0"/>
                        </a:rPr>
                        <a:t>de l’employeur</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tc>
                  <a:txBody>
                    <a:bodyPr/>
                    <a:lstStyle/>
                    <a:p>
                      <a:pPr algn="ctr">
                        <a:spcBef>
                          <a:spcPts val="300"/>
                        </a:spcBef>
                        <a:spcAft>
                          <a:spcPts val="300"/>
                        </a:spcAft>
                      </a:pPr>
                      <a:r>
                        <a:rPr lang="fr-FR" sz="2200" b="1" dirty="0">
                          <a:solidFill>
                            <a:schemeClr val="tx1"/>
                          </a:solidFill>
                          <a:effectLst/>
                          <a:latin typeface="Arial" panose="020B0604020202020204" pitchFamily="34" charset="0"/>
                          <a:cs typeface="Arial" panose="020B0604020202020204" pitchFamily="34" charset="0"/>
                        </a:rPr>
                        <a:t>du salarié</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extLst>
                  <a:ext uri="{0D108BD9-81ED-4DB2-BD59-A6C34878D82A}">
                    <a16:rowId xmlns:a16="http://schemas.microsoft.com/office/drawing/2014/main" val="10001"/>
                  </a:ext>
                </a:extLst>
              </a:tr>
              <a:tr h="3441841">
                <a:tc>
                  <a:txBody>
                    <a:bodyPr/>
                    <a:lstStyle/>
                    <a:p>
                      <a:pPr marL="342900" lvl="0" indent="-342900" algn="l">
                        <a:spcBef>
                          <a:spcPts val="600"/>
                        </a:spcBef>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fournir un travail dans le cadre de l’horaire établi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verser le salaire correspondant au travail effectué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respecter les éléments essentiels du contrat (qualification, lieu de travail…)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faire travailler dans le respect du Code du travail et de la convention collective applicable  </a:t>
                      </a:r>
                      <a:endParaRPr lang="fr-FR" sz="2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rgbClr val="FFC000"/>
                    </a:solidFill>
                  </a:tcPr>
                </a:tc>
                <a:tc>
                  <a:txBody>
                    <a:bodyPr/>
                    <a:lstStyle/>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observer les horaires de travail</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réaliser le travail demandé conformément aux instructions données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respecter les engagements mentionnés dans le contrat de travail et le règlement intérieur (s’il existe)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ne pas faire de concurrence déloyale à son employeur</a:t>
                      </a:r>
                      <a:endParaRPr lang="fr-FR" sz="2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rgbClr val="FFC000"/>
                    </a:solidFill>
                  </a:tcPr>
                </a:tc>
                <a:extLst>
                  <a:ext uri="{0D108BD9-81ED-4DB2-BD59-A6C34878D82A}">
                    <a16:rowId xmlns:a16="http://schemas.microsoft.com/office/drawing/2014/main" val="10002"/>
                  </a:ext>
                </a:extLst>
              </a:tr>
            </a:tbl>
          </a:graphicData>
        </a:graphic>
      </p:graphicFrame>
      <p:pic>
        <p:nvPicPr>
          <p:cNvPr id="1025"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re 1">
            <a:extLst>
              <a:ext uri="{FF2B5EF4-FFF2-40B4-BE49-F238E27FC236}">
                <a16:creationId xmlns:a16="http://schemas.microsoft.com/office/drawing/2014/main" id="{D660858D-6462-46F9-92C4-8B7F78354DB5}"/>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1.2. Contrat de travail</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9098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831977" y="2052638"/>
          <a:ext cx="10521628" cy="2743202"/>
        </p:xfrm>
        <a:graphic>
          <a:graphicData uri="http://schemas.openxmlformats.org/drawingml/2006/table">
            <a:tbl>
              <a:tblPr firstRow="1" firstCol="1" bandRow="1">
                <a:tableStyleId>{775DCB02-9BB8-47FD-8907-85C794F793BA}</a:tableStyleId>
              </a:tblPr>
              <a:tblGrid>
                <a:gridCol w="10521628">
                  <a:extLst>
                    <a:ext uri="{9D8B030D-6E8A-4147-A177-3AD203B41FA5}">
                      <a16:colId xmlns:a16="http://schemas.microsoft.com/office/drawing/2014/main" val="20000"/>
                    </a:ext>
                  </a:extLst>
                </a:gridCol>
              </a:tblGrid>
              <a:tr h="454222">
                <a:tc>
                  <a:txBody>
                    <a:bodyPr/>
                    <a:lstStyle/>
                    <a:p>
                      <a:pPr marL="228600" indent="-228600" algn="ctr">
                        <a:spcBef>
                          <a:spcPts val="600"/>
                        </a:spcBef>
                        <a:spcAft>
                          <a:spcPts val="600"/>
                        </a:spcAft>
                      </a:pPr>
                      <a:r>
                        <a:rPr lang="fr-FR" sz="2200" dirty="0">
                          <a:effectLst/>
                          <a:latin typeface="Arial" panose="020B0604020202020204" pitchFamily="34" charset="0"/>
                          <a:cs typeface="Arial" panose="020B0604020202020204" pitchFamily="34" charset="0"/>
                        </a:rPr>
                        <a:t>Mentions obligatoires sur un contrat de travail</a:t>
                      </a:r>
                    </a:p>
                  </a:txBody>
                  <a:tcPr marL="58455" marR="58455" marT="0" marB="0" anchor="ctr"/>
                </a:tc>
                <a:extLst>
                  <a:ext uri="{0D108BD9-81ED-4DB2-BD59-A6C34878D82A}">
                    <a16:rowId xmlns:a16="http://schemas.microsoft.com/office/drawing/2014/main" val="10000"/>
                  </a:ext>
                </a:extLst>
              </a:tr>
              <a:tr h="2288980">
                <a:tc>
                  <a:txBody>
                    <a:bodyPr/>
                    <a:lstStyle/>
                    <a:p>
                      <a:pPr algn="ctr">
                        <a:spcBef>
                          <a:spcPts val="600"/>
                        </a:spcBef>
                        <a:spcAft>
                          <a:spcPts val="600"/>
                        </a:spcAft>
                      </a:pPr>
                      <a:r>
                        <a:rPr lang="fr-FR" sz="2200" b="0" dirty="0">
                          <a:effectLst/>
                          <a:latin typeface="Arial" panose="020B0604020202020204" pitchFamily="34" charset="0"/>
                          <a:cs typeface="Arial" panose="020B0604020202020204" pitchFamily="34" charset="0"/>
                        </a:rPr>
                        <a:t>La loi impose que le contrat soit écrit (sauf pour le contrat à durée indéterminée à temps plein et à condition que la convention collective ne l’exige pas), et elle en</a:t>
                      </a:r>
                      <a:r>
                        <a:rPr lang="fr-FR" sz="2200" b="0" baseline="0" dirty="0">
                          <a:effectLst/>
                          <a:latin typeface="Arial" panose="020B0604020202020204" pitchFamily="34" charset="0"/>
                          <a:cs typeface="Arial" panose="020B0604020202020204" pitchFamily="34" charset="0"/>
                        </a:rPr>
                        <a:t> précise les mentions obligatoires.</a:t>
                      </a:r>
                      <a:r>
                        <a:rPr lang="fr-FR" sz="2200" b="0" dirty="0">
                          <a:effectLst/>
                          <a:latin typeface="Arial" panose="020B0604020202020204" pitchFamily="34" charset="0"/>
                          <a:cs typeface="Arial" panose="020B0604020202020204" pitchFamily="34" charset="0"/>
                        </a:rPr>
                        <a:t> </a:t>
                      </a:r>
                    </a:p>
                    <a:p>
                      <a:pPr algn="ctr">
                        <a:spcBef>
                          <a:spcPts val="600"/>
                        </a:spcBef>
                        <a:spcAft>
                          <a:spcPts val="600"/>
                        </a:spcAft>
                      </a:pPr>
                      <a:r>
                        <a:rPr lang="fr-FR" sz="2200" b="0" dirty="0">
                          <a:effectLst/>
                          <a:latin typeface="Arial" panose="020B0604020202020204" pitchFamily="34" charset="0"/>
                          <a:cs typeface="Arial" panose="020B0604020202020204" pitchFamily="34" charset="0"/>
                        </a:rPr>
                        <a:t>Une directive communautaire</a:t>
                      </a:r>
                      <a:r>
                        <a:rPr lang="fr-FR" sz="2200" b="0" baseline="0" dirty="0">
                          <a:effectLst/>
                          <a:latin typeface="Arial" panose="020B0604020202020204" pitchFamily="34" charset="0"/>
                          <a:cs typeface="Arial" panose="020B0604020202020204" pitchFamily="34" charset="0"/>
                        </a:rPr>
                        <a:t> </a:t>
                      </a:r>
                      <a:r>
                        <a:rPr lang="fr-FR" sz="2200" b="0" dirty="0">
                          <a:effectLst/>
                          <a:latin typeface="Arial" panose="020B0604020202020204" pitchFamily="34" charset="0"/>
                          <a:cs typeface="Arial" panose="020B0604020202020204" pitchFamily="34" charset="0"/>
                        </a:rPr>
                        <a:t>stipule que, pour tous les contrats, un document écrit doit mentionner les éléments suivants :</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tc>
                <a:extLst>
                  <a:ext uri="{0D108BD9-81ED-4DB2-BD59-A6C34878D82A}">
                    <a16:rowId xmlns:a16="http://schemas.microsoft.com/office/drawing/2014/main" val="10002"/>
                  </a:ext>
                </a:extLst>
              </a:tr>
            </a:tbl>
          </a:graphicData>
        </a:graphic>
      </p:graphicFrame>
      <p:pic>
        <p:nvPicPr>
          <p:cNvPr id="2049"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re 1">
            <a:extLst>
              <a:ext uri="{FF2B5EF4-FFF2-40B4-BE49-F238E27FC236}">
                <a16:creationId xmlns:a16="http://schemas.microsoft.com/office/drawing/2014/main" id="{A4AF8AD9-CC4F-41C0-9A17-0C73004C2C9E}"/>
              </a:ext>
            </a:extLst>
          </p:cNvPr>
          <p:cNvSpPr>
            <a:spLocks noGrp="1"/>
          </p:cNvSpPr>
          <p:nvPr>
            <p:ph type="ctrTitle"/>
          </p:nvPr>
        </p:nvSpPr>
        <p:spPr>
          <a:xfrm>
            <a:off x="0" y="0"/>
            <a:ext cx="10270067" cy="905931"/>
          </a:xfrm>
        </p:spPr>
        <p:txBody>
          <a:bodyPr>
            <a:normAutofit fontScale="90000"/>
          </a:body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1.2. Contrat de travail</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46059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48733" y="1307571"/>
          <a:ext cx="11040534" cy="4294135"/>
        </p:xfrm>
        <a:graphic>
          <a:graphicData uri="http://schemas.openxmlformats.org/drawingml/2006/table">
            <a:tbl>
              <a:tblPr firstRow="1" firstCol="1" bandRow="1">
                <a:tableStyleId>{775DCB02-9BB8-47FD-8907-85C794F793BA}</a:tableStyleId>
              </a:tblPr>
              <a:tblGrid>
                <a:gridCol w="5520267">
                  <a:extLst>
                    <a:ext uri="{9D8B030D-6E8A-4147-A177-3AD203B41FA5}">
                      <a16:colId xmlns:a16="http://schemas.microsoft.com/office/drawing/2014/main" val="20000"/>
                    </a:ext>
                  </a:extLst>
                </a:gridCol>
                <a:gridCol w="5520267">
                  <a:extLst>
                    <a:ext uri="{9D8B030D-6E8A-4147-A177-3AD203B41FA5}">
                      <a16:colId xmlns:a16="http://schemas.microsoft.com/office/drawing/2014/main" val="20001"/>
                    </a:ext>
                  </a:extLst>
                </a:gridCol>
              </a:tblGrid>
              <a:tr h="529855">
                <a:tc gridSpan="2">
                  <a:txBody>
                    <a:bodyPr/>
                    <a:lstStyle/>
                    <a:p>
                      <a:pPr marL="228600" indent="-228600" algn="ctr">
                        <a:spcBef>
                          <a:spcPts val="600"/>
                        </a:spcBef>
                        <a:spcAft>
                          <a:spcPts val="600"/>
                        </a:spcAft>
                      </a:pPr>
                      <a:r>
                        <a:rPr lang="fr-FR" sz="2200" dirty="0">
                          <a:effectLst/>
                          <a:latin typeface="Arial" panose="020B0604020202020204" pitchFamily="34" charset="0"/>
                          <a:cs typeface="Arial" panose="020B0604020202020204" pitchFamily="34" charset="0"/>
                        </a:rPr>
                        <a:t>Mentions obligatoires sur un contrat de travail</a:t>
                      </a:r>
                    </a:p>
                  </a:txBody>
                  <a:tcPr marL="58455" marR="58455" marT="0" marB="0" anchor="ctr"/>
                </a:tc>
                <a:tc hMerge="1">
                  <a:txBody>
                    <a:bodyPr/>
                    <a:lstStyle/>
                    <a:p>
                      <a:endParaRPr lang="fr-FR"/>
                    </a:p>
                  </a:txBody>
                  <a:tcPr/>
                </a:tc>
                <a:extLst>
                  <a:ext uri="{0D108BD9-81ED-4DB2-BD59-A6C34878D82A}">
                    <a16:rowId xmlns:a16="http://schemas.microsoft.com/office/drawing/2014/main" val="10000"/>
                  </a:ext>
                </a:extLst>
              </a:tr>
              <a:tr h="3242769">
                <a:tc>
                  <a:txBody>
                    <a:bodyPr/>
                    <a:lstStyle/>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Identité des parties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lieu de travail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qualification ou description de l'emploi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date de début du contrat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prévisible du contrat s'il est précaire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du congé payé et du préavis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montant et périodicité de la rémunération  </a:t>
                      </a:r>
                    </a:p>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du travail (quotidienne ou hebdomadaire) </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tc>
                <a:tc>
                  <a:txBody>
                    <a:bodyPr/>
                    <a:lstStyle/>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convention collective éventuellement applicable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pour les salariés détachés à l'étranger ou expatriés : la durée du travail, la devise servant au paiement de la rémunération et le cas échéant, les avantages liés à l'expatriation et les conditions de rapatriement</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tc>
                <a:extLst>
                  <a:ext uri="{0D108BD9-81ED-4DB2-BD59-A6C34878D82A}">
                    <a16:rowId xmlns:a16="http://schemas.microsoft.com/office/drawing/2014/main" val="10002"/>
                  </a:ext>
                </a:extLst>
              </a:tr>
            </a:tbl>
          </a:graphicData>
        </a:graphic>
      </p:graphicFrame>
      <p:pic>
        <p:nvPicPr>
          <p:cNvPr id="2049"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re 1">
            <a:extLst>
              <a:ext uri="{FF2B5EF4-FFF2-40B4-BE49-F238E27FC236}">
                <a16:creationId xmlns:a16="http://schemas.microsoft.com/office/drawing/2014/main" id="{10E76B13-CB61-421C-AE77-02CEB65973F3}"/>
              </a:ext>
            </a:extLst>
          </p:cNvPr>
          <p:cNvSpPr>
            <a:spLocks noGrp="1"/>
          </p:cNvSpPr>
          <p:nvPr>
            <p:ph type="ctrTitle"/>
          </p:nvPr>
        </p:nvSpPr>
        <p:spPr>
          <a:xfrm>
            <a:off x="0" y="0"/>
            <a:ext cx="10270067" cy="905931"/>
          </a:xfrm>
        </p:spPr>
        <p:txBody>
          <a:bodyPr>
            <a:normAutofit fontScale="90000"/>
          </a:body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1.2. Contrat de travail</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88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5529" y="1369145"/>
            <a:ext cx="11128634" cy="4016484"/>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Les trois principaux contrats de travail sont le CDI, le CDD et le contrat d’intérim.</a:t>
            </a:r>
          </a:p>
          <a:p>
            <a:pPr algn="just">
              <a:spcBef>
                <a:spcPts val="600"/>
              </a:spcBef>
              <a:spcAft>
                <a:spcPts val="0"/>
              </a:spcAft>
            </a:pPr>
            <a:endParaRPr lang="fr-FR" sz="2400" b="1" dirty="0">
              <a:latin typeface="Arial" panose="020B0604020202020204" pitchFamily="34" charset="0"/>
              <a:ea typeface="Calibri" panose="020F0502020204030204" pitchFamily="34" charset="0"/>
              <a:cs typeface="Arial" panose="020B0604020202020204" pitchFamily="34" charset="0"/>
            </a:endParaRPr>
          </a:p>
          <a:p>
            <a:pPr algn="ct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CDI</a:t>
            </a:r>
            <a:endParaRPr lang="fr-FR" sz="2800"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de travail à durée indéterminée (CDI) est la forme normale et générale de la relation de travail.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Par définition, il ne prévoit pas la date à laquelle il prend fin.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peut être rompu sur décision unilatérale de l’employeur (licenciement), du salarié (démission, retraite), pour une cause extérieure aux parties (cas de force majeure) ou d’un accord des deux parties (rupture conventionnelle).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975BCA10-0B9B-4201-9339-1062603448C2}"/>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latin typeface="Arial" panose="020B0604020202020204" pitchFamily="34" charset="0"/>
                <a:cs typeface="Arial" panose="020B0604020202020204" pitchFamily="34" charset="0"/>
              </a:rPr>
              <a:t>1. L’embauche</a:t>
            </a:r>
            <a:br>
              <a:rPr lang="fr-FR" sz="3100" b="1"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1.3. Typologie des contrats </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9514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129</TotalTime>
  <Words>1255</Words>
  <Application>Microsoft Office PowerPoint</Application>
  <PresentationFormat>Grand écran</PresentationFormat>
  <Paragraphs>129</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Century Gothic</vt:lpstr>
      <vt:lpstr>Symbol</vt:lpstr>
      <vt:lpstr>Wingdings</vt:lpstr>
      <vt:lpstr>Wingdings 3</vt:lpstr>
      <vt:lpstr>Ion</vt:lpstr>
      <vt:lpstr>Chapitre 1. Embauche et départ d’un salarié 1. L’embauche 1.1. Organisation</vt:lpstr>
      <vt:lpstr>Présentation PowerPoint</vt:lpstr>
      <vt:lpstr>Présentation PowerPoint</vt:lpstr>
      <vt:lpstr>1. L’embauche 1.2. Contrat de travail</vt:lpstr>
      <vt:lpstr>Présentation PowerPoint</vt:lpstr>
      <vt:lpstr>Présentation PowerPoint</vt:lpstr>
      <vt:lpstr>1. L’embauche 1.2. Contrat de travail</vt:lpstr>
      <vt:lpstr>1. L’embauche 1.2. Contrat de travail</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24</cp:revision>
  <dcterms:created xsi:type="dcterms:W3CDTF">2014-01-16T23:14:09Z</dcterms:created>
  <dcterms:modified xsi:type="dcterms:W3CDTF">2024-08-08T22:02:41Z</dcterms:modified>
</cp:coreProperties>
</file>