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61" r:id="rId3"/>
    <p:sldId id="262" r:id="rId4"/>
    <p:sldId id="257" r:id="rId5"/>
    <p:sldId id="263"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7F47E4-CE45-4C18-BC59-314378AA279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39BFA3D6-B9B5-43FF-88EA-4DBB1C4344E3}">
      <dgm:prSet phldrT="[Texte]" custT="1"/>
      <dgm:spPr/>
      <dgm:t>
        <a:bodyPr/>
        <a:lstStyle/>
        <a:p>
          <a:r>
            <a:rPr lang="fr-FR" sz="2000" dirty="0">
              <a:effectLst/>
              <a:latin typeface="Arial" panose="020B0604020202020204" pitchFamily="34" charset="0"/>
              <a:ea typeface="Calibri" panose="020F0502020204030204" pitchFamily="34" charset="0"/>
              <a:cs typeface="Times New Roman" panose="02020603050405020304" pitchFamily="18" charset="0"/>
            </a:rPr>
            <a:t>Le Cloud computing (ou informatique en nuage) consiste principalement à fournir, via Internet et un navigateur Web, des moyens de stockage dans des datacenters externalisés et des logiciels en ligne. </a:t>
          </a:r>
          <a:endParaRPr lang="fr-FR" sz="2000" dirty="0"/>
        </a:p>
      </dgm:t>
    </dgm:pt>
    <dgm:pt modelId="{7F9CD796-0EE3-472B-ADE8-0CEA1C74A22C}" type="parTrans" cxnId="{A0249FE9-4C06-4436-971D-93742B3C3035}">
      <dgm:prSet/>
      <dgm:spPr/>
      <dgm:t>
        <a:bodyPr/>
        <a:lstStyle/>
        <a:p>
          <a:endParaRPr lang="fr-FR" sz="2000"/>
        </a:p>
      </dgm:t>
    </dgm:pt>
    <dgm:pt modelId="{36817DF0-B7C9-4D07-9CF0-C29AB431795A}" type="sibTrans" cxnId="{A0249FE9-4C06-4436-971D-93742B3C3035}">
      <dgm:prSet/>
      <dgm:spPr/>
      <dgm:t>
        <a:bodyPr/>
        <a:lstStyle/>
        <a:p>
          <a:endParaRPr lang="fr-FR" sz="2000"/>
        </a:p>
      </dgm:t>
    </dgm:pt>
    <dgm:pt modelId="{580FA4D0-3862-4B7C-B449-F1EA58578B32}">
      <dgm:prSet custT="1"/>
      <dgm:spPr/>
      <dgm:t>
        <a:bodyPr/>
        <a:lstStyle/>
        <a:p>
          <a:r>
            <a:rPr lang="fr-FR" sz="2000" b="1" dirty="0">
              <a:effectLst/>
              <a:latin typeface="Arial" panose="020B0604020202020204" pitchFamily="34" charset="0"/>
              <a:ea typeface="Calibri" panose="020F0502020204030204" pitchFamily="34" charset="0"/>
              <a:cs typeface="Arial" panose="020B0604020202020204" pitchFamily="34" charset="0"/>
            </a:rPr>
            <a:t>Stockage en ligne</a:t>
          </a:r>
          <a:r>
            <a:rPr lang="fr-FR" sz="2000" dirty="0">
              <a:effectLst/>
              <a:latin typeface="Arial" panose="020B0604020202020204" pitchFamily="34" charset="0"/>
              <a:ea typeface="Calibri" panose="020F0502020204030204" pitchFamily="34" charset="0"/>
              <a:cs typeface="Arial" panose="020B0604020202020204" pitchFamily="34" charset="0"/>
            </a:rPr>
            <a:t> : le Cloud offre de ressources évolutives et quasi illimitées tout en bénéficiant des capacités de sauvegarde et d’une grande sécurité en matière de gestion des données. </a:t>
          </a:r>
        </a:p>
      </dgm:t>
    </dgm:pt>
    <dgm:pt modelId="{F1383120-8C9E-4BCB-B79C-3EB8F8871575}" type="parTrans" cxnId="{2CE624BE-CB12-448D-94C6-5E8039399720}">
      <dgm:prSet/>
      <dgm:spPr/>
      <dgm:t>
        <a:bodyPr/>
        <a:lstStyle/>
        <a:p>
          <a:endParaRPr lang="fr-FR" sz="2000"/>
        </a:p>
      </dgm:t>
    </dgm:pt>
    <dgm:pt modelId="{2F2B7577-A5AE-43EB-948C-35C1B2CC28B1}" type="sibTrans" cxnId="{2CE624BE-CB12-448D-94C6-5E8039399720}">
      <dgm:prSet/>
      <dgm:spPr/>
      <dgm:t>
        <a:bodyPr/>
        <a:lstStyle/>
        <a:p>
          <a:endParaRPr lang="fr-FR" sz="2000"/>
        </a:p>
      </dgm:t>
    </dgm:pt>
    <dgm:pt modelId="{62C65080-E563-40E2-B33D-EBF94CA39B57}">
      <dgm:prSet custT="1"/>
      <dgm:spPr/>
      <dgm:t>
        <a:bodyPr/>
        <a:lstStyle/>
        <a:p>
          <a:r>
            <a:rPr lang="fr-FR" sz="2000" b="1">
              <a:effectLst/>
              <a:latin typeface="Arial" panose="020B0604020202020204" pitchFamily="34" charset="0"/>
              <a:ea typeface="Calibri" panose="020F0502020204030204" pitchFamily="34" charset="0"/>
              <a:cs typeface="Arial" panose="020B0604020202020204" pitchFamily="34" charset="0"/>
            </a:rPr>
            <a:t>Logiciels en ligne </a:t>
          </a:r>
          <a:r>
            <a:rPr lang="fr-FR" sz="2000">
              <a:effectLst/>
              <a:latin typeface="Arial" panose="020B0604020202020204" pitchFamily="34" charset="0"/>
              <a:ea typeface="Calibri" panose="020F0502020204030204" pitchFamily="34" charset="0"/>
              <a:cs typeface="Arial" panose="020B0604020202020204" pitchFamily="34" charset="0"/>
            </a:rPr>
            <a:t>: ces applications, fonctionnent principalement en mode SaaS (Software as a Service).</a:t>
          </a:r>
          <a:endParaRPr lang="fr-FR" sz="2000" dirty="0">
            <a:effectLst/>
            <a:latin typeface="Arial" panose="020B0604020202020204" pitchFamily="34" charset="0"/>
            <a:ea typeface="Calibri" panose="020F0502020204030204" pitchFamily="34" charset="0"/>
            <a:cs typeface="Arial" panose="020B0604020202020204" pitchFamily="34" charset="0"/>
          </a:endParaRPr>
        </a:p>
      </dgm:t>
    </dgm:pt>
    <dgm:pt modelId="{64EB20C1-3A89-4814-BB8F-8628CD457B97}" type="parTrans" cxnId="{453B36BA-C27C-4808-9435-88DE7D43F196}">
      <dgm:prSet/>
      <dgm:spPr/>
      <dgm:t>
        <a:bodyPr/>
        <a:lstStyle/>
        <a:p>
          <a:endParaRPr lang="fr-FR" sz="2000"/>
        </a:p>
      </dgm:t>
    </dgm:pt>
    <dgm:pt modelId="{26AB1904-FD02-48DD-BDB2-F30FE97A7D61}" type="sibTrans" cxnId="{453B36BA-C27C-4808-9435-88DE7D43F196}">
      <dgm:prSet/>
      <dgm:spPr/>
      <dgm:t>
        <a:bodyPr/>
        <a:lstStyle/>
        <a:p>
          <a:endParaRPr lang="fr-FR" sz="2000"/>
        </a:p>
      </dgm:t>
    </dgm:pt>
    <dgm:pt modelId="{D0085D90-D6D3-4BCA-9457-0A85B24FAEEE}" type="pres">
      <dgm:prSet presAssocID="{B57F47E4-CE45-4C18-BC59-314378AA2791}" presName="hierChild1" presStyleCnt="0">
        <dgm:presLayoutVars>
          <dgm:chPref val="1"/>
          <dgm:dir/>
          <dgm:animOne val="branch"/>
          <dgm:animLvl val="lvl"/>
          <dgm:resizeHandles/>
        </dgm:presLayoutVars>
      </dgm:prSet>
      <dgm:spPr/>
    </dgm:pt>
    <dgm:pt modelId="{53B6CF6D-4977-4273-9C14-04F5CDC50D1F}" type="pres">
      <dgm:prSet presAssocID="{39BFA3D6-B9B5-43FF-88EA-4DBB1C4344E3}" presName="hierRoot1" presStyleCnt="0"/>
      <dgm:spPr/>
    </dgm:pt>
    <dgm:pt modelId="{35311FE4-A06A-47C8-9EBC-9BAF27AE0366}" type="pres">
      <dgm:prSet presAssocID="{39BFA3D6-B9B5-43FF-88EA-4DBB1C4344E3}" presName="composite" presStyleCnt="0"/>
      <dgm:spPr/>
    </dgm:pt>
    <dgm:pt modelId="{B3A5C707-4B3C-4D47-A939-36A682023A8C}" type="pres">
      <dgm:prSet presAssocID="{39BFA3D6-B9B5-43FF-88EA-4DBB1C4344E3}" presName="background" presStyleLbl="node0" presStyleIdx="0" presStyleCnt="1"/>
      <dgm:spPr/>
    </dgm:pt>
    <dgm:pt modelId="{439A6F83-736E-4E94-A298-BC589A92FCDA}" type="pres">
      <dgm:prSet presAssocID="{39BFA3D6-B9B5-43FF-88EA-4DBB1C4344E3}" presName="text" presStyleLbl="fgAcc0" presStyleIdx="0" presStyleCnt="1" custScaleX="376299" custScaleY="58627">
        <dgm:presLayoutVars>
          <dgm:chPref val="3"/>
        </dgm:presLayoutVars>
      </dgm:prSet>
      <dgm:spPr/>
    </dgm:pt>
    <dgm:pt modelId="{BCDD7820-11D3-4A39-B71E-C6B68BCB23F3}" type="pres">
      <dgm:prSet presAssocID="{39BFA3D6-B9B5-43FF-88EA-4DBB1C4344E3}" presName="hierChild2" presStyleCnt="0"/>
      <dgm:spPr/>
    </dgm:pt>
    <dgm:pt modelId="{53C685A6-1C4B-4644-BB8B-91045528EA78}" type="pres">
      <dgm:prSet presAssocID="{F1383120-8C9E-4BCB-B79C-3EB8F8871575}" presName="Name10" presStyleLbl="parChTrans1D2" presStyleIdx="0" presStyleCnt="2"/>
      <dgm:spPr/>
    </dgm:pt>
    <dgm:pt modelId="{C40A5C9D-4AB3-45CB-B91C-07805B2B73BB}" type="pres">
      <dgm:prSet presAssocID="{580FA4D0-3862-4B7C-B449-F1EA58578B32}" presName="hierRoot2" presStyleCnt="0"/>
      <dgm:spPr/>
    </dgm:pt>
    <dgm:pt modelId="{BDC5581A-67F6-466F-AAA2-9086AEF92B45}" type="pres">
      <dgm:prSet presAssocID="{580FA4D0-3862-4B7C-B449-F1EA58578B32}" presName="composite2" presStyleCnt="0"/>
      <dgm:spPr/>
    </dgm:pt>
    <dgm:pt modelId="{A6918C4E-C572-45D8-9179-90AD518A37ED}" type="pres">
      <dgm:prSet presAssocID="{580FA4D0-3862-4B7C-B449-F1EA58578B32}" presName="background2" presStyleLbl="node2" presStyleIdx="0" presStyleCnt="2"/>
      <dgm:spPr/>
    </dgm:pt>
    <dgm:pt modelId="{B3DF36B4-2327-4F11-8D69-AE8CDEC3AE39}" type="pres">
      <dgm:prSet presAssocID="{580FA4D0-3862-4B7C-B449-F1EA58578B32}" presName="text2" presStyleLbl="fgAcc2" presStyleIdx="0" presStyleCnt="2" custScaleX="200097">
        <dgm:presLayoutVars>
          <dgm:chPref val="3"/>
        </dgm:presLayoutVars>
      </dgm:prSet>
      <dgm:spPr/>
    </dgm:pt>
    <dgm:pt modelId="{06878BB1-A789-482D-93C0-E5AFEE6BC41C}" type="pres">
      <dgm:prSet presAssocID="{580FA4D0-3862-4B7C-B449-F1EA58578B32}" presName="hierChild3" presStyleCnt="0"/>
      <dgm:spPr/>
    </dgm:pt>
    <dgm:pt modelId="{5B8228D4-C343-410B-B276-7AEF91714279}" type="pres">
      <dgm:prSet presAssocID="{64EB20C1-3A89-4814-BB8F-8628CD457B97}" presName="Name10" presStyleLbl="parChTrans1D2" presStyleIdx="1" presStyleCnt="2"/>
      <dgm:spPr/>
    </dgm:pt>
    <dgm:pt modelId="{91F4EFA2-73AF-4F60-B3F8-7BF6A0FBB4FD}" type="pres">
      <dgm:prSet presAssocID="{62C65080-E563-40E2-B33D-EBF94CA39B57}" presName="hierRoot2" presStyleCnt="0"/>
      <dgm:spPr/>
    </dgm:pt>
    <dgm:pt modelId="{6C91F84C-282F-45EB-85BF-94B054AF8137}" type="pres">
      <dgm:prSet presAssocID="{62C65080-E563-40E2-B33D-EBF94CA39B57}" presName="composite2" presStyleCnt="0"/>
      <dgm:spPr/>
    </dgm:pt>
    <dgm:pt modelId="{141B8EB0-E0CF-4FEA-B134-7EC26BF36D7F}" type="pres">
      <dgm:prSet presAssocID="{62C65080-E563-40E2-B33D-EBF94CA39B57}" presName="background2" presStyleLbl="node2" presStyleIdx="1" presStyleCnt="2"/>
      <dgm:spPr/>
    </dgm:pt>
    <dgm:pt modelId="{59A03D1B-4168-4FA6-8FBD-DCB76FF32379}" type="pres">
      <dgm:prSet presAssocID="{62C65080-E563-40E2-B33D-EBF94CA39B57}" presName="text2" presStyleLbl="fgAcc2" presStyleIdx="1" presStyleCnt="2" custScaleX="200097">
        <dgm:presLayoutVars>
          <dgm:chPref val="3"/>
        </dgm:presLayoutVars>
      </dgm:prSet>
      <dgm:spPr/>
    </dgm:pt>
    <dgm:pt modelId="{79615066-36EC-4292-95EF-4DA0B0653711}" type="pres">
      <dgm:prSet presAssocID="{62C65080-E563-40E2-B33D-EBF94CA39B57}" presName="hierChild3" presStyleCnt="0"/>
      <dgm:spPr/>
    </dgm:pt>
  </dgm:ptLst>
  <dgm:cxnLst>
    <dgm:cxn modelId="{D0D85D47-00F1-4379-93AD-A9A3E41BF499}" type="presOf" srcId="{39BFA3D6-B9B5-43FF-88EA-4DBB1C4344E3}" destId="{439A6F83-736E-4E94-A298-BC589A92FCDA}" srcOrd="0" destOrd="0" presId="urn:microsoft.com/office/officeart/2005/8/layout/hierarchy1"/>
    <dgm:cxn modelId="{56EE916A-8BD9-4714-B640-EF56B5755D1C}" type="presOf" srcId="{64EB20C1-3A89-4814-BB8F-8628CD457B97}" destId="{5B8228D4-C343-410B-B276-7AEF91714279}" srcOrd="0" destOrd="0" presId="urn:microsoft.com/office/officeart/2005/8/layout/hierarchy1"/>
    <dgm:cxn modelId="{2DB63453-424C-49EA-AEDF-63283D8DC94C}" type="presOf" srcId="{F1383120-8C9E-4BCB-B79C-3EB8F8871575}" destId="{53C685A6-1C4B-4644-BB8B-91045528EA78}" srcOrd="0" destOrd="0" presId="urn:microsoft.com/office/officeart/2005/8/layout/hierarchy1"/>
    <dgm:cxn modelId="{7DCAE58D-46BA-4B9D-A481-460956F9E7EF}" type="presOf" srcId="{62C65080-E563-40E2-B33D-EBF94CA39B57}" destId="{59A03D1B-4168-4FA6-8FBD-DCB76FF32379}" srcOrd="0" destOrd="0" presId="urn:microsoft.com/office/officeart/2005/8/layout/hierarchy1"/>
    <dgm:cxn modelId="{9EF8AE9F-E3FF-4D27-9EF3-5799ECDCA4C1}" type="presOf" srcId="{B57F47E4-CE45-4C18-BC59-314378AA2791}" destId="{D0085D90-D6D3-4BCA-9457-0A85B24FAEEE}" srcOrd="0" destOrd="0" presId="urn:microsoft.com/office/officeart/2005/8/layout/hierarchy1"/>
    <dgm:cxn modelId="{453B36BA-C27C-4808-9435-88DE7D43F196}" srcId="{39BFA3D6-B9B5-43FF-88EA-4DBB1C4344E3}" destId="{62C65080-E563-40E2-B33D-EBF94CA39B57}" srcOrd="1" destOrd="0" parTransId="{64EB20C1-3A89-4814-BB8F-8628CD457B97}" sibTransId="{26AB1904-FD02-48DD-BDB2-F30FE97A7D61}"/>
    <dgm:cxn modelId="{2CE624BE-CB12-448D-94C6-5E8039399720}" srcId="{39BFA3D6-B9B5-43FF-88EA-4DBB1C4344E3}" destId="{580FA4D0-3862-4B7C-B449-F1EA58578B32}" srcOrd="0" destOrd="0" parTransId="{F1383120-8C9E-4BCB-B79C-3EB8F8871575}" sibTransId="{2F2B7577-A5AE-43EB-948C-35C1B2CC28B1}"/>
    <dgm:cxn modelId="{A0249FE9-4C06-4436-971D-93742B3C3035}" srcId="{B57F47E4-CE45-4C18-BC59-314378AA2791}" destId="{39BFA3D6-B9B5-43FF-88EA-4DBB1C4344E3}" srcOrd="0" destOrd="0" parTransId="{7F9CD796-0EE3-472B-ADE8-0CEA1C74A22C}" sibTransId="{36817DF0-B7C9-4D07-9CF0-C29AB431795A}"/>
    <dgm:cxn modelId="{25860FFE-4409-4952-98FB-2AF3A760AEBB}" type="presOf" srcId="{580FA4D0-3862-4B7C-B449-F1EA58578B32}" destId="{B3DF36B4-2327-4F11-8D69-AE8CDEC3AE39}" srcOrd="0" destOrd="0" presId="urn:microsoft.com/office/officeart/2005/8/layout/hierarchy1"/>
    <dgm:cxn modelId="{A0C1C8C8-13C8-454D-8F19-C6DC35888413}" type="presParOf" srcId="{D0085D90-D6D3-4BCA-9457-0A85B24FAEEE}" destId="{53B6CF6D-4977-4273-9C14-04F5CDC50D1F}" srcOrd="0" destOrd="0" presId="urn:microsoft.com/office/officeart/2005/8/layout/hierarchy1"/>
    <dgm:cxn modelId="{3E283276-EDB2-425B-B2F9-E55FB6305CB9}" type="presParOf" srcId="{53B6CF6D-4977-4273-9C14-04F5CDC50D1F}" destId="{35311FE4-A06A-47C8-9EBC-9BAF27AE0366}" srcOrd="0" destOrd="0" presId="urn:microsoft.com/office/officeart/2005/8/layout/hierarchy1"/>
    <dgm:cxn modelId="{F2A53CB1-0656-433A-BD8D-ED7BEA1FECDC}" type="presParOf" srcId="{35311FE4-A06A-47C8-9EBC-9BAF27AE0366}" destId="{B3A5C707-4B3C-4D47-A939-36A682023A8C}" srcOrd="0" destOrd="0" presId="urn:microsoft.com/office/officeart/2005/8/layout/hierarchy1"/>
    <dgm:cxn modelId="{CA0E1615-A345-40FA-A807-6CE886D1F122}" type="presParOf" srcId="{35311FE4-A06A-47C8-9EBC-9BAF27AE0366}" destId="{439A6F83-736E-4E94-A298-BC589A92FCDA}" srcOrd="1" destOrd="0" presId="urn:microsoft.com/office/officeart/2005/8/layout/hierarchy1"/>
    <dgm:cxn modelId="{62A8363B-FA1A-4D69-ADD9-E386EF722491}" type="presParOf" srcId="{53B6CF6D-4977-4273-9C14-04F5CDC50D1F}" destId="{BCDD7820-11D3-4A39-B71E-C6B68BCB23F3}" srcOrd="1" destOrd="0" presId="urn:microsoft.com/office/officeart/2005/8/layout/hierarchy1"/>
    <dgm:cxn modelId="{7DF05A33-A804-426E-842B-7B354345B33C}" type="presParOf" srcId="{BCDD7820-11D3-4A39-B71E-C6B68BCB23F3}" destId="{53C685A6-1C4B-4644-BB8B-91045528EA78}" srcOrd="0" destOrd="0" presId="urn:microsoft.com/office/officeart/2005/8/layout/hierarchy1"/>
    <dgm:cxn modelId="{0D214C5E-9235-4B62-BA59-598098B50AA9}" type="presParOf" srcId="{BCDD7820-11D3-4A39-B71E-C6B68BCB23F3}" destId="{C40A5C9D-4AB3-45CB-B91C-07805B2B73BB}" srcOrd="1" destOrd="0" presId="urn:microsoft.com/office/officeart/2005/8/layout/hierarchy1"/>
    <dgm:cxn modelId="{05585E89-15AF-4D90-8A90-22BB74707A0E}" type="presParOf" srcId="{C40A5C9D-4AB3-45CB-B91C-07805B2B73BB}" destId="{BDC5581A-67F6-466F-AAA2-9086AEF92B45}" srcOrd="0" destOrd="0" presId="urn:microsoft.com/office/officeart/2005/8/layout/hierarchy1"/>
    <dgm:cxn modelId="{106E46B1-E745-4B30-BC26-3F707FB46967}" type="presParOf" srcId="{BDC5581A-67F6-466F-AAA2-9086AEF92B45}" destId="{A6918C4E-C572-45D8-9179-90AD518A37ED}" srcOrd="0" destOrd="0" presId="urn:microsoft.com/office/officeart/2005/8/layout/hierarchy1"/>
    <dgm:cxn modelId="{C5BE85FF-C3DD-460D-A33D-A96A71B0A4ED}" type="presParOf" srcId="{BDC5581A-67F6-466F-AAA2-9086AEF92B45}" destId="{B3DF36B4-2327-4F11-8D69-AE8CDEC3AE39}" srcOrd="1" destOrd="0" presId="urn:microsoft.com/office/officeart/2005/8/layout/hierarchy1"/>
    <dgm:cxn modelId="{47282D3A-ECB6-433D-BB80-61831D52C968}" type="presParOf" srcId="{C40A5C9D-4AB3-45CB-B91C-07805B2B73BB}" destId="{06878BB1-A789-482D-93C0-E5AFEE6BC41C}" srcOrd="1" destOrd="0" presId="urn:microsoft.com/office/officeart/2005/8/layout/hierarchy1"/>
    <dgm:cxn modelId="{9DDC4D3E-B841-4BD5-9F19-7EE67FB4D618}" type="presParOf" srcId="{BCDD7820-11D3-4A39-B71E-C6B68BCB23F3}" destId="{5B8228D4-C343-410B-B276-7AEF91714279}" srcOrd="2" destOrd="0" presId="urn:microsoft.com/office/officeart/2005/8/layout/hierarchy1"/>
    <dgm:cxn modelId="{5C7D3226-CD26-45ED-8BF8-AA52D2F18E4C}" type="presParOf" srcId="{BCDD7820-11D3-4A39-B71E-C6B68BCB23F3}" destId="{91F4EFA2-73AF-4F60-B3F8-7BF6A0FBB4FD}" srcOrd="3" destOrd="0" presId="urn:microsoft.com/office/officeart/2005/8/layout/hierarchy1"/>
    <dgm:cxn modelId="{C42ED601-04D0-4C80-B22F-83D94B2E145E}" type="presParOf" srcId="{91F4EFA2-73AF-4F60-B3F8-7BF6A0FBB4FD}" destId="{6C91F84C-282F-45EB-85BF-94B054AF8137}" srcOrd="0" destOrd="0" presId="urn:microsoft.com/office/officeart/2005/8/layout/hierarchy1"/>
    <dgm:cxn modelId="{B433C299-F475-4354-8386-EB9B2B1393A0}" type="presParOf" srcId="{6C91F84C-282F-45EB-85BF-94B054AF8137}" destId="{141B8EB0-E0CF-4FEA-B134-7EC26BF36D7F}" srcOrd="0" destOrd="0" presId="urn:microsoft.com/office/officeart/2005/8/layout/hierarchy1"/>
    <dgm:cxn modelId="{680EAC44-4B54-4E12-9ED5-868A0F42D4A4}" type="presParOf" srcId="{6C91F84C-282F-45EB-85BF-94B054AF8137}" destId="{59A03D1B-4168-4FA6-8FBD-DCB76FF32379}" srcOrd="1" destOrd="0" presId="urn:microsoft.com/office/officeart/2005/8/layout/hierarchy1"/>
    <dgm:cxn modelId="{62204D8E-D34F-4EA7-B903-F65B0A5462EF}" type="presParOf" srcId="{91F4EFA2-73AF-4F60-B3F8-7BF6A0FBB4FD}" destId="{79615066-36EC-4292-95EF-4DA0B065371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228D4-C343-410B-B276-7AEF91714279}">
      <dsp:nvSpPr>
        <dsp:cNvPr id="0" name=""/>
        <dsp:cNvSpPr/>
      </dsp:nvSpPr>
      <dsp:spPr>
        <a:xfrm>
          <a:off x="5523459" y="1045288"/>
          <a:ext cx="2901940" cy="759251"/>
        </a:xfrm>
        <a:custGeom>
          <a:avLst/>
          <a:gdLst/>
          <a:ahLst/>
          <a:cxnLst/>
          <a:rect l="0" t="0" r="0" b="0"/>
          <a:pathLst>
            <a:path>
              <a:moveTo>
                <a:pt x="0" y="0"/>
              </a:moveTo>
              <a:lnTo>
                <a:pt x="0" y="517407"/>
              </a:lnTo>
              <a:lnTo>
                <a:pt x="2901940" y="517407"/>
              </a:lnTo>
              <a:lnTo>
                <a:pt x="2901940" y="75925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C685A6-1C4B-4644-BB8B-91045528EA78}">
      <dsp:nvSpPr>
        <dsp:cNvPr id="0" name=""/>
        <dsp:cNvSpPr/>
      </dsp:nvSpPr>
      <dsp:spPr>
        <a:xfrm>
          <a:off x="2621518" y="1045288"/>
          <a:ext cx="2901940" cy="759251"/>
        </a:xfrm>
        <a:custGeom>
          <a:avLst/>
          <a:gdLst/>
          <a:ahLst/>
          <a:cxnLst/>
          <a:rect l="0" t="0" r="0" b="0"/>
          <a:pathLst>
            <a:path>
              <a:moveTo>
                <a:pt x="2901940" y="0"/>
              </a:moveTo>
              <a:lnTo>
                <a:pt x="2901940" y="517407"/>
              </a:lnTo>
              <a:lnTo>
                <a:pt x="0" y="517407"/>
              </a:lnTo>
              <a:lnTo>
                <a:pt x="0" y="75925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A5C707-4B3C-4D47-A939-36A682023A8C}">
      <dsp:nvSpPr>
        <dsp:cNvPr id="0" name=""/>
        <dsp:cNvSpPr/>
      </dsp:nvSpPr>
      <dsp:spPr>
        <a:xfrm>
          <a:off x="611615" y="73408"/>
          <a:ext cx="9823687" cy="97188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9A6F83-736E-4E94-A298-BC589A92FCDA}">
      <dsp:nvSpPr>
        <dsp:cNvPr id="0" name=""/>
        <dsp:cNvSpPr/>
      </dsp:nvSpPr>
      <dsp:spPr>
        <a:xfrm>
          <a:off x="901683" y="348972"/>
          <a:ext cx="9823687" cy="97188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effectLst/>
              <a:latin typeface="Arial" panose="020B0604020202020204" pitchFamily="34" charset="0"/>
              <a:ea typeface="Calibri" panose="020F0502020204030204" pitchFamily="34" charset="0"/>
              <a:cs typeface="Times New Roman" panose="02020603050405020304" pitchFamily="18" charset="0"/>
            </a:rPr>
            <a:t>Le Cloud computing (ou informatique en nuage) consiste principalement à fournir, via Internet et un navigateur Web, des moyens de stockage dans des datacenters externalisés et des logiciels en ligne. </a:t>
          </a:r>
          <a:endParaRPr lang="fr-FR" sz="2000" kern="1200" dirty="0"/>
        </a:p>
      </dsp:txBody>
      <dsp:txXfrm>
        <a:off x="930148" y="377437"/>
        <a:ext cx="9766757" cy="914950"/>
      </dsp:txXfrm>
    </dsp:sp>
    <dsp:sp modelId="{A6918C4E-C572-45D8-9179-90AD518A37ED}">
      <dsp:nvSpPr>
        <dsp:cNvPr id="0" name=""/>
        <dsp:cNvSpPr/>
      </dsp:nvSpPr>
      <dsp:spPr>
        <a:xfrm>
          <a:off x="9646" y="1804540"/>
          <a:ext cx="5223745" cy="165773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DF36B4-2327-4F11-8D69-AE8CDEC3AE39}">
      <dsp:nvSpPr>
        <dsp:cNvPr id="0" name=""/>
        <dsp:cNvSpPr/>
      </dsp:nvSpPr>
      <dsp:spPr>
        <a:xfrm>
          <a:off x="299713" y="2080104"/>
          <a:ext cx="5223745" cy="1657735"/>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effectLst/>
              <a:latin typeface="Arial" panose="020B0604020202020204" pitchFamily="34" charset="0"/>
              <a:ea typeface="Calibri" panose="020F0502020204030204" pitchFamily="34" charset="0"/>
              <a:cs typeface="Arial" panose="020B0604020202020204" pitchFamily="34" charset="0"/>
            </a:rPr>
            <a:t>Stockage en ligne</a:t>
          </a:r>
          <a:r>
            <a:rPr lang="fr-FR" sz="2000" kern="1200" dirty="0">
              <a:effectLst/>
              <a:latin typeface="Arial" panose="020B0604020202020204" pitchFamily="34" charset="0"/>
              <a:ea typeface="Calibri" panose="020F0502020204030204" pitchFamily="34" charset="0"/>
              <a:cs typeface="Arial" panose="020B0604020202020204" pitchFamily="34" charset="0"/>
            </a:rPr>
            <a:t> : le Cloud offre de ressources évolutives et quasi illimitées tout en bénéficiant des capacités de sauvegarde et d’une grande sécurité en matière de gestion des données. </a:t>
          </a:r>
        </a:p>
      </dsp:txBody>
      <dsp:txXfrm>
        <a:off x="348266" y="2128657"/>
        <a:ext cx="5126639" cy="1560629"/>
      </dsp:txXfrm>
    </dsp:sp>
    <dsp:sp modelId="{141B8EB0-E0CF-4FEA-B134-7EC26BF36D7F}">
      <dsp:nvSpPr>
        <dsp:cNvPr id="0" name=""/>
        <dsp:cNvSpPr/>
      </dsp:nvSpPr>
      <dsp:spPr>
        <a:xfrm>
          <a:off x="5813526" y="1804540"/>
          <a:ext cx="5223745" cy="165773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A03D1B-4168-4FA6-8FBD-DCB76FF32379}">
      <dsp:nvSpPr>
        <dsp:cNvPr id="0" name=""/>
        <dsp:cNvSpPr/>
      </dsp:nvSpPr>
      <dsp:spPr>
        <a:xfrm>
          <a:off x="6103594" y="2080104"/>
          <a:ext cx="5223745" cy="1657735"/>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a:effectLst/>
              <a:latin typeface="Arial" panose="020B0604020202020204" pitchFamily="34" charset="0"/>
              <a:ea typeface="Calibri" panose="020F0502020204030204" pitchFamily="34" charset="0"/>
              <a:cs typeface="Arial" panose="020B0604020202020204" pitchFamily="34" charset="0"/>
            </a:rPr>
            <a:t>Logiciels en ligne </a:t>
          </a:r>
          <a:r>
            <a:rPr lang="fr-FR" sz="2000" kern="1200">
              <a:effectLst/>
              <a:latin typeface="Arial" panose="020B0604020202020204" pitchFamily="34" charset="0"/>
              <a:ea typeface="Calibri" panose="020F0502020204030204" pitchFamily="34" charset="0"/>
              <a:cs typeface="Arial" panose="020B0604020202020204" pitchFamily="34" charset="0"/>
            </a:rPr>
            <a:t>: ces applications, fonctionnent principalement en mode SaaS (Software as a Service).</a:t>
          </a:r>
          <a:endParaRPr lang="fr-FR" sz="2000" kern="1200" dirty="0">
            <a:effectLst/>
            <a:latin typeface="Arial" panose="020B0604020202020204" pitchFamily="34" charset="0"/>
            <a:ea typeface="Calibri" panose="020F0502020204030204" pitchFamily="34" charset="0"/>
            <a:cs typeface="Arial" panose="020B0604020202020204" pitchFamily="34" charset="0"/>
          </a:endParaRPr>
        </a:p>
      </dsp:txBody>
      <dsp:txXfrm>
        <a:off x="6152147" y="2128657"/>
        <a:ext cx="5126639" cy="156062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7688970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21/12/2023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9829687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0924945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1767277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9658746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171550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552266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1576553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9382786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9228642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92641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21/12/2023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989570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21/12/2023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1408456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9129403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164007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0237369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21/12/2023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7675402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21/12/2023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3007632938"/>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01600"/>
            <a:ext cx="11328401" cy="526123"/>
          </a:xfrm>
        </p:spPr>
        <p:txBody>
          <a:bodyPr>
            <a:noAutofit/>
          </a:bodyPr>
          <a:lstStyle/>
          <a:p>
            <a:r>
              <a:rPr lang="fr-FR" sz="2800" b="1" dirty="0">
                <a:latin typeface="Arial" panose="020B0604020202020204" pitchFamily="34" charset="0"/>
                <a:cs typeface="Arial" panose="020B0604020202020204" pitchFamily="34" charset="0"/>
              </a:rPr>
              <a:t>Chap. 10 – </a:t>
            </a:r>
            <a:r>
              <a:rPr lang="fr-FR" sz="2800" b="1" dirty="0"/>
              <a:t>La gestion des risques informatiques</a:t>
            </a:r>
          </a:p>
        </p:txBody>
      </p:sp>
      <p:sp>
        <p:nvSpPr>
          <p:cNvPr id="5" name="Rectangle 4"/>
          <p:cNvSpPr/>
          <p:nvPr/>
        </p:nvSpPr>
        <p:spPr>
          <a:xfrm>
            <a:off x="101026" y="699644"/>
            <a:ext cx="5994974"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6. Travailler en Cloud Computing</a:t>
            </a:r>
          </a:p>
        </p:txBody>
      </p:sp>
      <p:sp>
        <p:nvSpPr>
          <p:cNvPr id="6" name="ZoneTexte 5">
            <a:extLst>
              <a:ext uri="{FF2B5EF4-FFF2-40B4-BE49-F238E27FC236}">
                <a16:creationId xmlns:a16="http://schemas.microsoft.com/office/drawing/2014/main" id="{21EE88AD-AC2F-4444-B209-49EFB4C83992}"/>
              </a:ext>
            </a:extLst>
          </p:cNvPr>
          <p:cNvSpPr txBox="1"/>
          <p:nvPr/>
        </p:nvSpPr>
        <p:spPr>
          <a:xfrm>
            <a:off x="185314" y="5509439"/>
            <a:ext cx="11543047" cy="1015663"/>
          </a:xfrm>
          <a:prstGeom prst="rect">
            <a:avLst/>
          </a:prstGeom>
          <a:noFill/>
        </p:spPr>
        <p:txBody>
          <a:bodyPr wrap="square">
            <a:spAutoFit/>
          </a:bodyPr>
          <a:lstStyle/>
          <a:p>
            <a:pPr algn="just">
              <a:spcBef>
                <a:spcPts val="600"/>
              </a:spcBef>
            </a:pPr>
            <a:r>
              <a:rPr lang="fr-FR" sz="2000" b="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Les leaders du marché sont essentiellement des sociétés américaines : Amazon Web Service (AWS), Microsoft Azure, Google cloud </a:t>
            </a:r>
            <a:r>
              <a:rPr lang="fr-FR" sz="2000" b="1" dirty="0" err="1">
                <a:solidFill>
                  <a:srgbClr val="00B0F0"/>
                </a:solidFill>
                <a:effectLst/>
                <a:latin typeface="Arial" panose="020B0604020202020204" pitchFamily="34" charset="0"/>
                <a:ea typeface="Calibri" panose="020F0502020204030204" pitchFamily="34" charset="0"/>
                <a:cs typeface="Times New Roman" panose="02020603050405020304" pitchFamily="18" charset="0"/>
              </a:rPr>
              <a:t>plateform</a:t>
            </a:r>
            <a:r>
              <a:rPr lang="fr-FR" sz="2000" b="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 IBM, Cisco, Salesforce. Les prestataires hors USA sont principalement Alibaba (en Chine) et OVH (dans l’UE).</a:t>
            </a:r>
          </a:p>
        </p:txBody>
      </p:sp>
      <p:graphicFrame>
        <p:nvGraphicFramePr>
          <p:cNvPr id="7" name="Diagramme 6">
            <a:extLst>
              <a:ext uri="{FF2B5EF4-FFF2-40B4-BE49-F238E27FC236}">
                <a16:creationId xmlns:a16="http://schemas.microsoft.com/office/drawing/2014/main" id="{9D88DC29-EF06-45FA-8498-2248E16B6EC5}"/>
              </a:ext>
            </a:extLst>
          </p:cNvPr>
          <p:cNvGraphicFramePr/>
          <p:nvPr>
            <p:extLst>
              <p:ext uri="{D42A27DB-BD31-4B8C-83A1-F6EECF244321}">
                <p14:modId xmlns:p14="http://schemas.microsoft.com/office/powerpoint/2010/main" val="2874256619"/>
              </p:ext>
            </p:extLst>
          </p:nvPr>
        </p:nvGraphicFramePr>
        <p:xfrm>
          <a:off x="236829" y="1468192"/>
          <a:ext cx="11336986" cy="3811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9698" y="81458"/>
            <a:ext cx="7109694" cy="1077218"/>
          </a:xfrm>
          <a:prstGeom prst="rect">
            <a:avLst/>
          </a:prstGeom>
        </p:spPr>
        <p:txBody>
          <a:bodyPr wrap="squar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6. Travailler en Cloud Computing</a:t>
            </a:r>
          </a:p>
          <a:p>
            <a:pPr algn="just">
              <a:spcBef>
                <a:spcPts val="12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600" b="1" dirty="0">
                <a:solidFill>
                  <a:srgbClr val="FFFF00"/>
                </a:solidFill>
                <a:latin typeface="Arial" panose="020B0604020202020204" pitchFamily="34" charset="0"/>
              </a:rPr>
              <a:t>6.1. Stockage en ligne</a:t>
            </a:r>
          </a:p>
        </p:txBody>
      </p:sp>
      <p:graphicFrame>
        <p:nvGraphicFramePr>
          <p:cNvPr id="6" name="Tableau 5">
            <a:extLst>
              <a:ext uri="{FF2B5EF4-FFF2-40B4-BE49-F238E27FC236}">
                <a16:creationId xmlns:a16="http://schemas.microsoft.com/office/drawing/2014/main" id="{1D597B90-D8AA-48FC-841F-5E13D18DE577}"/>
              </a:ext>
            </a:extLst>
          </p:cNvPr>
          <p:cNvGraphicFramePr>
            <a:graphicFrameLocks noGrp="1"/>
          </p:cNvGraphicFramePr>
          <p:nvPr>
            <p:extLst>
              <p:ext uri="{D42A27DB-BD31-4B8C-83A1-F6EECF244321}">
                <p14:modId xmlns:p14="http://schemas.microsoft.com/office/powerpoint/2010/main" val="4106893580"/>
              </p:ext>
            </p:extLst>
          </p:nvPr>
        </p:nvGraphicFramePr>
        <p:xfrm>
          <a:off x="364901" y="1382332"/>
          <a:ext cx="11041488" cy="4662153"/>
        </p:xfrm>
        <a:graphic>
          <a:graphicData uri="http://schemas.openxmlformats.org/drawingml/2006/table">
            <a:tbl>
              <a:tblPr firstRow="1" firstCol="1" bandRow="1">
                <a:tableStyleId>{5C22544A-7EE6-4342-B048-85BDC9FD1C3A}</a:tableStyleId>
              </a:tblPr>
              <a:tblGrid>
                <a:gridCol w="789905">
                  <a:extLst>
                    <a:ext uri="{9D8B030D-6E8A-4147-A177-3AD203B41FA5}">
                      <a16:colId xmlns:a16="http://schemas.microsoft.com/office/drawing/2014/main" val="3059287162"/>
                    </a:ext>
                  </a:extLst>
                </a:gridCol>
                <a:gridCol w="10251583">
                  <a:extLst>
                    <a:ext uri="{9D8B030D-6E8A-4147-A177-3AD203B41FA5}">
                      <a16:colId xmlns:a16="http://schemas.microsoft.com/office/drawing/2014/main" val="870355587"/>
                    </a:ext>
                  </a:extLst>
                </a:gridCol>
              </a:tblGrid>
              <a:tr h="4662153">
                <a:tc>
                  <a:txBody>
                    <a:bodyPr/>
                    <a:lstStyle/>
                    <a:p>
                      <a:pPr algn="ctr">
                        <a:lnSpc>
                          <a:spcPct val="100000"/>
                        </a:lnSpc>
                        <a:spcBef>
                          <a:spcPts val="0"/>
                        </a:spcBef>
                      </a:pPr>
                      <a:r>
                        <a:rPr lang="fr-FR" sz="3600" dirty="0">
                          <a:effectLst/>
                          <a:latin typeface="Arial" panose="020B0604020202020204" pitchFamily="34" charset="0"/>
                          <a:cs typeface="Arial" panose="020B0604020202020204" pitchFamily="34" charset="0"/>
                        </a:rPr>
                        <a:t>Avantages</a:t>
                      </a:r>
                    </a:p>
                    <a:p>
                      <a:pPr algn="l">
                        <a:lnSpc>
                          <a:spcPts val="1100"/>
                        </a:lnSpc>
                        <a:spcBef>
                          <a:spcPts val="600"/>
                        </a:spcBef>
                      </a:pPr>
                      <a:r>
                        <a:rPr lang="fr-FR" sz="2400" dirty="0">
                          <a:effectLst/>
                          <a:latin typeface="Arial" panose="020B060402020202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0130" marR="60130" marT="0" marB="0" vert="vert270" anchor="b"/>
                </a:tc>
                <a:tc>
                  <a:txBody>
                    <a:bodyPr/>
                    <a:lstStyle/>
                    <a:p>
                      <a:pPr marL="342900" lvl="0" indent="-342900" algn="just">
                        <a:spcBef>
                          <a:spcPts val="600"/>
                        </a:spcBef>
                        <a:spcAft>
                          <a:spcPts val="600"/>
                        </a:spcAft>
                        <a:buFont typeface="Wingdings" panose="05000000000000000000" pitchFamily="2" charset="2"/>
                        <a:buChar char="q"/>
                      </a:pPr>
                      <a:r>
                        <a:rPr lang="fr-FR" sz="2000" b="0" dirty="0">
                          <a:solidFill>
                            <a:schemeClr val="bg1"/>
                          </a:solidFill>
                          <a:effectLst/>
                          <a:latin typeface="Arial" panose="020B0604020202020204" pitchFamily="34" charset="0"/>
                          <a:cs typeface="Arial" panose="020B0604020202020204" pitchFamily="34" charset="0"/>
                        </a:rPr>
                        <a:t>L’entreprise n’a plus à acheter, installer et gérer les moyens de stockage en interne. Le stockage est externalisé et la maintenance des matériels est assurée par le prestataire ce qui réduit sensiblement le travail du service informatique de l’entreprise.</a:t>
                      </a:r>
                    </a:p>
                    <a:p>
                      <a:pPr marL="342900" lvl="0" indent="-342900" algn="just">
                        <a:spcBef>
                          <a:spcPts val="600"/>
                        </a:spcBef>
                        <a:spcAft>
                          <a:spcPts val="600"/>
                        </a:spcAft>
                        <a:buFont typeface="Wingdings" panose="05000000000000000000" pitchFamily="2" charset="2"/>
                        <a:buChar char="q"/>
                      </a:pPr>
                      <a:r>
                        <a:rPr lang="fr-FR" sz="2000" b="0" dirty="0">
                          <a:solidFill>
                            <a:schemeClr val="bg1"/>
                          </a:solidFill>
                          <a:effectLst/>
                          <a:latin typeface="Arial" panose="020B0604020202020204" pitchFamily="34" charset="0"/>
                          <a:cs typeface="Arial" panose="020B0604020202020204" pitchFamily="34" charset="0"/>
                        </a:rPr>
                        <a:t>Ce service fait l’objet d’un abonnement auprès du prestataire internet. Le coût est proportionnel au volume de stockage utilisé. </a:t>
                      </a:r>
                    </a:p>
                    <a:p>
                      <a:pPr marL="342900" lvl="0" indent="-342900" algn="just">
                        <a:spcBef>
                          <a:spcPts val="600"/>
                        </a:spcBef>
                        <a:spcAft>
                          <a:spcPts val="600"/>
                        </a:spcAft>
                        <a:buFont typeface="Wingdings" panose="05000000000000000000" pitchFamily="2" charset="2"/>
                        <a:buChar char="q"/>
                      </a:pPr>
                      <a:r>
                        <a:rPr lang="fr-FR" sz="2000" b="0" dirty="0">
                          <a:solidFill>
                            <a:schemeClr val="bg1"/>
                          </a:solidFill>
                          <a:effectLst/>
                          <a:latin typeface="Arial" panose="020B0604020202020204" pitchFamily="34" charset="0"/>
                          <a:cs typeface="Arial" panose="020B0604020202020204" pitchFamily="34" charset="0"/>
                        </a:rPr>
                        <a:t>Cette solution est souple et évolutive, si les besoins évoluent à la hausse ou à la baisse, l’entreprise peut modifier le contrat à la demande. </a:t>
                      </a:r>
                    </a:p>
                    <a:p>
                      <a:pPr marL="342900" lvl="0" indent="-342900" algn="just">
                        <a:spcBef>
                          <a:spcPts val="600"/>
                        </a:spcBef>
                        <a:spcAft>
                          <a:spcPts val="600"/>
                        </a:spcAft>
                        <a:buFont typeface="Wingdings" panose="05000000000000000000" pitchFamily="2" charset="2"/>
                        <a:buChar char="q"/>
                      </a:pPr>
                      <a:r>
                        <a:rPr lang="fr-FR" sz="2000" b="0" dirty="0">
                          <a:solidFill>
                            <a:schemeClr val="bg1"/>
                          </a:solidFill>
                          <a:effectLst/>
                          <a:latin typeface="Arial" panose="020B0604020202020204" pitchFamily="34" charset="0"/>
                          <a:cs typeface="Arial" panose="020B0604020202020204" pitchFamily="34" charset="0"/>
                        </a:rPr>
                        <a:t>Les bases de données sont accessibles en tout lieu et à tout moment dès lors que l’utilisateur dispose d’une connexion internet. C’est le prestataire qui gère les connexions.</a:t>
                      </a:r>
                    </a:p>
                    <a:p>
                      <a:pPr marL="342900" lvl="0" indent="-342900" algn="just">
                        <a:spcBef>
                          <a:spcPts val="600"/>
                        </a:spcBef>
                        <a:spcAft>
                          <a:spcPts val="600"/>
                        </a:spcAft>
                        <a:buFont typeface="Wingdings" panose="05000000000000000000" pitchFamily="2" charset="2"/>
                        <a:buChar char="q"/>
                      </a:pPr>
                      <a:r>
                        <a:rPr lang="fr-FR" sz="2000" b="0" dirty="0">
                          <a:solidFill>
                            <a:schemeClr val="bg1"/>
                          </a:solidFill>
                          <a:effectLst/>
                          <a:latin typeface="Arial" panose="020B0604020202020204" pitchFamily="34" charset="0"/>
                          <a:cs typeface="Arial" panose="020B0604020202020204" pitchFamily="34" charset="0"/>
                        </a:rPr>
                        <a:t>Les sauvegardes sont assurées par le prestataire et les risques d’incidents sont quasiment inexistant notamment vis à vis des ransomwares.</a:t>
                      </a:r>
                      <a:endParaRPr lang="fr-FR" sz="20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0130" marR="60130" marT="0" marB="0" anchor="ctr"/>
                </a:tc>
                <a:extLst>
                  <a:ext uri="{0D108BD9-81ED-4DB2-BD59-A6C34878D82A}">
                    <a16:rowId xmlns:a16="http://schemas.microsoft.com/office/drawing/2014/main" val="2501642290"/>
                  </a:ext>
                </a:extLst>
              </a:tr>
            </a:tbl>
          </a:graphicData>
        </a:graphic>
      </p:graphicFrame>
    </p:spTree>
    <p:extLst>
      <p:ext uri="{BB962C8B-B14F-4D97-AF65-F5344CB8AC3E}">
        <p14:creationId xmlns:p14="http://schemas.microsoft.com/office/powerpoint/2010/main" val="11745383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9698" y="81458"/>
            <a:ext cx="7109694" cy="1077218"/>
          </a:xfrm>
          <a:prstGeom prst="rect">
            <a:avLst/>
          </a:prstGeom>
        </p:spPr>
        <p:txBody>
          <a:bodyPr wrap="squar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6. Travailler en Cloud Computing</a:t>
            </a:r>
          </a:p>
          <a:p>
            <a:pPr algn="just">
              <a:spcBef>
                <a:spcPts val="12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600" b="1" dirty="0">
                <a:solidFill>
                  <a:srgbClr val="FFFF00"/>
                </a:solidFill>
                <a:latin typeface="Arial" panose="020B0604020202020204" pitchFamily="34" charset="0"/>
              </a:rPr>
              <a:t>6.1. Stockage en ligne</a:t>
            </a:r>
          </a:p>
        </p:txBody>
      </p:sp>
      <p:graphicFrame>
        <p:nvGraphicFramePr>
          <p:cNvPr id="6" name="Tableau 5">
            <a:extLst>
              <a:ext uri="{FF2B5EF4-FFF2-40B4-BE49-F238E27FC236}">
                <a16:creationId xmlns:a16="http://schemas.microsoft.com/office/drawing/2014/main" id="{1D597B90-D8AA-48FC-841F-5E13D18DE577}"/>
              </a:ext>
            </a:extLst>
          </p:cNvPr>
          <p:cNvGraphicFramePr>
            <a:graphicFrameLocks noGrp="1"/>
          </p:cNvGraphicFramePr>
          <p:nvPr>
            <p:extLst>
              <p:ext uri="{D42A27DB-BD31-4B8C-83A1-F6EECF244321}">
                <p14:modId xmlns:p14="http://schemas.microsoft.com/office/powerpoint/2010/main" val="775710406"/>
              </p:ext>
            </p:extLst>
          </p:nvPr>
        </p:nvGraphicFramePr>
        <p:xfrm>
          <a:off x="248991" y="1266423"/>
          <a:ext cx="11468126" cy="5388518"/>
        </p:xfrm>
        <a:graphic>
          <a:graphicData uri="http://schemas.openxmlformats.org/drawingml/2006/table">
            <a:tbl>
              <a:tblPr firstRow="1" firstCol="1" bandRow="1">
                <a:tableStyleId>{5C22544A-7EE6-4342-B048-85BDC9FD1C3A}</a:tableStyleId>
              </a:tblPr>
              <a:tblGrid>
                <a:gridCol w="892936">
                  <a:extLst>
                    <a:ext uri="{9D8B030D-6E8A-4147-A177-3AD203B41FA5}">
                      <a16:colId xmlns:a16="http://schemas.microsoft.com/office/drawing/2014/main" val="3059287162"/>
                    </a:ext>
                  </a:extLst>
                </a:gridCol>
                <a:gridCol w="10575190">
                  <a:extLst>
                    <a:ext uri="{9D8B030D-6E8A-4147-A177-3AD203B41FA5}">
                      <a16:colId xmlns:a16="http://schemas.microsoft.com/office/drawing/2014/main" val="870355587"/>
                    </a:ext>
                  </a:extLst>
                </a:gridCol>
              </a:tblGrid>
              <a:tr h="5388518">
                <a:tc>
                  <a:txBody>
                    <a:bodyPr/>
                    <a:lstStyle/>
                    <a:p>
                      <a:pPr algn="ctr">
                        <a:lnSpc>
                          <a:spcPct val="100000"/>
                        </a:lnSpc>
                        <a:spcBef>
                          <a:spcPts val="600"/>
                        </a:spcBef>
                      </a:pPr>
                      <a:r>
                        <a:rPr lang="fr-FR" sz="3600" dirty="0">
                          <a:effectLst/>
                          <a:latin typeface="Arial" panose="020B0604020202020204" pitchFamily="34" charset="0"/>
                          <a:cs typeface="Arial" panose="020B0604020202020204" pitchFamily="34" charset="0"/>
                        </a:rPr>
                        <a:t>Inconvénients</a:t>
                      </a:r>
                    </a:p>
                    <a:p>
                      <a:pPr algn="l">
                        <a:lnSpc>
                          <a:spcPts val="1100"/>
                        </a:lnSpc>
                        <a:spcBef>
                          <a:spcPts val="600"/>
                        </a:spcBef>
                      </a:pPr>
                      <a:r>
                        <a:rPr lang="fr-FR" sz="2000" dirty="0">
                          <a:effectLst/>
                          <a:latin typeface="Arial" panose="020B0604020202020204" pitchFamily="34" charset="0"/>
                          <a:cs typeface="Arial" panose="020B0604020202020204" pitchFamily="34" charset="0"/>
                        </a:rPr>
                        <a:t>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0130" marR="60130" marT="0" marB="0" vert="vert270" anchor="ctr"/>
                </a:tc>
                <a:tc>
                  <a:txBody>
                    <a:bodyPr/>
                    <a:lstStyle/>
                    <a:p>
                      <a:pPr marL="342900" lvl="0" indent="-342900" algn="just">
                        <a:spcBef>
                          <a:spcPts val="900"/>
                        </a:spcBef>
                        <a:spcAft>
                          <a:spcPts val="0"/>
                        </a:spcAft>
                        <a:buFont typeface="Wingdings" panose="05000000000000000000" pitchFamily="2" charset="2"/>
                        <a:buChar char="q"/>
                      </a:pPr>
                      <a:r>
                        <a:rPr lang="fr-FR" sz="1900" b="0" dirty="0">
                          <a:solidFill>
                            <a:schemeClr val="bg1"/>
                          </a:solidFill>
                          <a:effectLst/>
                          <a:latin typeface="Arial" panose="020B0604020202020204" pitchFamily="34" charset="0"/>
                          <a:cs typeface="Arial" panose="020B0604020202020204" pitchFamily="34" charset="0"/>
                        </a:rPr>
                        <a:t>L’entreprise doit disposer d’une bonne connexion Internet et l’accès est impossible lorsque la connexion est rompue.</a:t>
                      </a:r>
                    </a:p>
                    <a:p>
                      <a:pPr marL="342900" lvl="0" indent="-342900" algn="just">
                        <a:spcBef>
                          <a:spcPts val="900"/>
                        </a:spcBef>
                        <a:spcAft>
                          <a:spcPts val="0"/>
                        </a:spcAft>
                        <a:buFont typeface="Wingdings" panose="05000000000000000000" pitchFamily="2" charset="2"/>
                        <a:buChar char="q"/>
                      </a:pPr>
                      <a:r>
                        <a:rPr lang="fr-FR" sz="1900" b="0" dirty="0">
                          <a:solidFill>
                            <a:schemeClr val="bg1"/>
                          </a:solidFill>
                          <a:effectLst/>
                          <a:latin typeface="Arial" panose="020B0604020202020204" pitchFamily="34" charset="0"/>
                          <a:cs typeface="Arial" panose="020B0604020202020204" pitchFamily="34" charset="0"/>
                        </a:rPr>
                        <a:t>Le fournisseur de services qui stocke les données de l’entreprise doit être totalement fiable.</a:t>
                      </a:r>
                    </a:p>
                    <a:p>
                      <a:pPr marL="342900" lvl="0" indent="-342900" algn="just">
                        <a:spcBef>
                          <a:spcPts val="900"/>
                        </a:spcBef>
                        <a:spcAft>
                          <a:spcPts val="0"/>
                        </a:spcAft>
                        <a:buFont typeface="Wingdings" panose="05000000000000000000" pitchFamily="2" charset="2"/>
                        <a:buChar char="q"/>
                      </a:pPr>
                      <a:r>
                        <a:rPr lang="fr-FR" sz="1900" b="0" dirty="0">
                          <a:solidFill>
                            <a:schemeClr val="bg1"/>
                          </a:solidFill>
                          <a:effectLst/>
                          <a:latin typeface="Arial" panose="020B0604020202020204" pitchFamily="34" charset="0"/>
                          <a:cs typeface="Arial" panose="020B0604020202020204" pitchFamily="34" charset="0"/>
                        </a:rPr>
                        <a:t>Afin de lutter contre le terrorisme, le Cloud </a:t>
                      </a:r>
                      <a:r>
                        <a:rPr lang="fr-FR" sz="1900" b="0" dirty="0" err="1">
                          <a:solidFill>
                            <a:schemeClr val="bg1"/>
                          </a:solidFill>
                          <a:effectLst/>
                          <a:latin typeface="Arial" panose="020B0604020202020204" pitchFamily="34" charset="0"/>
                          <a:cs typeface="Arial" panose="020B0604020202020204" pitchFamily="34" charset="0"/>
                        </a:rPr>
                        <a:t>Act</a:t>
                      </a:r>
                      <a:r>
                        <a:rPr lang="fr-FR" sz="1900" b="0" dirty="0">
                          <a:solidFill>
                            <a:schemeClr val="bg1"/>
                          </a:solidFill>
                          <a:effectLst/>
                          <a:latin typeface="Arial" panose="020B0604020202020204" pitchFamily="34" charset="0"/>
                          <a:cs typeface="Arial" panose="020B0604020202020204" pitchFamily="34" charset="0"/>
                        </a:rPr>
                        <a:t> américain autorise les USA à surveiller les contenus gérés par des entreprises américaines. Cela signifie que les données sensibles d’entreprise non américaines sont susceptibles d’être lues par des organismes d’État </a:t>
                      </a:r>
                      <a:r>
                        <a:rPr lang="fr-FR" sz="1900" b="0" dirty="0" err="1">
                          <a:solidFill>
                            <a:schemeClr val="bg1"/>
                          </a:solidFill>
                          <a:effectLst/>
                          <a:latin typeface="Arial" panose="020B0604020202020204" pitchFamily="34" charset="0"/>
                          <a:cs typeface="Arial" panose="020B0604020202020204" pitchFamily="34" charset="0"/>
                        </a:rPr>
                        <a:t>américainÉ</a:t>
                      </a:r>
                      <a:r>
                        <a:rPr lang="fr-FR" sz="1900" b="0" dirty="0">
                          <a:solidFill>
                            <a:schemeClr val="bg1"/>
                          </a:solidFill>
                          <a:effectLst/>
                          <a:latin typeface="Arial" panose="020B0604020202020204" pitchFamily="34" charset="0"/>
                          <a:cs typeface="Arial" panose="020B0604020202020204" pitchFamily="34" charset="0"/>
                        </a:rPr>
                        <a:t> (CIA, NSA). Cela concerne (Amazon, Microsoft, Google, IBM…) que les données soient dans des datacenters installés sur le sol américain ou pas. Cette contrainte peut devenir majeurs pour les entreprises et les PME qui œuvrent dans des domaines sensibles.</a:t>
                      </a:r>
                    </a:p>
                    <a:p>
                      <a:pPr marL="342900" lvl="0" indent="-342900" algn="just">
                        <a:spcBef>
                          <a:spcPts val="900"/>
                        </a:spcBef>
                        <a:spcAft>
                          <a:spcPts val="0"/>
                        </a:spcAft>
                        <a:buFont typeface="Wingdings" panose="05000000000000000000" pitchFamily="2" charset="2"/>
                        <a:buChar char="q"/>
                      </a:pPr>
                      <a:r>
                        <a:rPr lang="fr-FR" sz="1900" b="0" dirty="0">
                          <a:solidFill>
                            <a:schemeClr val="bg1"/>
                          </a:solidFill>
                          <a:effectLst/>
                          <a:latin typeface="Arial" panose="020B0604020202020204" pitchFamily="34" charset="0"/>
                          <a:cs typeface="Arial" panose="020B0604020202020204" pitchFamily="34" charset="0"/>
                        </a:rPr>
                        <a:t>Les abonnements garantissent un accès aux datacenters de 99,9 %. Les interruptions de service sont rares, mais peuvent durer plusieurs heures et entraîner des conséquences graves pour les entreprises de e-commerce et peuvent bloquer le fonctionnement de l’entreprise.</a:t>
                      </a:r>
                    </a:p>
                    <a:p>
                      <a:pPr marL="342900" lvl="0" indent="-342900" algn="just">
                        <a:spcBef>
                          <a:spcPts val="900"/>
                        </a:spcBef>
                        <a:spcAft>
                          <a:spcPts val="0"/>
                        </a:spcAft>
                        <a:buFont typeface="Wingdings" panose="05000000000000000000" pitchFamily="2" charset="2"/>
                        <a:buChar char="q"/>
                      </a:pPr>
                      <a:r>
                        <a:rPr lang="fr-FR" sz="1900" b="0" dirty="0">
                          <a:solidFill>
                            <a:schemeClr val="bg1"/>
                          </a:solidFill>
                          <a:effectLst/>
                          <a:latin typeface="Arial" panose="020B0604020202020204" pitchFamily="34" charset="0"/>
                          <a:cs typeface="Arial" panose="020B0604020202020204" pitchFamily="34" charset="0"/>
                        </a:rPr>
                        <a:t>La réduction du travail du service informatique réduit les coûts et les effectifs du personnel dans ce service qui perd une partie de son pouvoir.</a:t>
                      </a:r>
                      <a:endParaRPr lang="fr-FR" sz="19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0130" marR="60130" marT="0" marB="0" anchor="ctr"/>
                </a:tc>
                <a:extLst>
                  <a:ext uri="{0D108BD9-81ED-4DB2-BD59-A6C34878D82A}">
                    <a16:rowId xmlns:a16="http://schemas.microsoft.com/office/drawing/2014/main" val="1866237612"/>
                  </a:ext>
                </a:extLst>
              </a:tr>
            </a:tbl>
          </a:graphicData>
        </a:graphic>
      </p:graphicFrame>
    </p:spTree>
    <p:extLst>
      <p:ext uri="{BB962C8B-B14F-4D97-AF65-F5344CB8AC3E}">
        <p14:creationId xmlns:p14="http://schemas.microsoft.com/office/powerpoint/2010/main" val="11060708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1026" y="0"/>
            <a:ext cx="5994974"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6. Travailler en Cloud Computing</a:t>
            </a:r>
          </a:p>
        </p:txBody>
      </p:sp>
      <p:sp>
        <p:nvSpPr>
          <p:cNvPr id="7" name="ZoneTexte 6">
            <a:extLst>
              <a:ext uri="{FF2B5EF4-FFF2-40B4-BE49-F238E27FC236}">
                <a16:creationId xmlns:a16="http://schemas.microsoft.com/office/drawing/2014/main" id="{B2BDD673-D6D9-471A-8804-937F6D00BBFB}"/>
              </a:ext>
            </a:extLst>
          </p:cNvPr>
          <p:cNvSpPr txBox="1"/>
          <p:nvPr/>
        </p:nvSpPr>
        <p:spPr>
          <a:xfrm>
            <a:off x="101026" y="644992"/>
            <a:ext cx="11448246" cy="1477328"/>
          </a:xfrm>
          <a:prstGeom prst="rect">
            <a:avLst/>
          </a:prstGeom>
          <a:noFill/>
        </p:spPr>
        <p:txBody>
          <a:bodyPr wrap="square">
            <a:spAutoFit/>
          </a:bodyPr>
          <a:lstStyle/>
          <a:p>
            <a:pPr marL="0" lvl="8">
              <a:spcBef>
                <a:spcPts val="600"/>
              </a:spcBef>
              <a:spcAft>
                <a:spcPts val="1800"/>
              </a:spcAft>
              <a:tabLst>
                <a:tab pos="179705" algn="l"/>
                <a:tab pos="539750" algn="l"/>
                <a:tab pos="899795" algn="l"/>
                <a:tab pos="1259840" algn="l"/>
                <a:tab pos="1619885" algn="l"/>
                <a:tab pos="1979930" algn="l"/>
                <a:tab pos="2339975" algn="l"/>
                <a:tab pos="2700020" algn="l"/>
                <a:tab pos="3060065" algn="l"/>
                <a:tab pos="3420110" algn="l"/>
              </a:tabLst>
            </a:pPr>
            <a:r>
              <a:rPr lang="fr-FR" sz="2600" b="1" dirty="0">
                <a:solidFill>
                  <a:srgbClr val="FFFF00"/>
                </a:solidFill>
                <a:effectLst/>
                <a:latin typeface="Arial" panose="020B0604020202020204" pitchFamily="34" charset="0"/>
                <a:cs typeface="Arial" panose="020B0604020202020204" pitchFamily="34" charset="0"/>
              </a:rPr>
              <a:t>6.2. Logiciels en mode SaaS</a:t>
            </a:r>
          </a:p>
          <a:p>
            <a:pPr marL="360363" algn="just">
              <a:spcBef>
                <a:spcPts val="600"/>
              </a:spcBef>
              <a:spcAft>
                <a:spcPts val="600"/>
              </a:spcAft>
            </a:pPr>
            <a:r>
              <a:rPr lang="fr-FR" sz="2200" dirty="0">
                <a:effectLst/>
                <a:latin typeface="Arial" panose="020B0604020202020204" pitchFamily="34" charset="0"/>
                <a:ea typeface="Calibri" panose="020F0502020204030204" pitchFamily="34" charset="0"/>
                <a:cs typeface="Times New Roman" panose="02020603050405020304" pitchFamily="18" charset="0"/>
              </a:rPr>
              <a:t>Ces services ne sont pas forcément proposés par tous les prestataires mais c'est le cas notamment pour les applications bureautiques de Microsoft et de Google.</a:t>
            </a:r>
          </a:p>
        </p:txBody>
      </p:sp>
      <p:graphicFrame>
        <p:nvGraphicFramePr>
          <p:cNvPr id="8" name="Tableau 7">
            <a:extLst>
              <a:ext uri="{FF2B5EF4-FFF2-40B4-BE49-F238E27FC236}">
                <a16:creationId xmlns:a16="http://schemas.microsoft.com/office/drawing/2014/main" id="{A82A67AF-5FC0-4D62-BEBF-C382B435BD32}"/>
              </a:ext>
            </a:extLst>
          </p:cNvPr>
          <p:cNvGraphicFramePr>
            <a:graphicFrameLocks noGrp="1"/>
          </p:cNvGraphicFramePr>
          <p:nvPr>
            <p:extLst>
              <p:ext uri="{D42A27DB-BD31-4B8C-83A1-F6EECF244321}">
                <p14:modId xmlns:p14="http://schemas.microsoft.com/office/powerpoint/2010/main" val="1314319207"/>
              </p:ext>
            </p:extLst>
          </p:nvPr>
        </p:nvGraphicFramePr>
        <p:xfrm>
          <a:off x="506569" y="2361126"/>
          <a:ext cx="11178862" cy="3996745"/>
        </p:xfrm>
        <a:graphic>
          <a:graphicData uri="http://schemas.openxmlformats.org/drawingml/2006/table">
            <a:tbl>
              <a:tblPr firstRow="1" firstCol="1" bandRow="1">
                <a:tableStyleId>{5C22544A-7EE6-4342-B048-85BDC9FD1C3A}</a:tableStyleId>
              </a:tblPr>
              <a:tblGrid>
                <a:gridCol w="957663">
                  <a:extLst>
                    <a:ext uri="{9D8B030D-6E8A-4147-A177-3AD203B41FA5}">
                      <a16:colId xmlns:a16="http://schemas.microsoft.com/office/drawing/2014/main" val="3346370043"/>
                    </a:ext>
                  </a:extLst>
                </a:gridCol>
                <a:gridCol w="10221199">
                  <a:extLst>
                    <a:ext uri="{9D8B030D-6E8A-4147-A177-3AD203B41FA5}">
                      <a16:colId xmlns:a16="http://schemas.microsoft.com/office/drawing/2014/main" val="3212916139"/>
                    </a:ext>
                  </a:extLst>
                </a:gridCol>
              </a:tblGrid>
              <a:tr h="3996745">
                <a:tc>
                  <a:txBody>
                    <a:bodyPr/>
                    <a:lstStyle/>
                    <a:p>
                      <a:pPr algn="ctr">
                        <a:lnSpc>
                          <a:spcPct val="100000"/>
                        </a:lnSpc>
                        <a:spcBef>
                          <a:spcPts val="600"/>
                        </a:spcBef>
                      </a:pPr>
                      <a:r>
                        <a:rPr lang="fr-FR" sz="3200" dirty="0">
                          <a:effectLst/>
                          <a:latin typeface="Arial" panose="020B0604020202020204" pitchFamily="34" charset="0"/>
                          <a:cs typeface="Arial" panose="020B0604020202020204" pitchFamily="34" charset="0"/>
                        </a:rPr>
                        <a:t>Avantages</a:t>
                      </a:r>
                    </a:p>
                    <a:p>
                      <a:pPr algn="l">
                        <a:lnSpc>
                          <a:spcPts val="1100"/>
                        </a:lnSpc>
                        <a:spcBef>
                          <a:spcPts val="600"/>
                        </a:spcBef>
                      </a:pPr>
                      <a:r>
                        <a:rPr lang="fr-FR" sz="1400" dirty="0">
                          <a:effectLst/>
                          <a:latin typeface="Arial" panose="020B0604020202020204" pitchFamily="34"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b"/>
                </a:tc>
                <a:tc>
                  <a:txBody>
                    <a:bodyPr/>
                    <a:lstStyle/>
                    <a:p>
                      <a:pPr marL="342900" lvl="0" indent="-342900" algn="l">
                        <a:spcBef>
                          <a:spcPts val="600"/>
                        </a:spcBef>
                        <a:spcAft>
                          <a:spcPts val="600"/>
                        </a:spcAft>
                        <a:buFont typeface="Calibri" panose="020F0502020204030204" pitchFamily="34" charset="0"/>
                        <a:buChar char="-"/>
                      </a:pPr>
                      <a:r>
                        <a:rPr lang="fr-FR" sz="1800" b="0" dirty="0">
                          <a:solidFill>
                            <a:schemeClr val="bg1"/>
                          </a:solidFill>
                          <a:effectLst/>
                          <a:latin typeface="Arial" panose="020B0604020202020204" pitchFamily="34" charset="0"/>
                          <a:cs typeface="Arial" panose="020B0604020202020204" pitchFamily="34" charset="0"/>
                        </a:rPr>
                        <a:t>Les logiciels ne sont plus </a:t>
                      </a:r>
                      <a:r>
                        <a:rPr lang="fr-FR" sz="2000" b="0" dirty="0">
                          <a:solidFill>
                            <a:schemeClr val="bg1"/>
                          </a:solidFill>
                          <a:effectLst/>
                          <a:latin typeface="Arial" panose="020B0604020202020204" pitchFamily="34" charset="0"/>
                          <a:cs typeface="Arial" panose="020B0604020202020204" pitchFamily="34" charset="0"/>
                        </a:rPr>
                        <a:t>installés sur les serveurs de l'entreprise mais sont utilisés en ligne ce qui réduit les besoins en matériels et le travail du service informatique qui n'a plus à installer, paramétrer et assurer la maintenance des applications.</a:t>
                      </a:r>
                    </a:p>
                    <a:p>
                      <a:pPr marL="342900" lvl="0" indent="-342900" algn="just">
                        <a:spcBef>
                          <a:spcPts val="600"/>
                        </a:spcBef>
                        <a:spcAft>
                          <a:spcPts val="600"/>
                        </a:spcAft>
                        <a:buFont typeface="Calibri" panose="020F0502020204030204" pitchFamily="34" charset="0"/>
                        <a:buChar char="-"/>
                      </a:pPr>
                      <a:r>
                        <a:rPr lang="fr-FR" sz="2000" b="0" dirty="0">
                          <a:solidFill>
                            <a:schemeClr val="bg1"/>
                          </a:solidFill>
                          <a:effectLst/>
                          <a:latin typeface="Arial" panose="020B0604020202020204" pitchFamily="34" charset="0"/>
                          <a:cs typeface="Arial" panose="020B0604020202020204" pitchFamily="34" charset="0"/>
                        </a:rPr>
                        <a:t>Les logiciels sont constamment mis à jour et les utilisateurs travaillent toujours sur la les dernières versions. Tous les utilisateurs utilisent la même version des applications.</a:t>
                      </a:r>
                    </a:p>
                    <a:p>
                      <a:pPr marL="342900" lvl="0" indent="-342900" algn="just">
                        <a:spcBef>
                          <a:spcPts val="600"/>
                        </a:spcBef>
                        <a:spcAft>
                          <a:spcPts val="600"/>
                        </a:spcAft>
                        <a:buFont typeface="Calibri" panose="020F0502020204030204" pitchFamily="34" charset="0"/>
                        <a:buChar char="-"/>
                      </a:pPr>
                      <a:r>
                        <a:rPr lang="fr-FR" sz="2000" b="0" dirty="0">
                          <a:solidFill>
                            <a:schemeClr val="bg1"/>
                          </a:solidFill>
                          <a:effectLst/>
                          <a:latin typeface="Arial" panose="020B0604020202020204" pitchFamily="34" charset="0"/>
                          <a:cs typeface="Arial" panose="020B0604020202020204" pitchFamily="34" charset="0"/>
                        </a:rPr>
                        <a:t>La facturation est proportionnelle au nombre d'utilisateurs. Le contrat peut être facilement adapté en fonction de l'évolution du personnel.</a:t>
                      </a:r>
                    </a:p>
                    <a:p>
                      <a:pPr marL="342900" lvl="0" indent="-342900" algn="just">
                        <a:spcBef>
                          <a:spcPts val="600"/>
                        </a:spcBef>
                        <a:spcAft>
                          <a:spcPts val="600"/>
                        </a:spcAft>
                        <a:buFont typeface="Calibri" panose="020F0502020204030204" pitchFamily="34" charset="0"/>
                        <a:buChar char="-"/>
                      </a:pPr>
                      <a:r>
                        <a:rPr lang="fr-FR" sz="2000" b="0" dirty="0">
                          <a:solidFill>
                            <a:schemeClr val="bg1"/>
                          </a:solidFill>
                          <a:effectLst/>
                          <a:latin typeface="Arial" panose="020B0604020202020204" pitchFamily="34" charset="0"/>
                          <a:cs typeface="Arial" panose="020B0604020202020204" pitchFamily="34" charset="0"/>
                        </a:rPr>
                        <a:t>Les logiciels sont accessibles en tout lieu et à tout moment et avec différents types de matériels (ordinateurs fixes ou portables, tablettes, smartphones) dès lors que l’utilisateur dispose d’une connexion Internet</a:t>
                      </a:r>
                      <a:r>
                        <a:rPr lang="fr-FR" sz="1800" b="0" dirty="0">
                          <a:solidFill>
                            <a:schemeClr val="bg1"/>
                          </a:solidFill>
                          <a:effectLst/>
                          <a:latin typeface="Arial" panose="020B0604020202020204" pitchFamily="34" charset="0"/>
                          <a:cs typeface="Arial" panose="020B0604020202020204" pitchFamily="34" charset="0"/>
                        </a:rPr>
                        <a:t>.</a:t>
                      </a:r>
                      <a:endParaRPr lang="fr-FR" sz="18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021484909"/>
                  </a:ext>
                </a:extLst>
              </a:tr>
            </a:tbl>
          </a:graphicData>
        </a:graphic>
      </p:graphicFrame>
    </p:spTree>
    <p:extLst>
      <p:ext uri="{BB962C8B-B14F-4D97-AF65-F5344CB8AC3E}">
        <p14:creationId xmlns:p14="http://schemas.microsoft.com/office/powerpoint/2010/main" val="414487794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1026" y="175903"/>
            <a:ext cx="5994974"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6. Travailler en Cloud Computing</a:t>
            </a:r>
          </a:p>
        </p:txBody>
      </p:sp>
      <p:sp>
        <p:nvSpPr>
          <p:cNvPr id="7" name="ZoneTexte 6">
            <a:extLst>
              <a:ext uri="{FF2B5EF4-FFF2-40B4-BE49-F238E27FC236}">
                <a16:creationId xmlns:a16="http://schemas.microsoft.com/office/drawing/2014/main" id="{B2BDD673-D6D9-471A-8804-937F6D00BBFB}"/>
              </a:ext>
            </a:extLst>
          </p:cNvPr>
          <p:cNvSpPr txBox="1"/>
          <p:nvPr/>
        </p:nvSpPr>
        <p:spPr>
          <a:xfrm>
            <a:off x="220013" y="945499"/>
            <a:ext cx="11448246" cy="492443"/>
          </a:xfrm>
          <a:prstGeom prst="rect">
            <a:avLst/>
          </a:prstGeom>
          <a:noFill/>
        </p:spPr>
        <p:txBody>
          <a:bodyPr wrap="square">
            <a:spAutoFit/>
          </a:bodyPr>
          <a:lstStyle/>
          <a:p>
            <a:pPr marL="0" lvl="8">
              <a:spcBef>
                <a:spcPts val="600"/>
              </a:spcBef>
              <a:spcAft>
                <a:spcPts val="1800"/>
              </a:spcAft>
              <a:tabLst>
                <a:tab pos="179705" algn="l"/>
                <a:tab pos="539750" algn="l"/>
                <a:tab pos="899795" algn="l"/>
                <a:tab pos="1259840" algn="l"/>
                <a:tab pos="1619885" algn="l"/>
                <a:tab pos="1979930" algn="l"/>
                <a:tab pos="2339975" algn="l"/>
                <a:tab pos="2700020" algn="l"/>
                <a:tab pos="3060065" algn="l"/>
                <a:tab pos="3420110" algn="l"/>
              </a:tabLst>
            </a:pPr>
            <a:r>
              <a:rPr lang="fr-FR" sz="2600" b="1" dirty="0">
                <a:solidFill>
                  <a:srgbClr val="FFFF00"/>
                </a:solidFill>
                <a:effectLst/>
                <a:latin typeface="Arial" panose="020B0604020202020204" pitchFamily="34" charset="0"/>
                <a:cs typeface="Arial" panose="020B0604020202020204" pitchFamily="34" charset="0"/>
              </a:rPr>
              <a:t>6.2. Logiciels en mode SaaS</a:t>
            </a:r>
          </a:p>
        </p:txBody>
      </p:sp>
      <p:graphicFrame>
        <p:nvGraphicFramePr>
          <p:cNvPr id="8" name="Tableau 7">
            <a:extLst>
              <a:ext uri="{FF2B5EF4-FFF2-40B4-BE49-F238E27FC236}">
                <a16:creationId xmlns:a16="http://schemas.microsoft.com/office/drawing/2014/main" id="{A82A67AF-5FC0-4D62-BEBF-C382B435BD32}"/>
              </a:ext>
            </a:extLst>
          </p:cNvPr>
          <p:cNvGraphicFramePr>
            <a:graphicFrameLocks noGrp="1"/>
          </p:cNvGraphicFramePr>
          <p:nvPr>
            <p:extLst>
              <p:ext uri="{D42A27DB-BD31-4B8C-83A1-F6EECF244321}">
                <p14:modId xmlns:p14="http://schemas.microsoft.com/office/powerpoint/2010/main" val="4024729882"/>
              </p:ext>
            </p:extLst>
          </p:nvPr>
        </p:nvGraphicFramePr>
        <p:xfrm>
          <a:off x="777025" y="2099256"/>
          <a:ext cx="10423302" cy="3657600"/>
        </p:xfrm>
        <a:graphic>
          <a:graphicData uri="http://schemas.openxmlformats.org/drawingml/2006/table">
            <a:tbl>
              <a:tblPr firstRow="1" firstCol="1" bandRow="1">
                <a:tableStyleId>{5C22544A-7EE6-4342-B048-85BDC9FD1C3A}</a:tableStyleId>
              </a:tblPr>
              <a:tblGrid>
                <a:gridCol w="901521">
                  <a:extLst>
                    <a:ext uri="{9D8B030D-6E8A-4147-A177-3AD203B41FA5}">
                      <a16:colId xmlns:a16="http://schemas.microsoft.com/office/drawing/2014/main" val="3346370043"/>
                    </a:ext>
                  </a:extLst>
                </a:gridCol>
                <a:gridCol w="9521781">
                  <a:extLst>
                    <a:ext uri="{9D8B030D-6E8A-4147-A177-3AD203B41FA5}">
                      <a16:colId xmlns:a16="http://schemas.microsoft.com/office/drawing/2014/main" val="3212916139"/>
                    </a:ext>
                  </a:extLst>
                </a:gridCol>
              </a:tblGrid>
              <a:tr h="3657600">
                <a:tc>
                  <a:txBody>
                    <a:bodyPr/>
                    <a:lstStyle/>
                    <a:p>
                      <a:pPr algn="ctr">
                        <a:lnSpc>
                          <a:spcPct val="100000"/>
                        </a:lnSpc>
                        <a:spcBef>
                          <a:spcPts val="600"/>
                        </a:spcBef>
                      </a:pPr>
                      <a:r>
                        <a:rPr lang="fr-FR" sz="3200" dirty="0">
                          <a:effectLst/>
                          <a:latin typeface="Arial" panose="020B0604020202020204" pitchFamily="34" charset="0"/>
                          <a:cs typeface="Arial" panose="020B0604020202020204" pitchFamily="34" charset="0"/>
                        </a:rPr>
                        <a:t>Inconvénients</a:t>
                      </a:r>
                    </a:p>
                    <a:p>
                      <a:pPr algn="l">
                        <a:lnSpc>
                          <a:spcPts val="1100"/>
                        </a:lnSpc>
                        <a:spcBef>
                          <a:spcPts val="600"/>
                        </a:spcBef>
                      </a:pPr>
                      <a:r>
                        <a:rPr lang="fr-FR" sz="2400" dirty="0">
                          <a:effectLst/>
                          <a:latin typeface="Arial" panose="020B060402020202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b"/>
                </a:tc>
                <a:tc>
                  <a:txBody>
                    <a:bodyPr/>
                    <a:lstStyle/>
                    <a:p>
                      <a:pPr marL="342900" lvl="0" indent="-342900" algn="just">
                        <a:spcBef>
                          <a:spcPts val="2400"/>
                        </a:spcBef>
                        <a:spcAft>
                          <a:spcPts val="600"/>
                        </a:spcAft>
                        <a:buFont typeface="Wingdings" panose="05000000000000000000" pitchFamily="2" charset="2"/>
                        <a:buChar char="q"/>
                      </a:pPr>
                      <a:r>
                        <a:rPr lang="fr-FR" sz="2200" b="0" dirty="0">
                          <a:solidFill>
                            <a:schemeClr val="bg1"/>
                          </a:solidFill>
                          <a:effectLst/>
                          <a:latin typeface="Arial" panose="020B0604020202020204" pitchFamily="34" charset="0"/>
                          <a:cs typeface="Arial" panose="020B0604020202020204" pitchFamily="34" charset="0"/>
                        </a:rPr>
                        <a:t>L’entreprise est dépendante du prestataire et toute interruption de service bloque le travail des salariés même si les problèmes sont exceptionnels.</a:t>
                      </a:r>
                    </a:p>
                    <a:p>
                      <a:pPr marL="342900" lvl="0" indent="-342900" algn="just">
                        <a:spcBef>
                          <a:spcPts val="2400"/>
                        </a:spcBef>
                        <a:spcAft>
                          <a:spcPts val="600"/>
                        </a:spcAft>
                        <a:buFont typeface="Wingdings" panose="05000000000000000000" pitchFamily="2" charset="2"/>
                        <a:buChar char="q"/>
                      </a:pPr>
                      <a:r>
                        <a:rPr lang="fr-FR" sz="2200" b="0" dirty="0">
                          <a:solidFill>
                            <a:schemeClr val="bg1"/>
                          </a:solidFill>
                          <a:effectLst/>
                          <a:latin typeface="Arial" panose="020B0604020202020204" pitchFamily="34" charset="0"/>
                          <a:cs typeface="Arial" panose="020B0604020202020204" pitchFamily="34" charset="0"/>
                        </a:rPr>
                        <a:t>Les coûts fixes d'achat des applications sont remplacés par des charges variables d'utilisation. L'entreprise doit vérifier sur le long terme la rentabilité des choix.</a:t>
                      </a:r>
                      <a:endParaRPr lang="fr-FR" sz="22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89776021"/>
                  </a:ext>
                </a:extLst>
              </a:tr>
            </a:tbl>
          </a:graphicData>
        </a:graphic>
      </p:graphicFrame>
    </p:spTree>
    <p:extLst>
      <p:ext uri="{BB962C8B-B14F-4D97-AF65-F5344CB8AC3E}">
        <p14:creationId xmlns:p14="http://schemas.microsoft.com/office/powerpoint/2010/main" val="7777908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1027</TotalTime>
  <Words>732</Words>
  <Application>Microsoft Office PowerPoint</Application>
  <PresentationFormat>Grand écran</PresentationFormat>
  <Paragraphs>39</Paragraphs>
  <Slides>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5</vt:i4>
      </vt:variant>
    </vt:vector>
  </HeadingPairs>
  <TitlesOfParts>
    <vt:vector size="11" baseType="lpstr">
      <vt:lpstr>Arial</vt:lpstr>
      <vt:lpstr>Calibri</vt:lpstr>
      <vt:lpstr>Century Gothic</vt:lpstr>
      <vt:lpstr>Wingdings</vt:lpstr>
      <vt:lpstr>Wingdings 3</vt:lpstr>
      <vt:lpstr>Ion</vt:lpstr>
      <vt:lpstr>Chap. 10 – La gestion des risques informatiques</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50</cp:revision>
  <dcterms:created xsi:type="dcterms:W3CDTF">2014-01-14T07:42:30Z</dcterms:created>
  <dcterms:modified xsi:type="dcterms:W3CDTF">2023-12-21T20:04:47Z</dcterms:modified>
</cp:coreProperties>
</file>