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notesMasterIdLst>
    <p:notesMasterId r:id="rId18"/>
  </p:notesMasterIdLst>
  <p:sldIdLst>
    <p:sldId id="256" r:id="rId2"/>
    <p:sldId id="257" r:id="rId3"/>
    <p:sldId id="258" r:id="rId4"/>
    <p:sldId id="259" r:id="rId5"/>
    <p:sldId id="263" r:id="rId6"/>
    <p:sldId id="260" r:id="rId7"/>
    <p:sldId id="264" r:id="rId8"/>
    <p:sldId id="266" r:id="rId9"/>
    <p:sldId id="265" r:id="rId10"/>
    <p:sldId id="269" r:id="rId11"/>
    <p:sldId id="267" r:id="rId12"/>
    <p:sldId id="268" r:id="rId13"/>
    <p:sldId id="270" r:id="rId14"/>
    <p:sldId id="271" r:id="rId15"/>
    <p:sldId id="272" r:id="rId16"/>
    <p:sldId id="273"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342" autoAdjust="0"/>
  </p:normalViewPr>
  <p:slideViewPr>
    <p:cSldViewPr snapToGrid="0">
      <p:cViewPr varScale="1">
        <p:scale>
          <a:sx n="96" d="100"/>
          <a:sy n="96" d="100"/>
        </p:scale>
        <p:origin x="10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2CBEA3-B124-44BB-8AD8-735C227FCC6B}" type="doc">
      <dgm:prSet loTypeId="urn:microsoft.com/office/officeart/2005/8/layout/hierarchy2" loCatId="hierarchy" qsTypeId="urn:microsoft.com/office/officeart/2005/8/quickstyle/simple3" qsCatId="simple" csTypeId="urn:microsoft.com/office/officeart/2005/8/colors/colorful3" csCatId="colorful" phldr="1"/>
      <dgm:spPr/>
      <dgm:t>
        <a:bodyPr/>
        <a:lstStyle/>
        <a:p>
          <a:endParaRPr lang="fr-FR"/>
        </a:p>
      </dgm:t>
    </dgm:pt>
    <dgm:pt modelId="{5D68A070-9A9D-4D83-B267-A7A9B45852E6}">
      <dgm:prSet phldrT="[Texte]" custT="1"/>
      <dgm:spPr/>
      <dgm:t>
        <a:bodyPr/>
        <a:lstStyle/>
        <a:p>
          <a:r>
            <a:rPr lang="fr-FR" sz="2000" dirty="0">
              <a:latin typeface="Arial" panose="020B0604020202020204" pitchFamily="34" charset="0"/>
              <a:cs typeface="Arial" panose="020B0604020202020204" pitchFamily="34" charset="0"/>
            </a:rPr>
            <a:t>les </a:t>
          </a:r>
          <a:r>
            <a:rPr lang="fr-FR" sz="2000" b="1" dirty="0">
              <a:latin typeface="Arial" panose="020B0604020202020204" pitchFamily="34" charset="0"/>
              <a:cs typeface="Arial" panose="020B0604020202020204" pitchFamily="34" charset="0"/>
            </a:rPr>
            <a:t>protections</a:t>
          </a:r>
          <a:r>
            <a:rPr lang="fr-FR" sz="2000" dirty="0">
              <a:latin typeface="Arial" panose="020B0604020202020204" pitchFamily="34" charset="0"/>
              <a:cs typeface="Arial" panose="020B0604020202020204" pitchFamily="34" charset="0"/>
            </a:rPr>
            <a:t> sont les actions préventives mises en œuvre pour réduire les risques.</a:t>
          </a:r>
        </a:p>
      </dgm:t>
    </dgm:pt>
    <dgm:pt modelId="{3923FDDD-53C5-4FF8-880D-E3824D14A131}" type="parTrans" cxnId="{9AAE3CC3-76FD-4145-BC90-8BD141BE7C78}">
      <dgm:prSet/>
      <dgm:spPr/>
      <dgm:t>
        <a:bodyPr/>
        <a:lstStyle/>
        <a:p>
          <a:endParaRPr lang="fr-FR" sz="2000">
            <a:latin typeface="Arial" panose="020B0604020202020204" pitchFamily="34" charset="0"/>
            <a:cs typeface="Arial" panose="020B0604020202020204" pitchFamily="34" charset="0"/>
          </a:endParaRPr>
        </a:p>
      </dgm:t>
    </dgm:pt>
    <dgm:pt modelId="{9B4775A5-6042-4009-8FCF-AE57E584E3E5}" type="sibTrans" cxnId="{9AAE3CC3-76FD-4145-BC90-8BD141BE7C78}">
      <dgm:prSet/>
      <dgm:spPr/>
      <dgm:t>
        <a:bodyPr/>
        <a:lstStyle/>
        <a:p>
          <a:endParaRPr lang="fr-FR" sz="2000">
            <a:latin typeface="Arial" panose="020B0604020202020204" pitchFamily="34" charset="0"/>
            <a:cs typeface="Arial" panose="020B0604020202020204" pitchFamily="34" charset="0"/>
          </a:endParaRPr>
        </a:p>
      </dgm:t>
    </dgm:pt>
    <dgm:pt modelId="{03704490-9AC0-48DF-91E8-B933D9F7C789}">
      <dgm:prSet phldrT="[Texte]" custT="1"/>
      <dgm:spPr/>
      <dgm:t>
        <a:bodyPr/>
        <a:lstStyle/>
        <a:p>
          <a:pPr algn="ctr"/>
          <a:r>
            <a:rPr lang="fr-FR" sz="2000" b="1" dirty="0">
              <a:latin typeface="Arial" panose="020B0604020202020204" pitchFamily="34" charset="0"/>
              <a:cs typeface="Arial" panose="020B0604020202020204" pitchFamily="34" charset="0"/>
            </a:rPr>
            <a:t>La menace</a:t>
          </a:r>
          <a:r>
            <a:rPr lang="fr-FR" sz="2000" dirty="0">
              <a:latin typeface="Arial" panose="020B0604020202020204" pitchFamily="34" charset="0"/>
              <a:cs typeface="Arial" panose="020B0604020202020204" pitchFamily="34" charset="0"/>
            </a:rPr>
            <a:t> </a:t>
          </a:r>
        </a:p>
        <a:p>
          <a:pPr algn="l"/>
          <a:r>
            <a:rPr lang="fr-FR" sz="2000" dirty="0">
              <a:latin typeface="Arial" panose="020B0604020202020204" pitchFamily="34" charset="0"/>
              <a:cs typeface="Arial" panose="020B0604020202020204" pitchFamily="34" charset="0"/>
            </a:rPr>
            <a:t>Ce sont les actions susceptibles de nuire à l’entreprise (espionnage, vol, terrorisme, virus, malveillance, etc.).</a:t>
          </a:r>
        </a:p>
      </dgm:t>
    </dgm:pt>
    <dgm:pt modelId="{E21B8C7B-F126-4D4A-BDC9-CC3CCD4DDE84}" type="parTrans" cxnId="{4509111D-AAC6-49A4-AE04-5027299F35F5}">
      <dgm:prSet custT="1"/>
      <dgm:spPr/>
      <dgm:t>
        <a:bodyPr/>
        <a:lstStyle/>
        <a:p>
          <a:endParaRPr lang="fr-FR" sz="2000">
            <a:latin typeface="Arial" panose="020B0604020202020204" pitchFamily="34" charset="0"/>
            <a:cs typeface="Arial" panose="020B0604020202020204" pitchFamily="34" charset="0"/>
          </a:endParaRPr>
        </a:p>
      </dgm:t>
    </dgm:pt>
    <dgm:pt modelId="{36DF32A6-FF7F-4175-9CB6-34B18ED42483}" type="sibTrans" cxnId="{4509111D-AAC6-49A4-AE04-5027299F35F5}">
      <dgm:prSet/>
      <dgm:spPr/>
      <dgm:t>
        <a:bodyPr/>
        <a:lstStyle/>
        <a:p>
          <a:endParaRPr lang="fr-FR" sz="2000">
            <a:latin typeface="Arial" panose="020B0604020202020204" pitchFamily="34" charset="0"/>
            <a:cs typeface="Arial" panose="020B0604020202020204" pitchFamily="34" charset="0"/>
          </a:endParaRPr>
        </a:p>
      </dgm:t>
    </dgm:pt>
    <dgm:pt modelId="{3CF999FC-C462-4226-9568-39D37CE43989}">
      <dgm:prSet phldrT="[Texte]" custT="1"/>
      <dgm:spPr/>
      <dgm:t>
        <a:bodyPr/>
        <a:lstStyle/>
        <a:p>
          <a:pPr algn="ctr"/>
          <a:r>
            <a:rPr lang="fr-FR" sz="2000" b="1" dirty="0">
              <a:latin typeface="Arial" panose="020B0604020202020204" pitchFamily="34" charset="0"/>
              <a:cs typeface="Arial" panose="020B0604020202020204" pitchFamily="34" charset="0"/>
            </a:rPr>
            <a:t>L’exposition </a:t>
          </a:r>
        </a:p>
        <a:p>
          <a:pPr algn="l"/>
          <a:r>
            <a:rPr lang="fr-FR" sz="2000" b="0" dirty="0">
              <a:latin typeface="Arial" panose="020B0604020202020204" pitchFamily="34" charset="0"/>
              <a:cs typeface="Arial" panose="020B0604020202020204" pitchFamily="34" charset="0"/>
            </a:rPr>
            <a:t>Toutes les entreprises ne sont pas égales devant la menace. Certaines, selon leur secteur d'activité, sont plus exposées</a:t>
          </a:r>
          <a:r>
            <a:rPr lang="fr-FR" sz="2000" dirty="0">
              <a:latin typeface="Arial" panose="020B0604020202020204" pitchFamily="34" charset="0"/>
              <a:cs typeface="Arial" panose="020B0604020202020204" pitchFamily="34" charset="0"/>
            </a:rPr>
            <a:t> que d'autres (high-tech, recherche, aéronautique, etc.).</a:t>
          </a:r>
        </a:p>
      </dgm:t>
    </dgm:pt>
    <dgm:pt modelId="{D779A1F1-EE6F-4658-B35C-5F5B7B977491}" type="parTrans" cxnId="{82EE33A2-52A8-419E-8C79-E30CE2098DFC}">
      <dgm:prSet custT="1"/>
      <dgm:spPr/>
      <dgm:t>
        <a:bodyPr/>
        <a:lstStyle/>
        <a:p>
          <a:endParaRPr lang="fr-FR" sz="2000">
            <a:latin typeface="Arial" panose="020B0604020202020204" pitchFamily="34" charset="0"/>
            <a:cs typeface="Arial" panose="020B0604020202020204" pitchFamily="34" charset="0"/>
          </a:endParaRPr>
        </a:p>
      </dgm:t>
    </dgm:pt>
    <dgm:pt modelId="{49E0B371-D860-47C9-B0BA-CB420E01D4CE}" type="sibTrans" cxnId="{82EE33A2-52A8-419E-8C79-E30CE2098DFC}">
      <dgm:prSet/>
      <dgm:spPr/>
      <dgm:t>
        <a:bodyPr/>
        <a:lstStyle/>
        <a:p>
          <a:endParaRPr lang="fr-FR" sz="2000">
            <a:latin typeface="Arial" panose="020B0604020202020204" pitchFamily="34" charset="0"/>
            <a:cs typeface="Arial" panose="020B0604020202020204" pitchFamily="34" charset="0"/>
          </a:endParaRPr>
        </a:p>
      </dgm:t>
    </dgm:pt>
    <dgm:pt modelId="{A53F598C-70BE-46C3-B75E-99A5C069C28E}" type="pres">
      <dgm:prSet presAssocID="{572CBEA3-B124-44BB-8AD8-735C227FCC6B}" presName="diagram" presStyleCnt="0">
        <dgm:presLayoutVars>
          <dgm:chPref val="1"/>
          <dgm:dir val="rev"/>
          <dgm:animOne val="branch"/>
          <dgm:animLvl val="lvl"/>
          <dgm:resizeHandles val="exact"/>
        </dgm:presLayoutVars>
      </dgm:prSet>
      <dgm:spPr/>
    </dgm:pt>
    <dgm:pt modelId="{D8C29574-6B36-48EA-AD77-65B1FD6217B0}" type="pres">
      <dgm:prSet presAssocID="{5D68A070-9A9D-4D83-B267-A7A9B45852E6}" presName="root1" presStyleCnt="0"/>
      <dgm:spPr/>
    </dgm:pt>
    <dgm:pt modelId="{3D2DEFCE-DE28-4141-AAFA-1386F11EA9AF}" type="pres">
      <dgm:prSet presAssocID="{5D68A070-9A9D-4D83-B267-A7A9B45852E6}" presName="LevelOneTextNode" presStyleLbl="node0" presStyleIdx="0" presStyleCnt="1" custScaleX="277082" custScaleY="235962">
        <dgm:presLayoutVars>
          <dgm:chPref val="3"/>
        </dgm:presLayoutVars>
      </dgm:prSet>
      <dgm:spPr/>
    </dgm:pt>
    <dgm:pt modelId="{4193AF85-B4CC-414C-9087-F6FE12D1603B}" type="pres">
      <dgm:prSet presAssocID="{5D68A070-9A9D-4D83-B267-A7A9B45852E6}" presName="level2hierChild" presStyleCnt="0"/>
      <dgm:spPr/>
    </dgm:pt>
    <dgm:pt modelId="{2B76676C-83E1-439E-8D81-6809E34A8AB2}" type="pres">
      <dgm:prSet presAssocID="{E21B8C7B-F126-4D4A-BDC9-CC3CCD4DDE84}" presName="conn2-1" presStyleLbl="parChTrans1D2" presStyleIdx="0" presStyleCnt="2"/>
      <dgm:spPr/>
    </dgm:pt>
    <dgm:pt modelId="{34F07611-7366-46BF-B3C8-8463AB6A3560}" type="pres">
      <dgm:prSet presAssocID="{E21B8C7B-F126-4D4A-BDC9-CC3CCD4DDE84}" presName="connTx" presStyleLbl="parChTrans1D2" presStyleIdx="0" presStyleCnt="2"/>
      <dgm:spPr/>
    </dgm:pt>
    <dgm:pt modelId="{B580081C-C386-4D3C-B528-82E18F5D176D}" type="pres">
      <dgm:prSet presAssocID="{03704490-9AC0-48DF-91E8-B933D9F7C789}" presName="root2" presStyleCnt="0"/>
      <dgm:spPr/>
    </dgm:pt>
    <dgm:pt modelId="{61319B2F-B7FA-4781-86A1-D4A84D9BCBEA}" type="pres">
      <dgm:prSet presAssocID="{03704490-9AC0-48DF-91E8-B933D9F7C789}" presName="LevelTwoTextNode" presStyleLbl="node2" presStyleIdx="0" presStyleCnt="2" custScaleX="593629" custScaleY="195826">
        <dgm:presLayoutVars>
          <dgm:chPref val="3"/>
        </dgm:presLayoutVars>
      </dgm:prSet>
      <dgm:spPr/>
    </dgm:pt>
    <dgm:pt modelId="{2FA8088A-9B9E-4699-A350-EC23840A5BC7}" type="pres">
      <dgm:prSet presAssocID="{03704490-9AC0-48DF-91E8-B933D9F7C789}" presName="level3hierChild" presStyleCnt="0"/>
      <dgm:spPr/>
    </dgm:pt>
    <dgm:pt modelId="{158845C0-D3F7-446D-9FE4-466B7F4573B1}" type="pres">
      <dgm:prSet presAssocID="{D779A1F1-EE6F-4658-B35C-5F5B7B977491}" presName="conn2-1" presStyleLbl="parChTrans1D2" presStyleIdx="1" presStyleCnt="2"/>
      <dgm:spPr/>
    </dgm:pt>
    <dgm:pt modelId="{4C6B3033-A652-4610-B6D2-D76658922962}" type="pres">
      <dgm:prSet presAssocID="{D779A1F1-EE6F-4658-B35C-5F5B7B977491}" presName="connTx" presStyleLbl="parChTrans1D2" presStyleIdx="1" presStyleCnt="2"/>
      <dgm:spPr/>
    </dgm:pt>
    <dgm:pt modelId="{CE7F8201-1BE1-4AA8-BAA7-B80CF23AE9D9}" type="pres">
      <dgm:prSet presAssocID="{3CF999FC-C462-4226-9568-39D37CE43989}" presName="root2" presStyleCnt="0"/>
      <dgm:spPr/>
    </dgm:pt>
    <dgm:pt modelId="{F3180E6D-870C-44D8-8F26-D094B6365017}" type="pres">
      <dgm:prSet presAssocID="{3CF999FC-C462-4226-9568-39D37CE43989}" presName="LevelTwoTextNode" presStyleLbl="node2" presStyleIdx="1" presStyleCnt="2" custScaleX="593629" custScaleY="249223">
        <dgm:presLayoutVars>
          <dgm:chPref val="3"/>
        </dgm:presLayoutVars>
      </dgm:prSet>
      <dgm:spPr/>
    </dgm:pt>
    <dgm:pt modelId="{1B89432A-9326-4017-8211-B16942DE48E7}" type="pres">
      <dgm:prSet presAssocID="{3CF999FC-C462-4226-9568-39D37CE43989}" presName="level3hierChild" presStyleCnt="0"/>
      <dgm:spPr/>
    </dgm:pt>
  </dgm:ptLst>
  <dgm:cxnLst>
    <dgm:cxn modelId="{4509111D-AAC6-49A4-AE04-5027299F35F5}" srcId="{5D68A070-9A9D-4D83-B267-A7A9B45852E6}" destId="{03704490-9AC0-48DF-91E8-B933D9F7C789}" srcOrd="0" destOrd="0" parTransId="{E21B8C7B-F126-4D4A-BDC9-CC3CCD4DDE84}" sibTransId="{36DF32A6-FF7F-4175-9CB6-34B18ED42483}"/>
    <dgm:cxn modelId="{7C042833-630D-4FEE-90FA-60BF254CD0B9}" type="presOf" srcId="{5D68A070-9A9D-4D83-B267-A7A9B45852E6}" destId="{3D2DEFCE-DE28-4141-AAFA-1386F11EA9AF}" srcOrd="0" destOrd="0" presId="urn:microsoft.com/office/officeart/2005/8/layout/hierarchy2"/>
    <dgm:cxn modelId="{0DD28970-A8E8-425D-95B0-706B12528539}" type="presOf" srcId="{D779A1F1-EE6F-4658-B35C-5F5B7B977491}" destId="{4C6B3033-A652-4610-B6D2-D76658922962}" srcOrd="1" destOrd="0" presId="urn:microsoft.com/office/officeart/2005/8/layout/hierarchy2"/>
    <dgm:cxn modelId="{ACEA5051-4FA5-42CD-BED7-A3A9CDCFA973}" type="presOf" srcId="{E21B8C7B-F126-4D4A-BDC9-CC3CCD4DDE84}" destId="{34F07611-7366-46BF-B3C8-8463AB6A3560}" srcOrd="1" destOrd="0" presId="urn:microsoft.com/office/officeart/2005/8/layout/hierarchy2"/>
    <dgm:cxn modelId="{82EE33A2-52A8-419E-8C79-E30CE2098DFC}" srcId="{5D68A070-9A9D-4D83-B267-A7A9B45852E6}" destId="{3CF999FC-C462-4226-9568-39D37CE43989}" srcOrd="1" destOrd="0" parTransId="{D779A1F1-EE6F-4658-B35C-5F5B7B977491}" sibTransId="{49E0B371-D860-47C9-B0BA-CB420E01D4CE}"/>
    <dgm:cxn modelId="{F9936DB3-D677-4895-A8AF-9753A22744FC}" type="presOf" srcId="{03704490-9AC0-48DF-91E8-B933D9F7C789}" destId="{61319B2F-B7FA-4781-86A1-D4A84D9BCBEA}" srcOrd="0" destOrd="0" presId="urn:microsoft.com/office/officeart/2005/8/layout/hierarchy2"/>
    <dgm:cxn modelId="{2B66DABD-7DAA-45B0-A69A-2A7A7E59330B}" type="presOf" srcId="{572CBEA3-B124-44BB-8AD8-735C227FCC6B}" destId="{A53F598C-70BE-46C3-B75E-99A5C069C28E}" srcOrd="0" destOrd="0" presId="urn:microsoft.com/office/officeart/2005/8/layout/hierarchy2"/>
    <dgm:cxn modelId="{641C33BF-1E51-48CB-83D1-52809ABA8967}" type="presOf" srcId="{3CF999FC-C462-4226-9568-39D37CE43989}" destId="{F3180E6D-870C-44D8-8F26-D094B6365017}" srcOrd="0" destOrd="0" presId="urn:microsoft.com/office/officeart/2005/8/layout/hierarchy2"/>
    <dgm:cxn modelId="{9AAE3CC3-76FD-4145-BC90-8BD141BE7C78}" srcId="{572CBEA3-B124-44BB-8AD8-735C227FCC6B}" destId="{5D68A070-9A9D-4D83-B267-A7A9B45852E6}" srcOrd="0" destOrd="0" parTransId="{3923FDDD-53C5-4FF8-880D-E3824D14A131}" sibTransId="{9B4775A5-6042-4009-8FCF-AE57E584E3E5}"/>
    <dgm:cxn modelId="{4D3105E1-1A69-4582-9D76-D73B8B10E528}" type="presOf" srcId="{E21B8C7B-F126-4D4A-BDC9-CC3CCD4DDE84}" destId="{2B76676C-83E1-439E-8D81-6809E34A8AB2}" srcOrd="0" destOrd="0" presId="urn:microsoft.com/office/officeart/2005/8/layout/hierarchy2"/>
    <dgm:cxn modelId="{EB7287E1-2432-47E7-82A5-42230A9DDDC3}" type="presOf" srcId="{D779A1F1-EE6F-4658-B35C-5F5B7B977491}" destId="{158845C0-D3F7-446D-9FE4-466B7F4573B1}" srcOrd="0" destOrd="0" presId="urn:microsoft.com/office/officeart/2005/8/layout/hierarchy2"/>
    <dgm:cxn modelId="{D3FC3EEF-44D5-4CD2-88EA-2B582CA6D640}" type="presParOf" srcId="{A53F598C-70BE-46C3-B75E-99A5C069C28E}" destId="{D8C29574-6B36-48EA-AD77-65B1FD6217B0}" srcOrd="0" destOrd="0" presId="urn:microsoft.com/office/officeart/2005/8/layout/hierarchy2"/>
    <dgm:cxn modelId="{3299F45C-FAA6-4069-8EB5-37B7EE815875}" type="presParOf" srcId="{D8C29574-6B36-48EA-AD77-65B1FD6217B0}" destId="{3D2DEFCE-DE28-4141-AAFA-1386F11EA9AF}" srcOrd="0" destOrd="0" presId="urn:microsoft.com/office/officeart/2005/8/layout/hierarchy2"/>
    <dgm:cxn modelId="{AB6FDB01-EA69-412F-86A3-EEA7BF16DD06}" type="presParOf" srcId="{D8C29574-6B36-48EA-AD77-65B1FD6217B0}" destId="{4193AF85-B4CC-414C-9087-F6FE12D1603B}" srcOrd="1" destOrd="0" presId="urn:microsoft.com/office/officeart/2005/8/layout/hierarchy2"/>
    <dgm:cxn modelId="{347C718D-C8D0-4E4F-A4BF-867B86DC2E00}" type="presParOf" srcId="{4193AF85-B4CC-414C-9087-F6FE12D1603B}" destId="{2B76676C-83E1-439E-8D81-6809E34A8AB2}" srcOrd="0" destOrd="0" presId="urn:microsoft.com/office/officeart/2005/8/layout/hierarchy2"/>
    <dgm:cxn modelId="{4F08D885-9358-4E87-BE9B-B124B78E5083}" type="presParOf" srcId="{2B76676C-83E1-439E-8D81-6809E34A8AB2}" destId="{34F07611-7366-46BF-B3C8-8463AB6A3560}" srcOrd="0" destOrd="0" presId="urn:microsoft.com/office/officeart/2005/8/layout/hierarchy2"/>
    <dgm:cxn modelId="{41AC6334-FD5F-4011-A7A3-D4F002C18B2C}" type="presParOf" srcId="{4193AF85-B4CC-414C-9087-F6FE12D1603B}" destId="{B580081C-C386-4D3C-B528-82E18F5D176D}" srcOrd="1" destOrd="0" presId="urn:microsoft.com/office/officeart/2005/8/layout/hierarchy2"/>
    <dgm:cxn modelId="{D7AF0197-320F-42F1-9039-162D6726DACD}" type="presParOf" srcId="{B580081C-C386-4D3C-B528-82E18F5D176D}" destId="{61319B2F-B7FA-4781-86A1-D4A84D9BCBEA}" srcOrd="0" destOrd="0" presId="urn:microsoft.com/office/officeart/2005/8/layout/hierarchy2"/>
    <dgm:cxn modelId="{A76C7EE4-E4F0-4247-B93E-65EAE8641075}" type="presParOf" srcId="{B580081C-C386-4D3C-B528-82E18F5D176D}" destId="{2FA8088A-9B9E-4699-A350-EC23840A5BC7}" srcOrd="1" destOrd="0" presId="urn:microsoft.com/office/officeart/2005/8/layout/hierarchy2"/>
    <dgm:cxn modelId="{CD4E84E1-B7F5-411D-AAD5-3B937D902432}" type="presParOf" srcId="{4193AF85-B4CC-414C-9087-F6FE12D1603B}" destId="{158845C0-D3F7-446D-9FE4-466B7F4573B1}" srcOrd="2" destOrd="0" presId="urn:microsoft.com/office/officeart/2005/8/layout/hierarchy2"/>
    <dgm:cxn modelId="{E996A3B7-9DB5-4624-8C4D-97685E81FE59}" type="presParOf" srcId="{158845C0-D3F7-446D-9FE4-466B7F4573B1}" destId="{4C6B3033-A652-4610-B6D2-D76658922962}" srcOrd="0" destOrd="0" presId="urn:microsoft.com/office/officeart/2005/8/layout/hierarchy2"/>
    <dgm:cxn modelId="{BEE797A9-E5DD-4FB7-8BB0-21633A414F02}" type="presParOf" srcId="{4193AF85-B4CC-414C-9087-F6FE12D1603B}" destId="{CE7F8201-1BE1-4AA8-BAA7-B80CF23AE9D9}" srcOrd="3" destOrd="0" presId="urn:microsoft.com/office/officeart/2005/8/layout/hierarchy2"/>
    <dgm:cxn modelId="{CCFEA64E-7637-448F-961D-34807DD1C31A}" type="presParOf" srcId="{CE7F8201-1BE1-4AA8-BAA7-B80CF23AE9D9}" destId="{F3180E6D-870C-44D8-8F26-D094B6365017}" srcOrd="0" destOrd="0" presId="urn:microsoft.com/office/officeart/2005/8/layout/hierarchy2"/>
    <dgm:cxn modelId="{EF3C035F-3C5B-4B7E-8255-5EA6815DA218}" type="presParOf" srcId="{CE7F8201-1BE1-4AA8-BAA7-B80CF23AE9D9}" destId="{1B89432A-9326-4017-8211-B16942DE48E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2DEFCE-DE28-4141-AAFA-1386F11EA9AF}">
      <dsp:nvSpPr>
        <dsp:cNvPr id="0" name=""/>
        <dsp:cNvSpPr/>
      </dsp:nvSpPr>
      <dsp:spPr>
        <a:xfrm>
          <a:off x="7930479" y="1051832"/>
          <a:ext cx="3462723" cy="1474421"/>
        </a:xfrm>
        <a:prstGeom prst="roundRect">
          <a:avLst>
            <a:gd name="adj" fmla="val 10000"/>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latin typeface="Arial" panose="020B0604020202020204" pitchFamily="34" charset="0"/>
              <a:cs typeface="Arial" panose="020B0604020202020204" pitchFamily="34" charset="0"/>
            </a:rPr>
            <a:t>les </a:t>
          </a:r>
          <a:r>
            <a:rPr lang="fr-FR" sz="2000" b="1" kern="1200" dirty="0">
              <a:latin typeface="Arial" panose="020B0604020202020204" pitchFamily="34" charset="0"/>
              <a:cs typeface="Arial" panose="020B0604020202020204" pitchFamily="34" charset="0"/>
            </a:rPr>
            <a:t>protections</a:t>
          </a:r>
          <a:r>
            <a:rPr lang="fr-FR" sz="2000" kern="1200" dirty="0">
              <a:latin typeface="Arial" panose="020B0604020202020204" pitchFamily="34" charset="0"/>
              <a:cs typeface="Arial" panose="020B0604020202020204" pitchFamily="34" charset="0"/>
            </a:rPr>
            <a:t> sont les actions préventives mises en œuvre pour réduire les risques.</a:t>
          </a:r>
        </a:p>
      </dsp:txBody>
      <dsp:txXfrm>
        <a:off x="7973663" y="1095016"/>
        <a:ext cx="3376355" cy="1388053"/>
      </dsp:txXfrm>
    </dsp:sp>
    <dsp:sp modelId="{2B76676C-83E1-439E-8D81-6809E34A8AB2}">
      <dsp:nvSpPr>
        <dsp:cNvPr id="0" name=""/>
        <dsp:cNvSpPr/>
      </dsp:nvSpPr>
      <dsp:spPr>
        <a:xfrm rot="14328182">
          <a:off x="7198006" y="1360573"/>
          <a:ext cx="965061" cy="31434"/>
        </a:xfrm>
        <a:custGeom>
          <a:avLst/>
          <a:gdLst/>
          <a:ahLst/>
          <a:cxnLst/>
          <a:rect l="0" t="0" r="0" b="0"/>
          <a:pathLst>
            <a:path>
              <a:moveTo>
                <a:pt x="0" y="15717"/>
              </a:moveTo>
              <a:lnTo>
                <a:pt x="965061" y="15717"/>
              </a:lnTo>
            </a:path>
          </a:pathLst>
        </a:custGeom>
        <a:noFill/>
        <a:ln w="19050"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fr-FR" sz="2000" kern="1200">
            <a:latin typeface="Arial" panose="020B0604020202020204" pitchFamily="34" charset="0"/>
            <a:cs typeface="Arial" panose="020B0604020202020204" pitchFamily="34" charset="0"/>
          </a:endParaRPr>
        </a:p>
      </dsp:txBody>
      <dsp:txXfrm rot="10800000">
        <a:off x="7656410" y="1352163"/>
        <a:ext cx="48253" cy="48253"/>
      </dsp:txXfrm>
    </dsp:sp>
    <dsp:sp modelId="{61319B2F-B7FA-4781-86A1-D4A84D9BCBEA}">
      <dsp:nvSpPr>
        <dsp:cNvPr id="0" name=""/>
        <dsp:cNvSpPr/>
      </dsp:nvSpPr>
      <dsp:spPr>
        <a:xfrm>
          <a:off x="11949" y="351722"/>
          <a:ext cx="7418645" cy="1223629"/>
        </a:xfrm>
        <a:prstGeom prst="roundRect">
          <a:avLst>
            <a:gd name="adj" fmla="val 10000"/>
          </a:avLst>
        </a:prstGeom>
        <a:gradFill rotWithShape="0">
          <a:gsLst>
            <a:gs pos="0">
              <a:schemeClr val="accent4">
                <a:hueOff val="0"/>
                <a:satOff val="0"/>
                <a:lumOff val="0"/>
                <a:alphaOff val="0"/>
                <a:tint val="64000"/>
                <a:lumMod val="118000"/>
              </a:schemeClr>
            </a:gs>
            <a:gs pos="100000">
              <a:schemeClr val="accent4">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Arial" panose="020B0604020202020204" pitchFamily="34" charset="0"/>
              <a:cs typeface="Arial" panose="020B0604020202020204" pitchFamily="34" charset="0"/>
            </a:rPr>
            <a:t>La menace</a:t>
          </a:r>
          <a:r>
            <a:rPr lang="fr-FR" sz="2000" kern="1200" dirty="0">
              <a:latin typeface="Arial" panose="020B0604020202020204" pitchFamily="34" charset="0"/>
              <a:cs typeface="Arial" panose="020B0604020202020204" pitchFamily="34" charset="0"/>
            </a:rPr>
            <a:t> </a:t>
          </a:r>
        </a:p>
        <a:p>
          <a:pPr marL="0" lvl="0" indent="0" algn="l" defTabSz="889000">
            <a:lnSpc>
              <a:spcPct val="90000"/>
            </a:lnSpc>
            <a:spcBef>
              <a:spcPct val="0"/>
            </a:spcBef>
            <a:spcAft>
              <a:spcPct val="35000"/>
            </a:spcAft>
            <a:buNone/>
          </a:pPr>
          <a:r>
            <a:rPr lang="fr-FR" sz="2000" kern="1200" dirty="0">
              <a:latin typeface="Arial" panose="020B0604020202020204" pitchFamily="34" charset="0"/>
              <a:cs typeface="Arial" panose="020B0604020202020204" pitchFamily="34" charset="0"/>
            </a:rPr>
            <a:t>Ce sont les actions susceptibles de nuire à l’entreprise (espionnage, vol, terrorisme, virus, malveillance, etc.).</a:t>
          </a:r>
        </a:p>
      </dsp:txBody>
      <dsp:txXfrm>
        <a:off x="47788" y="387561"/>
        <a:ext cx="7346967" cy="1151951"/>
      </dsp:txXfrm>
    </dsp:sp>
    <dsp:sp modelId="{158845C0-D3F7-446D-9FE4-466B7F4573B1}">
      <dsp:nvSpPr>
        <dsp:cNvPr id="0" name=""/>
        <dsp:cNvSpPr/>
      </dsp:nvSpPr>
      <dsp:spPr>
        <a:xfrm rot="7631735">
          <a:off x="7267093" y="2102665"/>
          <a:ext cx="826887" cy="31434"/>
        </a:xfrm>
        <a:custGeom>
          <a:avLst/>
          <a:gdLst/>
          <a:ahLst/>
          <a:cxnLst/>
          <a:rect l="0" t="0" r="0" b="0"/>
          <a:pathLst>
            <a:path>
              <a:moveTo>
                <a:pt x="0" y="15717"/>
              </a:moveTo>
              <a:lnTo>
                <a:pt x="826887" y="15717"/>
              </a:lnTo>
            </a:path>
          </a:pathLst>
        </a:custGeom>
        <a:noFill/>
        <a:ln w="19050"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fr-FR" sz="2000" kern="1200">
            <a:latin typeface="Arial" panose="020B0604020202020204" pitchFamily="34" charset="0"/>
            <a:cs typeface="Arial" panose="020B0604020202020204" pitchFamily="34" charset="0"/>
          </a:endParaRPr>
        </a:p>
      </dsp:txBody>
      <dsp:txXfrm rot="10800000">
        <a:off x="7659864" y="2097710"/>
        <a:ext cx="41344" cy="41344"/>
      </dsp:txXfrm>
    </dsp:sp>
    <dsp:sp modelId="{F3180E6D-870C-44D8-8F26-D094B6365017}">
      <dsp:nvSpPr>
        <dsp:cNvPr id="0" name=""/>
        <dsp:cNvSpPr/>
      </dsp:nvSpPr>
      <dsp:spPr>
        <a:xfrm>
          <a:off x="11949" y="1669080"/>
          <a:ext cx="7418645" cy="1557283"/>
        </a:xfrm>
        <a:prstGeom prst="roundRect">
          <a:avLst>
            <a:gd name="adj" fmla="val 10000"/>
          </a:avLst>
        </a:prstGeom>
        <a:gradFill rotWithShape="0">
          <a:gsLst>
            <a:gs pos="0">
              <a:schemeClr val="accent4">
                <a:hueOff val="0"/>
                <a:satOff val="0"/>
                <a:lumOff val="0"/>
                <a:alphaOff val="0"/>
                <a:tint val="64000"/>
                <a:lumMod val="118000"/>
              </a:schemeClr>
            </a:gs>
            <a:gs pos="100000">
              <a:schemeClr val="accent4">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Arial" panose="020B0604020202020204" pitchFamily="34" charset="0"/>
              <a:cs typeface="Arial" panose="020B0604020202020204" pitchFamily="34" charset="0"/>
            </a:rPr>
            <a:t>L’exposition </a:t>
          </a:r>
        </a:p>
        <a:p>
          <a:pPr marL="0" lvl="0" indent="0" algn="l" defTabSz="889000">
            <a:lnSpc>
              <a:spcPct val="90000"/>
            </a:lnSpc>
            <a:spcBef>
              <a:spcPct val="0"/>
            </a:spcBef>
            <a:spcAft>
              <a:spcPct val="35000"/>
            </a:spcAft>
            <a:buNone/>
          </a:pPr>
          <a:r>
            <a:rPr lang="fr-FR" sz="2000" b="0" kern="1200" dirty="0">
              <a:latin typeface="Arial" panose="020B0604020202020204" pitchFamily="34" charset="0"/>
              <a:cs typeface="Arial" panose="020B0604020202020204" pitchFamily="34" charset="0"/>
            </a:rPr>
            <a:t>Toutes les entreprises ne sont pas égales devant la menace. Certaines, selon leur secteur d'activité, sont plus exposées</a:t>
          </a:r>
          <a:r>
            <a:rPr lang="fr-FR" sz="2000" kern="1200" dirty="0">
              <a:latin typeface="Arial" panose="020B0604020202020204" pitchFamily="34" charset="0"/>
              <a:cs typeface="Arial" panose="020B0604020202020204" pitchFamily="34" charset="0"/>
            </a:rPr>
            <a:t> que d'autres (high-tech, recherche, aéronautique, etc.).</a:t>
          </a:r>
        </a:p>
      </dsp:txBody>
      <dsp:txXfrm>
        <a:off x="57560" y="1714691"/>
        <a:ext cx="7327423" cy="146606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605AB8-FA9B-4384-82C9-50A0F2511F1B}" type="datetimeFigureOut">
              <a:rPr lang="fr-FR" smtClean="0"/>
              <a:t>21/12/2023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53EF28-2FE3-43BC-BD85-3D7E72D40729}" type="slidenum">
              <a:rPr lang="fr-FR" smtClean="0"/>
              <a:t>‹N°›</a:t>
            </a:fld>
            <a:endParaRPr lang="fr-FR"/>
          </a:p>
        </p:txBody>
      </p:sp>
    </p:spTree>
    <p:extLst>
      <p:ext uri="{BB962C8B-B14F-4D97-AF65-F5344CB8AC3E}">
        <p14:creationId xmlns:p14="http://schemas.microsoft.com/office/powerpoint/2010/main" val="3958607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7688970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21/12/2023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9829687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924945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176727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9658746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171550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552266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1576553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9382786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9228642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92641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21/12/2023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989570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21/12/2023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1408456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9129403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164007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0237369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21/12/2023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7675402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21/12/2023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3007632938"/>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328401" cy="584200"/>
          </a:xfrm>
        </p:spPr>
        <p:txBody>
          <a:bodyPr>
            <a:noAutofit/>
          </a:bodyPr>
          <a:lstStyle/>
          <a:p>
            <a:br>
              <a:rPr lang="fr-FR" sz="2800" b="1" dirty="0"/>
            </a:br>
            <a:r>
              <a:rPr lang="fr-FR" sz="2800" b="1" dirty="0">
                <a:latin typeface="Arial" panose="020B0604020202020204" pitchFamily="34" charset="0"/>
                <a:cs typeface="Arial" panose="020B0604020202020204" pitchFamily="34" charset="0"/>
              </a:rPr>
              <a:t>Chap. 10 – </a:t>
            </a:r>
            <a:r>
              <a:rPr lang="fr-FR" sz="2800" b="1" dirty="0"/>
              <a:t>La gestion des risques informatiques</a:t>
            </a:r>
          </a:p>
        </p:txBody>
      </p:sp>
      <p:sp>
        <p:nvSpPr>
          <p:cNvPr id="5" name="Rectangle 4"/>
          <p:cNvSpPr/>
          <p:nvPr/>
        </p:nvSpPr>
        <p:spPr>
          <a:xfrm>
            <a:off x="177266" y="610882"/>
            <a:ext cx="9772227"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4. Mettre en œuvre la sécurité informatique au quotidien</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9723" y="1358619"/>
            <a:ext cx="2571750" cy="2371725"/>
          </a:xfrm>
          <a:prstGeom prst="rect">
            <a:avLst/>
          </a:prstGeom>
        </p:spPr>
      </p:pic>
      <p:sp>
        <p:nvSpPr>
          <p:cNvPr id="8" name="ZoneTexte 7">
            <a:extLst>
              <a:ext uri="{FF2B5EF4-FFF2-40B4-BE49-F238E27FC236}">
                <a16:creationId xmlns:a16="http://schemas.microsoft.com/office/drawing/2014/main" id="{BE25AB78-5DC4-48B2-BB60-2D4F8E739C3A}"/>
              </a:ext>
            </a:extLst>
          </p:cNvPr>
          <p:cNvSpPr txBox="1"/>
          <p:nvPr/>
        </p:nvSpPr>
        <p:spPr>
          <a:xfrm>
            <a:off x="221743" y="1416328"/>
            <a:ext cx="8634022" cy="2616101"/>
          </a:xfrm>
          <a:prstGeom prst="rect">
            <a:avLst/>
          </a:prstGeom>
          <a:noFill/>
        </p:spPr>
        <p:txBody>
          <a:bodyPr wrap="square">
            <a:spAutoFit/>
          </a:bodyPr>
          <a:lstStyle/>
          <a:p>
            <a:pPr marL="0" lvl="1">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400" b="1" dirty="0">
                <a:latin typeface="Arial" panose="020B0604020202020204" pitchFamily="34" charset="0"/>
                <a:cs typeface="Arial" panose="020B0604020202020204" pitchFamily="34" charset="0"/>
              </a:rPr>
              <a:t>4.1. </a:t>
            </a:r>
            <a:r>
              <a:rPr lang="fr-FR" sz="2400" b="1" dirty="0">
                <a:effectLst/>
                <a:latin typeface="Arial" panose="020B0604020202020204" pitchFamily="34" charset="0"/>
                <a:cs typeface="Arial" panose="020B0604020202020204" pitchFamily="34" charset="0"/>
              </a:rPr>
              <a:t>Sensibiliser les utilisateurs à la sécurité informatique</a:t>
            </a:r>
          </a:p>
          <a:p>
            <a:pPr>
              <a:spcBef>
                <a:spcPts val="1800"/>
              </a:spcBef>
            </a:pPr>
            <a:r>
              <a:rPr lang="fr-FR" sz="2200" dirty="0">
                <a:effectLst/>
                <a:latin typeface="Arial" panose="020B0604020202020204" pitchFamily="34" charset="0"/>
                <a:ea typeface="Calibri" panose="020F0502020204030204" pitchFamily="34" charset="0"/>
                <a:cs typeface="Arial" panose="020B0604020202020204" pitchFamily="34" charset="0"/>
              </a:rPr>
              <a:t>Les risques informatiques ont souvent pour origine une négligence ou un acte malveillant dont les conséquences peuvent être dramatiques pour la société. </a:t>
            </a:r>
          </a:p>
          <a:p>
            <a:pPr>
              <a:spcBef>
                <a:spcPts val="1800"/>
              </a:spcBef>
            </a:pPr>
            <a:r>
              <a:rPr lang="fr-FR" sz="2200" dirty="0">
                <a:effectLst/>
                <a:latin typeface="Arial" panose="020B0604020202020204" pitchFamily="34" charset="0"/>
                <a:ea typeface="Calibri" panose="020F0502020204030204" pitchFamily="34" charset="0"/>
                <a:cs typeface="Arial" panose="020B0604020202020204" pitchFamily="34" charset="0"/>
              </a:rPr>
              <a:t>Celle-ci doit impérativement mettre en place une politique volontariste destinée à prévenir ces risques. </a:t>
            </a:r>
          </a:p>
        </p:txBody>
      </p:sp>
      <p:sp>
        <p:nvSpPr>
          <p:cNvPr id="6" name="ZoneTexte 5">
            <a:extLst>
              <a:ext uri="{FF2B5EF4-FFF2-40B4-BE49-F238E27FC236}">
                <a16:creationId xmlns:a16="http://schemas.microsoft.com/office/drawing/2014/main" id="{84DE2F8B-9FE6-8BDC-0FFA-07D6A7F3CF80}"/>
              </a:ext>
            </a:extLst>
          </p:cNvPr>
          <p:cNvSpPr txBox="1"/>
          <p:nvPr/>
        </p:nvSpPr>
        <p:spPr>
          <a:xfrm>
            <a:off x="315567" y="4207422"/>
            <a:ext cx="11401241" cy="1677382"/>
          </a:xfrm>
          <a:prstGeom prst="rect">
            <a:avLst/>
          </a:prstGeom>
          <a:noFill/>
        </p:spPr>
        <p:txBody>
          <a:bodyPr wrap="square">
            <a:spAutoFit/>
          </a:bodyPr>
          <a:lstStyle/>
          <a:p>
            <a:pPr algn="just">
              <a:spcBef>
                <a:spcPts val="1800"/>
              </a:spcBef>
            </a:pPr>
            <a:r>
              <a:rPr lang="fr-FR" sz="2200" dirty="0">
                <a:effectLst/>
                <a:latin typeface="Arial" panose="020B0604020202020204" pitchFamily="34" charset="0"/>
                <a:ea typeface="Calibri" panose="020F0502020204030204" pitchFamily="34" charset="0"/>
                <a:cs typeface="Arial" panose="020B0604020202020204" pitchFamily="34" charset="0"/>
              </a:rPr>
              <a:t>Il n’existe pas de solution universelle et des parades doivent être adaptées à chaque risque identifié.</a:t>
            </a:r>
          </a:p>
          <a:p>
            <a:pPr algn="just">
              <a:spcBef>
                <a:spcPts val="18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La gestion des </a:t>
            </a:r>
            <a:r>
              <a:rPr lang="fr-FR" sz="2200" b="1" dirty="0">
                <a:effectLst/>
                <a:latin typeface="Arial" panose="020B0604020202020204" pitchFamily="34" charset="0"/>
                <a:ea typeface="Times New Roman" panose="02020603050405020304" pitchFamily="18" charset="0"/>
                <a:cs typeface="Arial" panose="020B0604020202020204" pitchFamily="34" charset="0"/>
              </a:rPr>
              <a:t>risques</a:t>
            </a:r>
            <a:r>
              <a:rPr lang="fr-FR" sz="2200" dirty="0">
                <a:effectLst/>
                <a:latin typeface="Arial" panose="020B0604020202020204" pitchFamily="34" charset="0"/>
                <a:ea typeface="Times New Roman" panose="02020603050405020304" pitchFamily="18" charset="0"/>
                <a:cs typeface="Arial" panose="020B0604020202020204" pitchFamily="34" charset="0"/>
              </a:rPr>
              <a:t> dépend de la</a:t>
            </a:r>
            <a:r>
              <a:rPr lang="fr-FR" sz="2200" b="1" dirty="0">
                <a:effectLst/>
                <a:latin typeface="Arial" panose="020B0604020202020204" pitchFamily="34" charset="0"/>
                <a:ea typeface="Times New Roman" panose="02020603050405020304" pitchFamily="18" charset="0"/>
                <a:cs typeface="Arial" panose="020B0604020202020204" pitchFamily="34" charset="0"/>
              </a:rPr>
              <a:t> menace </a:t>
            </a:r>
            <a:r>
              <a:rPr lang="fr-FR" sz="2200" dirty="0">
                <a:effectLst/>
                <a:latin typeface="Arial" panose="020B0604020202020204" pitchFamily="34" charset="0"/>
                <a:ea typeface="Times New Roman" panose="02020603050405020304" pitchFamily="18" charset="0"/>
                <a:cs typeface="Arial" panose="020B0604020202020204" pitchFamily="34" charset="0"/>
              </a:rPr>
              <a:t>et de</a:t>
            </a:r>
            <a:r>
              <a:rPr lang="fr-FR" sz="2200" b="1" dirty="0">
                <a:effectLst/>
                <a:latin typeface="Arial" panose="020B0604020202020204" pitchFamily="34" charset="0"/>
                <a:ea typeface="Times New Roman" panose="02020603050405020304" pitchFamily="18" charset="0"/>
                <a:cs typeface="Arial" panose="020B0604020202020204" pitchFamily="34" charset="0"/>
              </a:rPr>
              <a:t> l’exposition </a:t>
            </a:r>
            <a:r>
              <a:rPr lang="fr-FR" sz="2200" dirty="0">
                <a:effectLst/>
                <a:latin typeface="Arial" panose="020B0604020202020204" pitchFamily="34" charset="0"/>
                <a:ea typeface="Times New Roman" panose="02020603050405020304" pitchFamily="18" charset="0"/>
                <a:cs typeface="Arial" panose="020B0604020202020204" pitchFamily="34" charset="0"/>
              </a:rPr>
              <a:t>qui justifierons l</a:t>
            </a:r>
            <a:r>
              <a:rPr lang="fr-FR" sz="2200" b="1" dirty="0">
                <a:effectLst/>
                <a:latin typeface="Arial" panose="020B0604020202020204" pitchFamily="34" charset="0"/>
                <a:ea typeface="Times New Roman" panose="02020603050405020304" pitchFamily="18" charset="0"/>
                <a:cs typeface="Arial" panose="020B0604020202020204" pitchFamily="34" charset="0"/>
              </a:rPr>
              <a:t>es protections</a:t>
            </a:r>
            <a:r>
              <a:rPr lang="fr-FR" sz="2200" dirty="0">
                <a:effectLst/>
                <a:latin typeface="Arial" panose="020B0604020202020204" pitchFamily="34" charset="0"/>
                <a:ea typeface="Times New Roman" panose="02020603050405020304" pitchFamily="18" charset="0"/>
                <a:cs typeface="Arial" panose="020B0604020202020204" pitchFamily="34" charset="0"/>
              </a:rPr>
              <a:t> à mettre en œuvre.</a:t>
            </a:r>
            <a:endParaRPr lang="fr-FR" sz="2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E25AB78-5DC4-48B2-BB60-2D4F8E739C3A}"/>
              </a:ext>
            </a:extLst>
          </p:cNvPr>
          <p:cNvSpPr txBox="1"/>
          <p:nvPr/>
        </p:nvSpPr>
        <p:spPr>
          <a:xfrm>
            <a:off x="97753" y="178907"/>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4.2. </a:t>
            </a:r>
            <a:r>
              <a:rPr lang="fr-FR" sz="2800" b="1" dirty="0">
                <a:effectLst/>
                <a:latin typeface="Arial" panose="020B0604020202020204" pitchFamily="34" charset="0"/>
                <a:cs typeface="Arial" panose="020B0604020202020204" pitchFamily="34" charset="0"/>
              </a:rPr>
              <a:t>Choisir un mot de passe</a:t>
            </a:r>
          </a:p>
        </p:txBody>
      </p:sp>
      <p:sp>
        <p:nvSpPr>
          <p:cNvPr id="4" name="ZoneTexte 3">
            <a:extLst>
              <a:ext uri="{FF2B5EF4-FFF2-40B4-BE49-F238E27FC236}">
                <a16:creationId xmlns:a16="http://schemas.microsoft.com/office/drawing/2014/main" id="{08CA4B3C-32E1-4D3B-8BC7-6AD9B59C41E9}"/>
              </a:ext>
            </a:extLst>
          </p:cNvPr>
          <p:cNvSpPr txBox="1"/>
          <p:nvPr/>
        </p:nvSpPr>
        <p:spPr>
          <a:xfrm>
            <a:off x="357809" y="1016484"/>
            <a:ext cx="11068344" cy="5201424"/>
          </a:xfrm>
          <a:prstGeom prst="rect">
            <a:avLst/>
          </a:prstGeom>
          <a:noFill/>
        </p:spPr>
        <p:txBody>
          <a:bodyPr wrap="square">
            <a:spAutoFit/>
          </a:bodyPr>
          <a:lstStyle/>
          <a:p>
            <a:pPr algn="ctr">
              <a:spcBef>
                <a:spcPts val="600"/>
              </a:spcBef>
            </a:pPr>
            <a:r>
              <a:rPr lang="fr-FR" sz="2800" b="1" dirty="0">
                <a:effectLst/>
                <a:latin typeface="Arial" panose="020B0604020202020204" pitchFamily="34" charset="0"/>
                <a:ea typeface="Calibri" panose="020F0502020204030204" pitchFamily="34" charset="0"/>
                <a:cs typeface="Times New Roman" panose="02020603050405020304" pitchFamily="18" charset="0"/>
              </a:rPr>
              <a:t>Méthodes d'attaque des hackers</a:t>
            </a:r>
            <a:endParaRPr lang="fr-FR" sz="2800"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18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Les hackers utilisent des logiciels qui testent des mots de passe, jusqu'à une authentification réussie.</a:t>
            </a:r>
          </a:p>
          <a:p>
            <a:pPr algn="ctr">
              <a:spcBef>
                <a:spcPts val="1800"/>
              </a:spcBef>
            </a:pPr>
            <a:r>
              <a:rPr lang="fr-FR" sz="20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Les hackers utilisent principalement 2 techniques pour forcer un mot de passe.</a:t>
            </a:r>
            <a:endPar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1800"/>
              </a:spcBef>
            </a:pPr>
            <a:r>
              <a:rPr lang="fr-FR" sz="20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sym typeface="Wingdings" panose="05000000000000000000" pitchFamily="2" charset="2"/>
              </a:rPr>
              <a:t></a:t>
            </a:r>
            <a:r>
              <a:rPr lang="fr-FR" sz="20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 L’attaque par ingénierie sociale</a:t>
            </a:r>
            <a:r>
              <a:rPr lang="fr-FR" sz="2000"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 </a:t>
            </a:r>
            <a:r>
              <a:rPr lang="fr-FR" sz="2000" dirty="0">
                <a:effectLst/>
                <a:latin typeface="Arial" panose="020B0604020202020204" pitchFamily="34" charset="0"/>
                <a:ea typeface="Calibri" panose="020F0502020204030204" pitchFamily="34" charset="0"/>
                <a:cs typeface="Times New Roman" panose="02020603050405020304" pitchFamily="18" charset="0"/>
              </a:rPr>
              <a:t>: elle consiste à deviner le mot de passe, en fonction d’éléments personnels du propriétaire (nom, prénom, date de naissance…). Ces éléments sont ajoutés au logiciel de hackage qui cherche le mot de passe en faisant varier les combinaisons autour des mots retenus. </a:t>
            </a:r>
            <a:r>
              <a:rPr lang="fr-FR" sz="2000" i="1" dirty="0">
                <a:effectLst/>
                <a:latin typeface="Arial" panose="020B0604020202020204" pitchFamily="34" charset="0"/>
                <a:ea typeface="Calibri" panose="020F0502020204030204" pitchFamily="34" charset="0"/>
                <a:cs typeface="Times New Roman" panose="02020603050405020304" pitchFamily="18" charset="0"/>
              </a:rPr>
              <a:t>(Exemple :</a:t>
            </a:r>
            <a:r>
              <a:rPr lang="fr-FR" sz="2000" dirty="0">
                <a:effectLst/>
                <a:latin typeface="Arial" panose="020B0604020202020204" pitchFamily="34" charset="0"/>
                <a:ea typeface="Calibri" panose="020F0502020204030204" pitchFamily="34" charset="0"/>
                <a:cs typeface="Times New Roman" panose="02020603050405020304" pitchFamily="18" charset="0"/>
              </a:rPr>
              <a:t> a</a:t>
            </a:r>
            <a:r>
              <a:rPr lang="fr-FR" sz="2000" i="1" dirty="0">
                <a:effectLst/>
                <a:latin typeface="Arial" panose="020B0604020202020204" pitchFamily="34" charset="0"/>
                <a:ea typeface="Calibri" panose="020F0502020204030204" pitchFamily="34" charset="0"/>
                <a:cs typeface="Times New Roman" panose="02020603050405020304" pitchFamily="18" charset="0"/>
              </a:rPr>
              <a:t>jout d’un ou plusieurs chiffres, avec ou sans majuscules, remplacement des caractères par des chiffres, etc.) </a:t>
            </a:r>
            <a:r>
              <a:rPr lang="fr-FR" sz="20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20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Un mot de passe sans référence à un mot connu rend cette attaque inopérante.</a:t>
            </a:r>
            <a:endPar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1800"/>
              </a:spcBef>
            </a:pPr>
            <a:r>
              <a:rPr lang="fr-FR" sz="2000" b="1"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fr-FR" sz="2000" b="1" dirty="0">
                <a:effectLst/>
                <a:latin typeface="Arial" panose="020B0604020202020204" pitchFamily="34" charset="0"/>
                <a:ea typeface="Calibri" panose="020F0502020204030204" pitchFamily="34" charset="0"/>
                <a:cs typeface="Arial" panose="020B0604020202020204" pitchFamily="34" charset="0"/>
              </a:rPr>
              <a:t> </a:t>
            </a:r>
            <a:r>
              <a:rPr lang="fr-FR" sz="2000" b="1" dirty="0">
                <a:solidFill>
                  <a:srgbClr val="00B0F0"/>
                </a:solidFill>
                <a:effectLst/>
                <a:latin typeface="Arial" panose="020B0604020202020204" pitchFamily="34" charset="0"/>
                <a:ea typeface="Calibri" panose="020F0502020204030204" pitchFamily="34" charset="0"/>
                <a:cs typeface="Arial" panose="020B0604020202020204" pitchFamily="34" charset="0"/>
              </a:rPr>
              <a:t>L’attaque brute</a:t>
            </a:r>
            <a:r>
              <a:rPr lang="fr-FR" sz="20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fr-FR" sz="2000" dirty="0">
                <a:effectLst/>
                <a:latin typeface="Arial" panose="020B0604020202020204" pitchFamily="34" charset="0"/>
                <a:ea typeface="Calibri" panose="020F0502020204030204" pitchFamily="34" charset="0"/>
                <a:cs typeface="Arial" panose="020B0604020202020204" pitchFamily="34" charset="0"/>
              </a:rPr>
              <a:t>: les hackers utilisent des logiciels qui génèrent des mots de passe aléatoires. </a:t>
            </a:r>
            <a:r>
              <a:rPr lang="fr-FR" sz="20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20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Plus le mot de passe contient de caractères et plus les types de caractères sont variés, plus cette attaque mettra de temps à aboutir. </a:t>
            </a:r>
            <a:endPar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367162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E25AB78-5DC4-48B2-BB60-2D4F8E739C3A}"/>
              </a:ext>
            </a:extLst>
          </p:cNvPr>
          <p:cNvSpPr txBox="1"/>
          <p:nvPr/>
        </p:nvSpPr>
        <p:spPr>
          <a:xfrm>
            <a:off x="97753" y="178907"/>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4.2. </a:t>
            </a:r>
            <a:r>
              <a:rPr lang="fr-FR" sz="2800" b="1" dirty="0">
                <a:effectLst/>
                <a:latin typeface="Arial" panose="020B0604020202020204" pitchFamily="34" charset="0"/>
                <a:cs typeface="Arial" panose="020B0604020202020204" pitchFamily="34" charset="0"/>
              </a:rPr>
              <a:t>Sensibiliser les utilisateurs à la sécurité informatique</a:t>
            </a:r>
          </a:p>
        </p:txBody>
      </p:sp>
      <p:sp>
        <p:nvSpPr>
          <p:cNvPr id="4" name="ZoneTexte 3">
            <a:extLst>
              <a:ext uri="{FF2B5EF4-FFF2-40B4-BE49-F238E27FC236}">
                <a16:creationId xmlns:a16="http://schemas.microsoft.com/office/drawing/2014/main" id="{592476F1-E5DE-4966-9131-8D0C614820A9}"/>
              </a:ext>
            </a:extLst>
          </p:cNvPr>
          <p:cNvSpPr txBox="1"/>
          <p:nvPr/>
        </p:nvSpPr>
        <p:spPr>
          <a:xfrm>
            <a:off x="176419" y="784383"/>
            <a:ext cx="6107594" cy="494751"/>
          </a:xfrm>
          <a:prstGeom prst="rect">
            <a:avLst/>
          </a:prstGeom>
          <a:noFill/>
        </p:spPr>
        <p:txBody>
          <a:bodyPr wrap="square">
            <a:spAutoFit/>
          </a:bodyPr>
          <a:lstStyle/>
          <a:p>
            <a:pPr marL="342900" lvl="0" indent="-342900" algn="just">
              <a:lnSpc>
                <a:spcPct val="120000"/>
              </a:lnSpc>
              <a:spcBef>
                <a:spcPts val="1200"/>
              </a:spcBef>
              <a:buFont typeface="Symbol" panose="05050102010706020507" pitchFamily="18" charset="2"/>
              <a:buChar char=""/>
              <a:tabLst>
                <a:tab pos="179705" algn="l"/>
                <a:tab pos="539750" algn="l"/>
                <a:tab pos="899795" algn="l"/>
                <a:tab pos="1259840" algn="l"/>
                <a:tab pos="1619885" algn="l"/>
                <a:tab pos="1979930" algn="l"/>
                <a:tab pos="2339975" algn="l"/>
                <a:tab pos="2700020" algn="l"/>
                <a:tab pos="3060065" algn="l"/>
                <a:tab pos="3420110" algn="l"/>
              </a:tabLst>
            </a:pPr>
            <a:r>
              <a:rPr lang="fr-FR" sz="2400" b="1" dirty="0">
                <a:effectLst/>
                <a:latin typeface="Arial" panose="020B0604020202020204" pitchFamily="34" charset="0"/>
              </a:rPr>
              <a:t>Les mots de passe forts</a:t>
            </a:r>
          </a:p>
        </p:txBody>
      </p:sp>
      <p:graphicFrame>
        <p:nvGraphicFramePr>
          <p:cNvPr id="6" name="Tableau 5">
            <a:extLst>
              <a:ext uri="{FF2B5EF4-FFF2-40B4-BE49-F238E27FC236}">
                <a16:creationId xmlns:a16="http://schemas.microsoft.com/office/drawing/2014/main" id="{7B3F9EED-C85E-4D51-9B24-E49BFE596212}"/>
              </a:ext>
            </a:extLst>
          </p:cNvPr>
          <p:cNvGraphicFramePr>
            <a:graphicFrameLocks noGrp="1"/>
          </p:cNvGraphicFramePr>
          <p:nvPr>
            <p:extLst>
              <p:ext uri="{D42A27DB-BD31-4B8C-83A1-F6EECF244321}">
                <p14:modId xmlns:p14="http://schemas.microsoft.com/office/powerpoint/2010/main" val="1073172786"/>
              </p:ext>
            </p:extLst>
          </p:nvPr>
        </p:nvGraphicFramePr>
        <p:xfrm>
          <a:off x="369832" y="1461052"/>
          <a:ext cx="11452336" cy="4934778"/>
        </p:xfrm>
        <a:graphic>
          <a:graphicData uri="http://schemas.openxmlformats.org/drawingml/2006/table">
            <a:tbl>
              <a:tblPr firstRow="1" firstCol="1" bandRow="1">
                <a:tableStyleId>{5C22544A-7EE6-4342-B048-85BDC9FD1C3A}</a:tableStyleId>
              </a:tblPr>
              <a:tblGrid>
                <a:gridCol w="11452336">
                  <a:extLst>
                    <a:ext uri="{9D8B030D-6E8A-4147-A177-3AD203B41FA5}">
                      <a16:colId xmlns:a16="http://schemas.microsoft.com/office/drawing/2014/main" val="1826405513"/>
                    </a:ext>
                  </a:extLst>
                </a:gridCol>
              </a:tblGrid>
              <a:tr h="652614">
                <a:tc>
                  <a:txBody>
                    <a:bodyPr/>
                    <a:lstStyle/>
                    <a:p>
                      <a:pPr algn="ctr">
                        <a:lnSpc>
                          <a:spcPct val="100000"/>
                        </a:lnSpc>
                        <a:spcBef>
                          <a:spcPts val="300"/>
                        </a:spcBef>
                        <a:spcAft>
                          <a:spcPts val="300"/>
                        </a:spcAft>
                      </a:pPr>
                      <a:r>
                        <a:rPr lang="fr-FR" sz="2400" dirty="0">
                          <a:solidFill>
                            <a:schemeClr val="bg1"/>
                          </a:solidFill>
                          <a:effectLst/>
                          <a:latin typeface="Arial" panose="020B0604020202020204" pitchFamily="34" charset="0"/>
                          <a:cs typeface="Arial" panose="020B0604020202020204" pitchFamily="34" charset="0"/>
                        </a:rPr>
                        <a:t>Choisir un mot de passe</a:t>
                      </a:r>
                      <a:endParaRPr lang="fr-FR"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503475707"/>
                  </a:ext>
                </a:extLst>
              </a:tr>
              <a:tr h="4282164">
                <a:tc>
                  <a:txBody>
                    <a:bodyPr/>
                    <a:lstStyle/>
                    <a:p>
                      <a:pPr marL="342900" lvl="0" indent="-342900">
                        <a:spcBef>
                          <a:spcPts val="600"/>
                        </a:spcBef>
                        <a:buFont typeface="Symbol" panose="05050102010706020507" pitchFamily="18" charset="2"/>
                        <a:buChar char=""/>
                      </a:pPr>
                      <a:r>
                        <a:rPr lang="fr-FR" sz="2000" dirty="0">
                          <a:solidFill>
                            <a:schemeClr val="bg1"/>
                          </a:solidFill>
                          <a:effectLst/>
                          <a:latin typeface="Arial" panose="020B0604020202020204" pitchFamily="34" charset="0"/>
                          <a:cs typeface="Arial" panose="020B0604020202020204" pitchFamily="34" charset="0"/>
                        </a:rPr>
                        <a:t>Il doit faire plus de 8 à 10 caractères. </a:t>
                      </a:r>
                    </a:p>
                    <a:p>
                      <a:pPr marL="342900" lvl="0" indent="-342900">
                        <a:spcBef>
                          <a:spcPts val="600"/>
                        </a:spcBef>
                        <a:buFont typeface="Symbol" panose="05050102010706020507" pitchFamily="18" charset="2"/>
                        <a:buChar char=""/>
                      </a:pPr>
                      <a:r>
                        <a:rPr lang="fr-FR" sz="2000" dirty="0">
                          <a:solidFill>
                            <a:schemeClr val="bg1"/>
                          </a:solidFill>
                          <a:effectLst/>
                          <a:latin typeface="Arial" panose="020B0604020202020204" pitchFamily="34" charset="0"/>
                          <a:cs typeface="Arial" panose="020B0604020202020204" pitchFamily="34" charset="0"/>
                        </a:rPr>
                        <a:t>Il doit être composé de minuscules, majuscules, lettres, chiffres et caractères spéciaux. </a:t>
                      </a:r>
                    </a:p>
                    <a:p>
                      <a:pPr marL="342900" lvl="0" indent="-342900">
                        <a:spcBef>
                          <a:spcPts val="600"/>
                        </a:spcBef>
                        <a:buFont typeface="Symbol" panose="05050102010706020507" pitchFamily="18" charset="2"/>
                        <a:buChar char=""/>
                      </a:pPr>
                      <a:r>
                        <a:rPr lang="fr-FR" sz="2000" dirty="0">
                          <a:solidFill>
                            <a:schemeClr val="bg1"/>
                          </a:solidFill>
                          <a:effectLst/>
                          <a:latin typeface="Arial" panose="020B0604020202020204" pitchFamily="34" charset="0"/>
                          <a:cs typeface="Arial" panose="020B0604020202020204" pitchFamily="34" charset="0"/>
                        </a:rPr>
                        <a:t>Il ne doit pas avoir un lien avec soi (nom des enfants, du chien, date de naissance, date de mariage, etc.</a:t>
                      </a:r>
                    </a:p>
                    <a:p>
                      <a:pPr marL="342900" lvl="0" indent="-342900">
                        <a:spcBef>
                          <a:spcPts val="600"/>
                        </a:spcBef>
                        <a:buFont typeface="Symbol" panose="05050102010706020507" pitchFamily="18" charset="2"/>
                        <a:buChar char=""/>
                      </a:pPr>
                      <a:r>
                        <a:rPr lang="fr-FR" sz="2000" dirty="0">
                          <a:solidFill>
                            <a:schemeClr val="bg1"/>
                          </a:solidFill>
                          <a:effectLst/>
                          <a:latin typeface="Arial" panose="020B0604020202020204" pitchFamily="34" charset="0"/>
                          <a:cs typeface="Arial" panose="020B0604020202020204" pitchFamily="34" charset="0"/>
                        </a:rPr>
                        <a:t>Il doit être unique et ne pas concerner différents accès. </a:t>
                      </a:r>
                    </a:p>
                    <a:p>
                      <a:pPr marL="342900" lvl="0" indent="-342900">
                        <a:spcBef>
                          <a:spcPts val="600"/>
                        </a:spcBef>
                        <a:buFont typeface="Symbol" panose="05050102010706020507" pitchFamily="18" charset="2"/>
                        <a:buChar char=""/>
                      </a:pPr>
                      <a:r>
                        <a:rPr lang="fr-FR" sz="2000" dirty="0">
                          <a:solidFill>
                            <a:schemeClr val="bg1"/>
                          </a:solidFill>
                          <a:effectLst/>
                          <a:latin typeface="Arial" panose="020B0604020202020204" pitchFamily="34" charset="0"/>
                          <a:cs typeface="Arial" panose="020B0604020202020204" pitchFamily="34" charset="0"/>
                        </a:rPr>
                        <a:t>Il doit être modifié régulièrement. </a:t>
                      </a:r>
                    </a:p>
                    <a:p>
                      <a:pPr marL="342900" lvl="0" indent="-342900">
                        <a:spcBef>
                          <a:spcPts val="600"/>
                        </a:spcBef>
                        <a:buFont typeface="Symbol" panose="05050102010706020507" pitchFamily="18" charset="2"/>
                        <a:buChar char=""/>
                      </a:pPr>
                      <a:r>
                        <a:rPr lang="fr-FR" sz="2000" dirty="0">
                          <a:solidFill>
                            <a:schemeClr val="bg1"/>
                          </a:solidFill>
                          <a:effectLst/>
                          <a:latin typeface="Arial" panose="020B0604020202020204" pitchFamily="34" charset="0"/>
                          <a:cs typeface="Arial" panose="020B0604020202020204" pitchFamily="34" charset="0"/>
                        </a:rPr>
                        <a:t>Il ne doit pas être enregistré par les applications ou les sites. </a:t>
                      </a:r>
                    </a:p>
                    <a:p>
                      <a:pPr marL="342900" lvl="0" indent="-342900">
                        <a:spcBef>
                          <a:spcPts val="600"/>
                        </a:spcBef>
                        <a:buFont typeface="Symbol" panose="05050102010706020507" pitchFamily="18" charset="2"/>
                        <a:buChar char=""/>
                      </a:pPr>
                      <a:r>
                        <a:rPr lang="fr-FR" sz="2000" dirty="0">
                          <a:solidFill>
                            <a:schemeClr val="bg1"/>
                          </a:solidFill>
                          <a:effectLst/>
                          <a:latin typeface="Arial" panose="020B0604020202020204" pitchFamily="34" charset="0"/>
                          <a:cs typeface="Arial" panose="020B0604020202020204" pitchFamily="34" charset="0"/>
                        </a:rPr>
                        <a:t>Il ne doit pas être noté dans un fichier ou sur l’ordinateur. </a:t>
                      </a:r>
                    </a:p>
                    <a:p>
                      <a:pPr marL="342900" lvl="0" indent="-342900">
                        <a:spcBef>
                          <a:spcPts val="600"/>
                        </a:spcBef>
                        <a:buFont typeface="Symbol" panose="05050102010706020507" pitchFamily="18" charset="2"/>
                        <a:buChar char=""/>
                      </a:pPr>
                      <a:r>
                        <a:rPr lang="fr-FR" sz="2000" dirty="0">
                          <a:solidFill>
                            <a:schemeClr val="bg1"/>
                          </a:solidFill>
                          <a:effectLst/>
                          <a:latin typeface="Arial" panose="020B0604020202020204" pitchFamily="34" charset="0"/>
                          <a:cs typeface="Arial" panose="020B0604020202020204" pitchFamily="34" charset="0"/>
                        </a:rPr>
                        <a:t>Si possible, limiter le nombre de tentatives d’accès.</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080296551"/>
                  </a:ext>
                </a:extLst>
              </a:tr>
            </a:tbl>
          </a:graphicData>
        </a:graphic>
      </p:graphicFrame>
    </p:spTree>
    <p:extLst>
      <p:ext uri="{BB962C8B-B14F-4D97-AF65-F5344CB8AC3E}">
        <p14:creationId xmlns:p14="http://schemas.microsoft.com/office/powerpoint/2010/main" val="38334892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E25AB78-5DC4-48B2-BB60-2D4F8E739C3A}"/>
              </a:ext>
            </a:extLst>
          </p:cNvPr>
          <p:cNvSpPr txBox="1"/>
          <p:nvPr/>
        </p:nvSpPr>
        <p:spPr>
          <a:xfrm>
            <a:off x="97753" y="178907"/>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4.2. </a:t>
            </a:r>
            <a:r>
              <a:rPr lang="fr-FR" sz="2800" b="1" dirty="0">
                <a:effectLst/>
                <a:latin typeface="Arial" panose="020B0604020202020204" pitchFamily="34" charset="0"/>
                <a:cs typeface="Arial" panose="020B0604020202020204" pitchFamily="34" charset="0"/>
              </a:rPr>
              <a:t>Sensibiliser les utilisateurs à la sécurité informatique</a:t>
            </a:r>
          </a:p>
        </p:txBody>
      </p:sp>
      <p:sp>
        <p:nvSpPr>
          <p:cNvPr id="4" name="ZoneTexte 3">
            <a:extLst>
              <a:ext uri="{FF2B5EF4-FFF2-40B4-BE49-F238E27FC236}">
                <a16:creationId xmlns:a16="http://schemas.microsoft.com/office/drawing/2014/main" id="{DA13A3B1-E775-4EAF-B099-1A9EA55568A4}"/>
              </a:ext>
            </a:extLst>
          </p:cNvPr>
          <p:cNvSpPr txBox="1"/>
          <p:nvPr/>
        </p:nvSpPr>
        <p:spPr>
          <a:xfrm>
            <a:off x="427381" y="936010"/>
            <a:ext cx="11156675" cy="5093702"/>
          </a:xfrm>
          <a:prstGeom prst="rect">
            <a:avLst/>
          </a:prstGeom>
          <a:noFill/>
        </p:spPr>
        <p:txBody>
          <a:bodyPr wrap="square">
            <a:spAutoFit/>
          </a:bodyPr>
          <a:lstStyle/>
          <a:p>
            <a:pPr marL="342900" lvl="0" indent="-342900" algn="just">
              <a:spcBef>
                <a:spcPts val="1200"/>
              </a:spcBef>
              <a:buFont typeface="Symbol" panose="05050102010706020507" pitchFamily="18" charset="2"/>
              <a:buChar char=""/>
              <a:tabLst>
                <a:tab pos="179705" algn="l"/>
                <a:tab pos="539750" algn="l"/>
                <a:tab pos="899795" algn="l"/>
                <a:tab pos="1259840" algn="l"/>
                <a:tab pos="1619885" algn="l"/>
                <a:tab pos="1979930" algn="l"/>
                <a:tab pos="2339975" algn="l"/>
                <a:tab pos="2700020" algn="l"/>
                <a:tab pos="3060065" algn="l"/>
                <a:tab pos="3420110" algn="l"/>
              </a:tabLst>
            </a:pPr>
            <a:r>
              <a:rPr lang="fr-FR" sz="2400" b="1" dirty="0">
                <a:effectLst/>
                <a:latin typeface="Arial" panose="020B0604020202020204" pitchFamily="34" charset="0"/>
              </a:rPr>
              <a:t>Choisir et retenir un mot de passe fort</a:t>
            </a:r>
          </a:p>
          <a:p>
            <a:pPr algn="ctr">
              <a:spcBef>
                <a:spcPts val="3600"/>
              </a:spcBef>
            </a:pPr>
            <a:r>
              <a:rPr lang="fr-FR" sz="2400" dirty="0">
                <a:effectLst/>
                <a:latin typeface="Arial" panose="020B0604020202020204" pitchFamily="34" charset="0"/>
                <a:ea typeface="Calibri" panose="020F0502020204030204" pitchFamily="34" charset="0"/>
                <a:cs typeface="Arial" panose="020B0604020202020204" pitchFamily="34" charset="0"/>
              </a:rPr>
              <a:t>Un mot de passe trop compliqué est difficile à retenir, utilisez des moyens mnémotechniques pour fabriquer et retenir facilement un mot de passe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lvl="0" algn="ctr">
              <a:spcBef>
                <a:spcPts val="1800"/>
              </a:spcBef>
              <a:spcAft>
                <a:spcPts val="0"/>
              </a:spcAft>
            </a:pPr>
            <a:r>
              <a:rPr lang="fr-FR" sz="24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Méthode phonétique</a:t>
            </a:r>
            <a:r>
              <a:rPr lang="fr-FR" sz="2400" dirty="0">
                <a:solidFill>
                  <a:srgbClr val="FFFF00"/>
                </a:solidFill>
                <a:effectLst/>
                <a:latin typeface="Arial" panose="020B0604020202020204" pitchFamily="34" charset="0"/>
                <a:ea typeface="Calibri" panose="020F0502020204030204" pitchFamily="34" charset="0"/>
                <a:cs typeface="Arial" panose="020B0604020202020204" pitchFamily="34" charset="0"/>
              </a:rPr>
              <a:t> </a:t>
            </a:r>
            <a:endParaRPr lang="fr-FR"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lvl="0" algn="ctr">
              <a:spcBef>
                <a:spcPts val="600"/>
              </a:spcBef>
              <a:spcAft>
                <a:spcPts val="0"/>
              </a:spcAft>
            </a:pPr>
            <a:r>
              <a:rPr lang="fr-FR" sz="2400" dirty="0">
                <a:effectLst/>
                <a:latin typeface="Arial" panose="020B0604020202020204" pitchFamily="34" charset="0"/>
                <a:ea typeface="Calibri" panose="020F0502020204030204" pitchFamily="34" charset="0"/>
                <a:cs typeface="Arial" panose="020B0604020202020204" pitchFamily="34" charset="0"/>
              </a:rPr>
              <a:t>« J’ai acheté 3 CD pour cent euros cet après-midi » : </a:t>
            </a:r>
            <a:r>
              <a:rPr lang="fr-FR" sz="2400" b="1" dirty="0">
                <a:effectLst/>
                <a:latin typeface="Arial" panose="020B0604020202020204" pitchFamily="34" charset="0"/>
                <a:ea typeface="Calibri" panose="020F0502020204030204" pitchFamily="34" charset="0"/>
                <a:cs typeface="Arial" panose="020B0604020202020204" pitchFamily="34" charset="0"/>
              </a:rPr>
              <a:t>ght3CDp%E7am</a:t>
            </a:r>
            <a:r>
              <a:rPr lang="fr-FR" sz="2400" dirty="0">
                <a:effectLst/>
                <a:latin typeface="Arial" panose="020B0604020202020204" pitchFamily="34" charset="0"/>
                <a:ea typeface="Calibri" panose="020F0502020204030204" pitchFamily="34" charset="0"/>
                <a:cs typeface="Arial" panose="020B0604020202020204" pitchFamily="34" charset="0"/>
              </a:rPr>
              <a:t> ;</a:t>
            </a:r>
          </a:p>
          <a:p>
            <a:pPr lvl="0" algn="ctr">
              <a:spcBef>
                <a:spcPts val="1800"/>
              </a:spcBef>
            </a:pPr>
            <a:r>
              <a:rPr lang="fr-FR" sz="24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Méthode des premières lettres</a:t>
            </a:r>
            <a:r>
              <a:rPr lang="fr-FR" sz="2400" dirty="0">
                <a:solidFill>
                  <a:srgbClr val="FFFF00"/>
                </a:solidFill>
                <a:effectLst/>
                <a:latin typeface="Arial" panose="020B0604020202020204" pitchFamily="34" charset="0"/>
                <a:ea typeface="Calibri" panose="020F0502020204030204" pitchFamily="34" charset="0"/>
                <a:cs typeface="Arial" panose="020B0604020202020204" pitchFamily="34" charset="0"/>
              </a:rPr>
              <a:t> </a:t>
            </a:r>
            <a:endParaRPr lang="fr-FR"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lvl="0" algn="ctr"/>
            <a:r>
              <a:rPr lang="fr-FR" sz="2400" dirty="0">
                <a:effectLst/>
                <a:latin typeface="Arial" panose="020B0604020202020204" pitchFamily="34" charset="0"/>
                <a:ea typeface="Calibri" panose="020F0502020204030204" pitchFamily="34" charset="0"/>
                <a:cs typeface="Arial" panose="020B0604020202020204" pitchFamily="34" charset="0"/>
              </a:rPr>
              <a:t>« La vie vaut elle d’être vécue mon amour » :</a:t>
            </a:r>
            <a:r>
              <a:rPr lang="fr-FR" sz="2400" b="1" dirty="0">
                <a:effectLst/>
                <a:latin typeface="Arial" panose="020B0604020202020204" pitchFamily="34" charset="0"/>
                <a:ea typeface="Calibri" panose="020F0502020204030204" pitchFamily="34" charset="0"/>
                <a:cs typeface="Arial" panose="020B0604020202020204" pitchFamily="34" charset="0"/>
              </a:rPr>
              <a:t> LVVEDEVMA</a:t>
            </a:r>
            <a:endParaRPr lang="fr-FR" sz="2400" dirty="0">
              <a:effectLst/>
              <a:latin typeface="Arial" panose="020B0604020202020204" pitchFamily="34" charset="0"/>
              <a:ea typeface="Calibri" panose="020F0502020204030204" pitchFamily="34" charset="0"/>
              <a:cs typeface="Arial" panose="020B0604020202020204" pitchFamily="34" charset="0"/>
            </a:endParaRPr>
          </a:p>
          <a:p>
            <a:pPr algn="ctr">
              <a:spcBef>
                <a:spcPts val="2400"/>
              </a:spcBef>
            </a:pPr>
            <a:r>
              <a:rPr lang="fr-FR" sz="2400" b="1" dirty="0">
                <a:solidFill>
                  <a:srgbClr val="00B0F0"/>
                </a:solidFill>
                <a:effectLst/>
                <a:latin typeface="Arial" panose="020B0604020202020204" pitchFamily="34" charset="0"/>
                <a:ea typeface="Calibri" panose="020F0502020204030204" pitchFamily="34" charset="0"/>
                <a:cs typeface="Arial" panose="020B0604020202020204" pitchFamily="34" charset="0"/>
              </a:rPr>
              <a:t>Il est possible de décliner plusieurs mots de passe à partir d’un mot de passe fort, en changeant, par exemple, l’un des caractères. Il est ainsi plus facile de retenir des mots de passe différents.</a:t>
            </a:r>
            <a:endParaRPr lang="fr-FR" sz="24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576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E25AB78-5DC4-48B2-BB60-2D4F8E739C3A}"/>
              </a:ext>
            </a:extLst>
          </p:cNvPr>
          <p:cNvSpPr txBox="1"/>
          <p:nvPr/>
        </p:nvSpPr>
        <p:spPr>
          <a:xfrm>
            <a:off x="97753" y="178907"/>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4.3. </a:t>
            </a:r>
            <a:r>
              <a:rPr lang="fr-FR" sz="2800" b="1" dirty="0">
                <a:effectLst/>
                <a:latin typeface="Arial" panose="020B0604020202020204" pitchFamily="34" charset="0"/>
                <a:cs typeface="Arial" panose="020B0604020202020204" pitchFamily="34" charset="0"/>
              </a:rPr>
              <a:t>Sauvegarder les données </a:t>
            </a:r>
          </a:p>
        </p:txBody>
      </p:sp>
      <p:sp>
        <p:nvSpPr>
          <p:cNvPr id="5" name="ZoneTexte 4">
            <a:extLst>
              <a:ext uri="{FF2B5EF4-FFF2-40B4-BE49-F238E27FC236}">
                <a16:creationId xmlns:a16="http://schemas.microsoft.com/office/drawing/2014/main" id="{5CFB9C66-B3FC-4056-A16A-89C0BCA8D042}"/>
              </a:ext>
            </a:extLst>
          </p:cNvPr>
          <p:cNvSpPr txBox="1"/>
          <p:nvPr/>
        </p:nvSpPr>
        <p:spPr>
          <a:xfrm>
            <a:off x="487018" y="1441173"/>
            <a:ext cx="11022496" cy="4393510"/>
          </a:xfrm>
          <a:prstGeom prst="rect">
            <a:avLst/>
          </a:prstGeom>
          <a:noFill/>
        </p:spPr>
        <p:txBody>
          <a:bodyPr wrap="square">
            <a:spAutoFit/>
          </a:bodyPr>
          <a:lstStyle/>
          <a:p>
            <a:pPr algn="ctr">
              <a:spcBef>
                <a:spcPts val="600"/>
              </a:spcBef>
              <a:spcAft>
                <a:spcPts val="2400"/>
              </a:spcAft>
            </a:pPr>
            <a:r>
              <a:rPr lang="fr-FR" sz="22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Les données enregistrées dans les disques durs doivent faire l’objet de sauvegardes constantes afin de prévenir tout problème matériel ou autres qui pourraient avoir des conséquences catastrophiques pour l’entreprise</a:t>
            </a:r>
            <a:r>
              <a:rPr lang="fr-FR" sz="2200" dirty="0">
                <a:effectLst/>
                <a:latin typeface="Arial" panose="020B0604020202020204" pitchFamily="34" charset="0"/>
                <a:ea typeface="Calibri" panose="020F0502020204030204" pitchFamily="34" charset="0"/>
                <a:cs typeface="Times New Roman" panose="02020603050405020304" pitchFamily="18" charset="0"/>
              </a:rPr>
              <a:t>.</a:t>
            </a:r>
          </a:p>
          <a:p>
            <a:pPr marL="342900" lvl="0" indent="-342900" algn="just">
              <a:spcBef>
                <a:spcPts val="600"/>
              </a:spcBef>
              <a:spcAft>
                <a:spcPts val="300"/>
              </a:spcAft>
              <a:buFont typeface="Symbol" panose="05050102010706020507" pitchFamily="18" charset="2"/>
              <a:buChar char=""/>
            </a:pPr>
            <a:r>
              <a:rPr lang="fr-FR" sz="2400" b="1" dirty="0">
                <a:effectLst/>
                <a:latin typeface="Arial" panose="020B0604020202020204" pitchFamily="34" charset="0"/>
                <a:ea typeface="Times New Roman" panose="02020603050405020304" pitchFamily="18" charset="0"/>
                <a:cs typeface="Times New Roman" panose="02020603050405020304" pitchFamily="18" charset="0"/>
              </a:rPr>
              <a:t>Quels fichiers sauvegarder ?</a:t>
            </a:r>
          </a:p>
          <a:p>
            <a:pPr algn="just">
              <a:spcBef>
                <a:spcPts val="18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Tous les dossiers et fichiers qu’il ne faut pas perdre en cas de défaillance du disque et du système, à l’exception des</a:t>
            </a:r>
            <a:r>
              <a:rPr lang="fr-FR" sz="2200" i="1" dirty="0">
                <a:effectLst/>
                <a:latin typeface="Arial" panose="020B0604020202020204" pitchFamily="34" charset="0"/>
                <a:ea typeface="Calibri" panose="020F0502020204030204" pitchFamily="34" charset="0"/>
                <a:cs typeface="Times New Roman" panose="02020603050405020304" pitchFamily="18" charset="0"/>
              </a:rPr>
              <a:t> </a:t>
            </a:r>
            <a:r>
              <a:rPr lang="fr-FR" sz="2200" dirty="0">
                <a:effectLst/>
                <a:latin typeface="Arial" panose="020B0604020202020204" pitchFamily="34" charset="0"/>
                <a:ea typeface="Calibri" panose="020F0502020204030204" pitchFamily="34" charset="0"/>
                <a:cs typeface="Times New Roman" panose="02020603050405020304" pitchFamily="18" charset="0"/>
              </a:rPr>
              <a:t>applications qui peuvent être réinstallées.</a:t>
            </a:r>
          </a:p>
          <a:p>
            <a:pPr algn="ctr">
              <a:spcBef>
                <a:spcPts val="1800"/>
              </a:spcBef>
            </a:pPr>
            <a:r>
              <a:rPr lang="fr-FR" sz="2200" b="1" dirty="0">
                <a:effectLst/>
                <a:latin typeface="Arial" panose="020B0604020202020204" pitchFamily="34" charset="0"/>
                <a:ea typeface="Calibri" panose="020F0502020204030204" pitchFamily="34" charset="0"/>
                <a:cs typeface="Times New Roman" panose="02020603050405020304" pitchFamily="18" charset="0"/>
              </a:rPr>
              <a:t>Les entreprises qui fonctionnent en Cloud (sauvegarde en ligne) et en mode SaaS (applications en ligne), n’ont plus à se préoccuper des sauvegardes. Elles sont gérées par l’entreprise de services Web qui garantit par contrat des sauvegardes constantes.</a:t>
            </a:r>
            <a:endParaRPr lang="fr-FR" sz="2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29260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E25AB78-5DC4-48B2-BB60-2D4F8E739C3A}"/>
              </a:ext>
            </a:extLst>
          </p:cNvPr>
          <p:cNvSpPr txBox="1"/>
          <p:nvPr/>
        </p:nvSpPr>
        <p:spPr>
          <a:xfrm>
            <a:off x="97753" y="178907"/>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4.2. </a:t>
            </a:r>
            <a:r>
              <a:rPr lang="fr-FR" sz="2800" b="1" dirty="0">
                <a:effectLst/>
                <a:latin typeface="Arial" panose="020B0604020202020204" pitchFamily="34" charset="0"/>
                <a:cs typeface="Arial" panose="020B0604020202020204" pitchFamily="34" charset="0"/>
              </a:rPr>
              <a:t>Sensibiliser les utilisateurs à la sécurité informatique</a:t>
            </a:r>
          </a:p>
        </p:txBody>
      </p:sp>
      <p:sp>
        <p:nvSpPr>
          <p:cNvPr id="5" name="ZoneTexte 4">
            <a:extLst>
              <a:ext uri="{FF2B5EF4-FFF2-40B4-BE49-F238E27FC236}">
                <a16:creationId xmlns:a16="http://schemas.microsoft.com/office/drawing/2014/main" id="{77DB6F28-1A0B-453D-A15E-0AA6A50BBCB4}"/>
              </a:ext>
            </a:extLst>
          </p:cNvPr>
          <p:cNvSpPr txBox="1"/>
          <p:nvPr/>
        </p:nvSpPr>
        <p:spPr>
          <a:xfrm>
            <a:off x="310598" y="1059886"/>
            <a:ext cx="6107594" cy="523220"/>
          </a:xfrm>
          <a:prstGeom prst="rect">
            <a:avLst/>
          </a:prstGeom>
          <a:noFill/>
        </p:spPr>
        <p:txBody>
          <a:bodyPr wrap="square">
            <a:spAutoFit/>
          </a:bodyPr>
          <a:lstStyle/>
          <a:p>
            <a:pPr marL="342900" lvl="0" indent="-342900" algn="just">
              <a:spcBef>
                <a:spcPts val="1200"/>
              </a:spcBef>
              <a:spcAft>
                <a:spcPts val="300"/>
              </a:spcAft>
              <a:buFont typeface="Symbol" panose="05050102010706020507" pitchFamily="18" charset="2"/>
              <a:buChar char=""/>
            </a:pPr>
            <a:r>
              <a:rPr lang="fr-FR" sz="2800" b="1" dirty="0">
                <a:effectLst/>
                <a:latin typeface="Arial" panose="020B0604020202020204" pitchFamily="34" charset="0"/>
                <a:ea typeface="Times New Roman" panose="02020603050405020304" pitchFamily="18" charset="0"/>
                <a:cs typeface="Times New Roman" panose="02020603050405020304" pitchFamily="18" charset="0"/>
              </a:rPr>
              <a:t>Types de sauvegarde</a:t>
            </a:r>
          </a:p>
        </p:txBody>
      </p:sp>
      <p:graphicFrame>
        <p:nvGraphicFramePr>
          <p:cNvPr id="7" name="Tableau 6">
            <a:extLst>
              <a:ext uri="{FF2B5EF4-FFF2-40B4-BE49-F238E27FC236}">
                <a16:creationId xmlns:a16="http://schemas.microsoft.com/office/drawing/2014/main" id="{74E81446-2647-4D46-9069-FE54D97211A9}"/>
              </a:ext>
            </a:extLst>
          </p:cNvPr>
          <p:cNvGraphicFramePr>
            <a:graphicFrameLocks noGrp="1"/>
          </p:cNvGraphicFramePr>
          <p:nvPr>
            <p:extLst>
              <p:ext uri="{D42A27DB-BD31-4B8C-83A1-F6EECF244321}">
                <p14:modId xmlns:p14="http://schemas.microsoft.com/office/powerpoint/2010/main" val="810876564"/>
              </p:ext>
            </p:extLst>
          </p:nvPr>
        </p:nvGraphicFramePr>
        <p:xfrm>
          <a:off x="670892" y="1981200"/>
          <a:ext cx="10755262" cy="4235726"/>
        </p:xfrm>
        <a:graphic>
          <a:graphicData uri="http://schemas.openxmlformats.org/drawingml/2006/table">
            <a:tbl>
              <a:tblPr firstRow="1" firstCol="1" bandRow="1">
                <a:tableStyleId>{5C22544A-7EE6-4342-B048-85BDC9FD1C3A}</a:tableStyleId>
              </a:tblPr>
              <a:tblGrid>
                <a:gridCol w="1600271">
                  <a:extLst>
                    <a:ext uri="{9D8B030D-6E8A-4147-A177-3AD203B41FA5}">
                      <a16:colId xmlns:a16="http://schemas.microsoft.com/office/drawing/2014/main" val="455338810"/>
                    </a:ext>
                  </a:extLst>
                </a:gridCol>
                <a:gridCol w="9154991">
                  <a:extLst>
                    <a:ext uri="{9D8B030D-6E8A-4147-A177-3AD203B41FA5}">
                      <a16:colId xmlns:a16="http://schemas.microsoft.com/office/drawing/2014/main" val="306843553"/>
                    </a:ext>
                  </a:extLst>
                </a:gridCol>
              </a:tblGrid>
              <a:tr h="4235726">
                <a:tc>
                  <a:txBody>
                    <a:bodyPr/>
                    <a:lstStyle/>
                    <a:p>
                      <a:pPr algn="ctr">
                        <a:lnSpc>
                          <a:spcPct val="100000"/>
                        </a:lnSpc>
                        <a:spcBef>
                          <a:spcPts val="600"/>
                        </a:spcBef>
                      </a:pPr>
                      <a:r>
                        <a:rPr lang="fr-FR" sz="2000" dirty="0">
                          <a:effectLst/>
                          <a:latin typeface="Arial" panose="020B0604020202020204" pitchFamily="34" charset="0"/>
                          <a:cs typeface="Arial" panose="020B0604020202020204" pitchFamily="34" charset="0"/>
                        </a:rPr>
                        <a:t>Sauvegarde complète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lnSpc>
                          <a:spcPct val="100000"/>
                        </a:lnSpc>
                        <a:spcBef>
                          <a:spcPts val="300"/>
                        </a:spcBef>
                        <a:spcAft>
                          <a:spcPts val="1800"/>
                        </a:spcAft>
                      </a:pPr>
                      <a:r>
                        <a:rPr lang="fr-FR" sz="2000" dirty="0">
                          <a:solidFill>
                            <a:schemeClr val="bg1"/>
                          </a:solidFill>
                          <a:effectLst/>
                          <a:latin typeface="Arial" panose="020B0604020202020204" pitchFamily="34" charset="0"/>
                          <a:cs typeface="Arial" panose="020B0604020202020204" pitchFamily="34" charset="0"/>
                        </a:rPr>
                        <a:t>Manuelle ou automatique, elle consiste à copier périodiquement l’intégralité les données d'un disque ou d'un dossier sur un deuxième disque. </a:t>
                      </a:r>
                    </a:p>
                    <a:p>
                      <a:pPr algn="just">
                        <a:lnSpc>
                          <a:spcPct val="100000"/>
                        </a:lnSpc>
                        <a:spcBef>
                          <a:spcPts val="300"/>
                        </a:spcBef>
                      </a:pPr>
                      <a:r>
                        <a:rPr lang="fr-FR" sz="2000" dirty="0">
                          <a:solidFill>
                            <a:schemeClr val="bg1"/>
                          </a:solidFill>
                          <a:effectLst/>
                          <a:latin typeface="Arial" panose="020B0604020202020204" pitchFamily="34" charset="0"/>
                          <a:cs typeface="Arial" panose="020B0604020202020204" pitchFamily="34" charset="0"/>
                        </a:rPr>
                        <a:t>Cette technique présente cependant des inconvénients :</a:t>
                      </a:r>
                    </a:p>
                    <a:p>
                      <a:pPr marL="342900" lvl="0" indent="-342900" algn="just">
                        <a:lnSpc>
                          <a:spcPct val="100000"/>
                        </a:lnSpc>
                        <a:spcBef>
                          <a:spcPts val="600"/>
                        </a:spcBef>
                        <a:spcAft>
                          <a:spcPts val="300"/>
                        </a:spcAft>
                        <a:buFont typeface="Calibri" panose="020F0502020204030204" pitchFamily="34" charset="0"/>
                        <a:buChar char="-"/>
                      </a:pPr>
                      <a:r>
                        <a:rPr lang="fr-FR" sz="2000" dirty="0">
                          <a:solidFill>
                            <a:schemeClr val="bg1"/>
                          </a:solidFill>
                          <a:effectLst/>
                          <a:latin typeface="Arial" panose="020B0604020202020204" pitchFamily="34" charset="0"/>
                          <a:cs typeface="Arial" panose="020B0604020202020204" pitchFamily="34" charset="0"/>
                        </a:rPr>
                        <a:t>la copie de l'intégralité des données, peut être très longue ;</a:t>
                      </a:r>
                    </a:p>
                    <a:p>
                      <a:pPr marL="342900" lvl="0" indent="-342900" algn="just">
                        <a:lnSpc>
                          <a:spcPct val="100000"/>
                        </a:lnSpc>
                        <a:spcBef>
                          <a:spcPts val="300"/>
                        </a:spcBef>
                        <a:spcAft>
                          <a:spcPts val="300"/>
                        </a:spcAft>
                        <a:buFont typeface="Calibri" panose="020F0502020204030204" pitchFamily="34" charset="0"/>
                        <a:buChar char="-"/>
                      </a:pPr>
                      <a:r>
                        <a:rPr lang="fr-FR" sz="2000" dirty="0">
                          <a:solidFill>
                            <a:schemeClr val="bg1"/>
                          </a:solidFill>
                          <a:effectLst/>
                          <a:latin typeface="Arial" panose="020B0604020202020204" pitchFamily="34" charset="0"/>
                          <a:cs typeface="Arial" panose="020B0604020202020204" pitchFamily="34" charset="0"/>
                        </a:rPr>
                        <a:t>elle conduit à recopier des fichiers qui n’ont pas été modifiés depuis la dernière sauvegarde ;</a:t>
                      </a:r>
                    </a:p>
                    <a:p>
                      <a:pPr marL="342900" lvl="0" indent="-342900" algn="just">
                        <a:lnSpc>
                          <a:spcPct val="100000"/>
                        </a:lnSpc>
                        <a:spcBef>
                          <a:spcPts val="300"/>
                        </a:spcBef>
                        <a:spcAft>
                          <a:spcPts val="300"/>
                        </a:spcAft>
                        <a:buFont typeface="Calibri" panose="020F0502020204030204" pitchFamily="34" charset="0"/>
                        <a:buChar char="-"/>
                      </a:pPr>
                      <a:r>
                        <a:rPr lang="fr-FR" sz="2000" dirty="0">
                          <a:solidFill>
                            <a:schemeClr val="bg1"/>
                          </a:solidFill>
                          <a:effectLst/>
                          <a:latin typeface="Arial" panose="020B0604020202020204" pitchFamily="34" charset="0"/>
                          <a:cs typeface="Arial" panose="020B0604020202020204" pitchFamily="34" charset="0"/>
                        </a:rPr>
                        <a:t>la sauvegarde dépend d’une opération volontaire qui reste soumise au risque de l’oubli ;</a:t>
                      </a:r>
                    </a:p>
                    <a:p>
                      <a:pPr marL="342900" lvl="0" indent="-342900" algn="just">
                        <a:lnSpc>
                          <a:spcPct val="100000"/>
                        </a:lnSpc>
                        <a:spcBef>
                          <a:spcPts val="300"/>
                        </a:spcBef>
                        <a:spcAft>
                          <a:spcPts val="300"/>
                        </a:spcAft>
                        <a:buFont typeface="Calibri" panose="020F0502020204030204" pitchFamily="34" charset="0"/>
                        <a:buChar char="-"/>
                      </a:pPr>
                      <a:r>
                        <a:rPr lang="fr-FR" sz="2000" dirty="0">
                          <a:solidFill>
                            <a:schemeClr val="bg1"/>
                          </a:solidFill>
                          <a:effectLst/>
                          <a:latin typeface="Arial" panose="020B0604020202020204" pitchFamily="34" charset="0"/>
                          <a:cs typeface="Arial" panose="020B0604020202020204" pitchFamily="34" charset="0"/>
                        </a:rPr>
                        <a:t>les modifications réalisées entre deux sauvegardes sont perdues.</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78627607"/>
                  </a:ext>
                </a:extLst>
              </a:tr>
            </a:tbl>
          </a:graphicData>
        </a:graphic>
      </p:graphicFrame>
    </p:spTree>
    <p:extLst>
      <p:ext uri="{BB962C8B-B14F-4D97-AF65-F5344CB8AC3E}">
        <p14:creationId xmlns:p14="http://schemas.microsoft.com/office/powerpoint/2010/main" val="15438287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E25AB78-5DC4-48B2-BB60-2D4F8E739C3A}"/>
              </a:ext>
            </a:extLst>
          </p:cNvPr>
          <p:cNvSpPr txBox="1"/>
          <p:nvPr/>
        </p:nvSpPr>
        <p:spPr>
          <a:xfrm>
            <a:off x="97753" y="178907"/>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4.2. </a:t>
            </a:r>
            <a:r>
              <a:rPr lang="fr-FR" sz="2800" b="1" dirty="0">
                <a:effectLst/>
                <a:latin typeface="Arial" panose="020B0604020202020204" pitchFamily="34" charset="0"/>
                <a:cs typeface="Arial" panose="020B0604020202020204" pitchFamily="34" charset="0"/>
              </a:rPr>
              <a:t>Sensibiliser les utilisateurs à la sécurité informatique</a:t>
            </a:r>
          </a:p>
        </p:txBody>
      </p:sp>
      <p:sp>
        <p:nvSpPr>
          <p:cNvPr id="4" name="ZoneTexte 3">
            <a:extLst>
              <a:ext uri="{FF2B5EF4-FFF2-40B4-BE49-F238E27FC236}">
                <a16:creationId xmlns:a16="http://schemas.microsoft.com/office/drawing/2014/main" id="{C566E6CF-ABE6-4D1F-B491-9135A4D06F5E}"/>
              </a:ext>
            </a:extLst>
          </p:cNvPr>
          <p:cNvSpPr txBox="1"/>
          <p:nvPr/>
        </p:nvSpPr>
        <p:spPr>
          <a:xfrm>
            <a:off x="431800" y="1215876"/>
            <a:ext cx="11328400" cy="1107996"/>
          </a:xfrm>
          <a:prstGeom prst="rect">
            <a:avLst/>
          </a:prstGeom>
          <a:noFill/>
        </p:spPr>
        <p:txBody>
          <a:bodyPr wrap="square">
            <a:spAutoFit/>
          </a:bodyPr>
          <a:lstStyle/>
          <a:p>
            <a:pPr algn="just">
              <a:spcBef>
                <a:spcPts val="300"/>
              </a:spcBef>
              <a:spcAft>
                <a:spcPts val="300"/>
              </a:spcAft>
            </a:pPr>
            <a:r>
              <a:rPr lang="fr-FR" sz="2200" dirty="0">
                <a:effectLst/>
                <a:latin typeface="Arial" panose="020B0604020202020204" pitchFamily="34" charset="0"/>
                <a:ea typeface="Calibri" panose="020F0502020204030204" pitchFamily="34" charset="0"/>
                <a:cs typeface="Times New Roman" panose="02020603050405020304" pitchFamily="18" charset="0"/>
              </a:rPr>
              <a:t>Les solutions suivantes sont les plus utilisées. Elles consistent à relier le disque source à un ou des disques durs externes (dans l’entreprise ou en Cloud) qui fonctionnent en mirroring (</a:t>
            </a:r>
            <a:r>
              <a:rPr lang="fr-FR" sz="2200" i="1" dirty="0">
                <a:effectLst/>
                <a:latin typeface="Arial" panose="020B0604020202020204" pitchFamily="34" charset="0"/>
                <a:ea typeface="Calibri" panose="020F0502020204030204" pitchFamily="34" charset="0"/>
                <a:cs typeface="Times New Roman" panose="02020603050405020304" pitchFamily="18" charset="0"/>
              </a:rPr>
              <a:t>Ils sont, en continu, le miroir du disque source).</a:t>
            </a:r>
            <a:endParaRPr lang="fr-FR" sz="2200" dirty="0"/>
          </a:p>
        </p:txBody>
      </p:sp>
      <p:graphicFrame>
        <p:nvGraphicFramePr>
          <p:cNvPr id="3" name="Tableau 2">
            <a:extLst>
              <a:ext uri="{FF2B5EF4-FFF2-40B4-BE49-F238E27FC236}">
                <a16:creationId xmlns:a16="http://schemas.microsoft.com/office/drawing/2014/main" id="{6EFCC38B-9BE0-4F66-92DD-E59354BC7F48}"/>
              </a:ext>
            </a:extLst>
          </p:cNvPr>
          <p:cNvGraphicFramePr>
            <a:graphicFrameLocks noGrp="1"/>
          </p:cNvGraphicFramePr>
          <p:nvPr>
            <p:extLst>
              <p:ext uri="{D42A27DB-BD31-4B8C-83A1-F6EECF244321}">
                <p14:modId xmlns:p14="http://schemas.microsoft.com/office/powerpoint/2010/main" val="52655855"/>
              </p:ext>
            </p:extLst>
          </p:nvPr>
        </p:nvGraphicFramePr>
        <p:xfrm>
          <a:off x="561561" y="2323872"/>
          <a:ext cx="11082130" cy="4355221"/>
        </p:xfrm>
        <a:graphic>
          <a:graphicData uri="http://schemas.openxmlformats.org/drawingml/2006/table">
            <a:tbl>
              <a:tblPr firstRow="1" firstCol="1" bandRow="1">
                <a:tableStyleId>{D113A9D2-9D6B-4929-AA2D-F23B5EE8CBE7}</a:tableStyleId>
              </a:tblPr>
              <a:tblGrid>
                <a:gridCol w="1802515">
                  <a:extLst>
                    <a:ext uri="{9D8B030D-6E8A-4147-A177-3AD203B41FA5}">
                      <a16:colId xmlns:a16="http://schemas.microsoft.com/office/drawing/2014/main" val="4109151363"/>
                    </a:ext>
                  </a:extLst>
                </a:gridCol>
                <a:gridCol w="9279615">
                  <a:extLst>
                    <a:ext uri="{9D8B030D-6E8A-4147-A177-3AD203B41FA5}">
                      <a16:colId xmlns:a16="http://schemas.microsoft.com/office/drawing/2014/main" val="3057259378"/>
                    </a:ext>
                  </a:extLst>
                </a:gridCol>
              </a:tblGrid>
              <a:tr h="1871658">
                <a:tc>
                  <a:txBody>
                    <a:bodyPr/>
                    <a:lstStyle/>
                    <a:p>
                      <a:pPr algn="ctr">
                        <a:lnSpc>
                          <a:spcPct val="100000"/>
                        </a:lnSpc>
                        <a:spcBef>
                          <a:spcPts val="600"/>
                        </a:spcBef>
                      </a:pPr>
                      <a:r>
                        <a:rPr lang="fr-FR" sz="1800" dirty="0">
                          <a:solidFill>
                            <a:schemeClr val="bg1"/>
                          </a:solidFill>
                          <a:effectLst/>
                          <a:latin typeface="Arial" panose="020B0604020202020204" pitchFamily="34" charset="0"/>
                          <a:cs typeface="Arial" panose="020B0604020202020204" pitchFamily="34" charset="0"/>
                        </a:rPr>
                        <a:t>Sauvegarde incrémentale</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lnSpc>
                          <a:spcPct val="100000"/>
                        </a:lnSpc>
                        <a:spcBef>
                          <a:spcPts val="300"/>
                        </a:spcBef>
                        <a:spcAft>
                          <a:spcPts val="300"/>
                        </a:spcAft>
                      </a:pPr>
                      <a:r>
                        <a:rPr lang="fr-FR" sz="2000" b="0" dirty="0">
                          <a:solidFill>
                            <a:schemeClr val="bg1"/>
                          </a:solidFill>
                          <a:effectLst/>
                          <a:latin typeface="Arial" panose="020B0604020202020204" pitchFamily="34" charset="0"/>
                          <a:cs typeface="Arial" panose="020B0604020202020204" pitchFamily="34" charset="0"/>
                        </a:rPr>
                        <a:t>C’est une sauvegarde automatique qui intervient après une 1</a:t>
                      </a:r>
                      <a:r>
                        <a:rPr lang="fr-FR" sz="2000" b="0" baseline="30000" dirty="0">
                          <a:solidFill>
                            <a:schemeClr val="bg1"/>
                          </a:solidFill>
                          <a:effectLst/>
                          <a:latin typeface="Arial" panose="020B0604020202020204" pitchFamily="34" charset="0"/>
                          <a:cs typeface="Arial" panose="020B0604020202020204" pitchFamily="34" charset="0"/>
                        </a:rPr>
                        <a:t>re</a:t>
                      </a:r>
                      <a:r>
                        <a:rPr lang="fr-FR" sz="2000" b="0" dirty="0">
                          <a:solidFill>
                            <a:schemeClr val="bg1"/>
                          </a:solidFill>
                          <a:effectLst/>
                          <a:latin typeface="Arial" panose="020B0604020202020204" pitchFamily="34" charset="0"/>
                          <a:cs typeface="Arial" panose="020B0604020202020204" pitchFamily="34" charset="0"/>
                        </a:rPr>
                        <a:t> sauvegarde complète. Seuls les fichiers modifiés ou ajoutés </a:t>
                      </a:r>
                      <a:r>
                        <a:rPr lang="fr-FR" sz="2000" b="1" dirty="0">
                          <a:solidFill>
                            <a:schemeClr val="bg1"/>
                          </a:solidFill>
                          <a:effectLst/>
                          <a:latin typeface="Arial" panose="020B0604020202020204" pitchFamily="34" charset="0"/>
                          <a:cs typeface="Arial" panose="020B0604020202020204" pitchFamily="34" charset="0"/>
                        </a:rPr>
                        <a:t>depuis la dernière sauvegarde </a:t>
                      </a:r>
                      <a:r>
                        <a:rPr lang="fr-FR" sz="2000" b="0" dirty="0">
                          <a:solidFill>
                            <a:schemeClr val="bg1"/>
                          </a:solidFill>
                          <a:effectLst/>
                          <a:latin typeface="Arial" panose="020B0604020202020204" pitchFamily="34" charset="0"/>
                          <a:cs typeface="Arial" panose="020B0604020202020204" pitchFamily="34" charset="0"/>
                        </a:rPr>
                        <a:t>sont sauvegardés. </a:t>
                      </a:r>
                    </a:p>
                    <a:p>
                      <a:pPr algn="just">
                        <a:lnSpc>
                          <a:spcPct val="100000"/>
                        </a:lnSpc>
                        <a:spcBef>
                          <a:spcPts val="300"/>
                        </a:spcBef>
                        <a:spcAft>
                          <a:spcPts val="300"/>
                        </a:spcAft>
                      </a:pPr>
                      <a:r>
                        <a:rPr lang="fr-FR" sz="2000" b="0" dirty="0">
                          <a:solidFill>
                            <a:schemeClr val="bg1"/>
                          </a:solidFill>
                          <a:effectLst/>
                          <a:latin typeface="Arial" panose="020B0604020202020204" pitchFamily="34" charset="0"/>
                          <a:cs typeface="Arial" panose="020B0604020202020204" pitchFamily="34" charset="0"/>
                        </a:rPr>
                        <a:t>Cette sauvegarde réduit le besoin de stockage, mais nécessite de posséder les sauvegardes précédentes pour reconstituer la sauvegarde complète. </a:t>
                      </a:r>
                      <a:endParaRPr lang="fr-FR" sz="20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570586233"/>
                  </a:ext>
                </a:extLst>
              </a:tr>
              <a:tr h="2483563">
                <a:tc>
                  <a:txBody>
                    <a:bodyPr/>
                    <a:lstStyle/>
                    <a:p>
                      <a:pPr algn="ctr">
                        <a:lnSpc>
                          <a:spcPct val="100000"/>
                        </a:lnSpc>
                        <a:spcBef>
                          <a:spcPts val="600"/>
                        </a:spcBef>
                      </a:pPr>
                      <a:r>
                        <a:rPr lang="fr-FR" sz="1800" dirty="0">
                          <a:solidFill>
                            <a:schemeClr val="bg1"/>
                          </a:solidFill>
                          <a:effectLst/>
                          <a:latin typeface="Arial" panose="020B0604020202020204" pitchFamily="34" charset="0"/>
                          <a:cs typeface="Arial" panose="020B0604020202020204" pitchFamily="34" charset="0"/>
                        </a:rPr>
                        <a:t>Sauvegarde différentielle</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lnSpc>
                          <a:spcPct val="100000"/>
                        </a:lnSpc>
                        <a:spcBef>
                          <a:spcPts val="300"/>
                        </a:spcBef>
                        <a:spcAft>
                          <a:spcPts val="300"/>
                        </a:spcAft>
                      </a:pPr>
                      <a:r>
                        <a:rPr lang="fr-FR" sz="2000" b="0" dirty="0">
                          <a:solidFill>
                            <a:schemeClr val="bg1"/>
                          </a:solidFill>
                          <a:effectLst/>
                          <a:latin typeface="Arial" panose="020B0604020202020204" pitchFamily="34" charset="0"/>
                          <a:cs typeface="Arial" panose="020B0604020202020204" pitchFamily="34" charset="0"/>
                        </a:rPr>
                        <a:t>C’est une sauvegarde automatique qui intervient après une 1</a:t>
                      </a:r>
                      <a:r>
                        <a:rPr lang="fr-FR" sz="2000" b="0" baseline="30000" dirty="0">
                          <a:solidFill>
                            <a:schemeClr val="bg1"/>
                          </a:solidFill>
                          <a:effectLst/>
                          <a:latin typeface="Arial" panose="020B0604020202020204" pitchFamily="34" charset="0"/>
                          <a:cs typeface="Arial" panose="020B0604020202020204" pitchFamily="34" charset="0"/>
                        </a:rPr>
                        <a:t>re</a:t>
                      </a:r>
                      <a:r>
                        <a:rPr lang="fr-FR" sz="2000" b="0" dirty="0">
                          <a:solidFill>
                            <a:schemeClr val="bg1"/>
                          </a:solidFill>
                          <a:effectLst/>
                          <a:latin typeface="Arial" panose="020B0604020202020204" pitchFamily="34" charset="0"/>
                          <a:cs typeface="Arial" panose="020B0604020202020204" pitchFamily="34" charset="0"/>
                        </a:rPr>
                        <a:t> sauvegarde complète. Seuls les fichiers modifiés ou ajoutés </a:t>
                      </a:r>
                      <a:r>
                        <a:rPr lang="fr-FR" sz="2000" b="1" dirty="0">
                          <a:solidFill>
                            <a:schemeClr val="bg1"/>
                          </a:solidFill>
                          <a:effectLst/>
                          <a:latin typeface="Arial" panose="020B0604020202020204" pitchFamily="34" charset="0"/>
                          <a:cs typeface="Arial" panose="020B0604020202020204" pitchFamily="34" charset="0"/>
                        </a:rPr>
                        <a:t>depuis la dernière sauvegarde complète </a:t>
                      </a:r>
                      <a:r>
                        <a:rPr lang="fr-FR" sz="2000" b="0" dirty="0">
                          <a:solidFill>
                            <a:schemeClr val="bg1"/>
                          </a:solidFill>
                          <a:effectLst/>
                          <a:latin typeface="Arial" panose="020B0604020202020204" pitchFamily="34" charset="0"/>
                          <a:cs typeface="Arial" panose="020B0604020202020204" pitchFamily="34" charset="0"/>
                        </a:rPr>
                        <a:t>sont sauvegardés.</a:t>
                      </a:r>
                    </a:p>
                    <a:p>
                      <a:pPr algn="l">
                        <a:lnSpc>
                          <a:spcPct val="100000"/>
                        </a:lnSpc>
                        <a:spcBef>
                          <a:spcPts val="300"/>
                        </a:spcBef>
                        <a:spcAft>
                          <a:spcPts val="300"/>
                        </a:spcAft>
                      </a:pPr>
                      <a:r>
                        <a:rPr lang="fr-FR" sz="2000" b="0" dirty="0">
                          <a:solidFill>
                            <a:schemeClr val="bg1"/>
                          </a:solidFill>
                          <a:effectLst/>
                          <a:latin typeface="Arial" panose="020B0604020202020204" pitchFamily="34" charset="0"/>
                          <a:cs typeface="Arial" panose="020B0604020202020204" pitchFamily="34" charset="0"/>
                        </a:rPr>
                        <a:t>Cette sauvegarde est plus lente et plus exigeante en espace de stockage qu'une sauvegarde incrémentale mais elle est plus fiable car seule la sauvegarde complète est nécessaire pour reconstituer les données sauvegardées.</a:t>
                      </a:r>
                      <a:endParaRPr lang="fr-FR" sz="20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67303310"/>
                  </a:ext>
                </a:extLst>
              </a:tr>
            </a:tbl>
          </a:graphicData>
        </a:graphic>
      </p:graphicFrame>
    </p:spTree>
    <p:extLst>
      <p:ext uri="{BB962C8B-B14F-4D97-AF65-F5344CB8AC3E}">
        <p14:creationId xmlns:p14="http://schemas.microsoft.com/office/powerpoint/2010/main" val="39055924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E25AB78-5DC4-48B2-BB60-2D4F8E739C3A}"/>
              </a:ext>
            </a:extLst>
          </p:cNvPr>
          <p:cNvSpPr txBox="1"/>
          <p:nvPr/>
        </p:nvSpPr>
        <p:spPr>
          <a:xfrm>
            <a:off x="97753" y="178907"/>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4.2. </a:t>
            </a:r>
            <a:r>
              <a:rPr lang="fr-FR" sz="2800" b="1" dirty="0">
                <a:effectLst/>
                <a:latin typeface="Arial" panose="020B0604020202020204" pitchFamily="34" charset="0"/>
                <a:cs typeface="Arial" panose="020B0604020202020204" pitchFamily="34" charset="0"/>
              </a:rPr>
              <a:t>Sensibiliser les utilisateurs à la sécurité informatique</a:t>
            </a:r>
          </a:p>
        </p:txBody>
      </p:sp>
      <p:sp>
        <p:nvSpPr>
          <p:cNvPr id="6" name="ZoneTexte 5">
            <a:extLst>
              <a:ext uri="{FF2B5EF4-FFF2-40B4-BE49-F238E27FC236}">
                <a16:creationId xmlns:a16="http://schemas.microsoft.com/office/drawing/2014/main" id="{E44BD7C2-D559-4E16-B8D9-BC7E92B15DAE}"/>
              </a:ext>
            </a:extLst>
          </p:cNvPr>
          <p:cNvSpPr txBox="1"/>
          <p:nvPr/>
        </p:nvSpPr>
        <p:spPr>
          <a:xfrm>
            <a:off x="606287" y="1429740"/>
            <a:ext cx="10172700" cy="2731517"/>
          </a:xfrm>
          <a:prstGeom prst="rect">
            <a:avLst/>
          </a:prstGeom>
          <a:noFill/>
        </p:spPr>
        <p:txBody>
          <a:bodyPr wrap="square">
            <a:spAutoFit/>
          </a:bodyPr>
          <a:lstStyle/>
          <a:p>
            <a:pPr marL="342900" lvl="0" indent="-342900" algn="just">
              <a:spcBef>
                <a:spcPts val="600"/>
              </a:spcBef>
              <a:spcAft>
                <a:spcPts val="300"/>
              </a:spcAft>
              <a:buFont typeface="Symbol" panose="05050102010706020507" pitchFamily="18" charset="2"/>
              <a:buChar char=""/>
            </a:pPr>
            <a:r>
              <a:rPr lang="fr-FR" sz="2800" b="1" dirty="0">
                <a:effectLst/>
                <a:latin typeface="Arial" panose="020B0604020202020204" pitchFamily="34" charset="0"/>
                <a:ea typeface="Times New Roman" panose="02020603050405020304" pitchFamily="18" charset="0"/>
                <a:cs typeface="Times New Roman" panose="02020603050405020304" pitchFamily="18" charset="0"/>
              </a:rPr>
              <a:t>Logiciels de sauvegarde </a:t>
            </a:r>
          </a:p>
          <a:p>
            <a:pPr algn="just">
              <a:spcBef>
                <a:spcPts val="1800"/>
              </a:spcBef>
              <a:spcAft>
                <a:spcPts val="1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Il est déconseillé de réaliser manuellement les sauvegardes. </a:t>
            </a:r>
          </a:p>
          <a:p>
            <a:pPr algn="just">
              <a:spcBef>
                <a:spcPts val="1800"/>
              </a:spcBef>
              <a:spcAft>
                <a:spcPts val="1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Tous les systèmes d’exploitation incluent une application de gestion des sauvegardes et tous des fabricants de matériel de stockage incluent des logiciels de sauvegarde avec leurs produits. </a:t>
            </a:r>
          </a:p>
        </p:txBody>
      </p:sp>
    </p:spTree>
    <p:extLst>
      <p:ext uri="{BB962C8B-B14F-4D97-AF65-F5344CB8AC3E}">
        <p14:creationId xmlns:p14="http://schemas.microsoft.com/office/powerpoint/2010/main" val="110750206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328401" cy="584200"/>
          </a:xfrm>
        </p:spPr>
        <p:txBody>
          <a:bodyPr>
            <a:noAutofit/>
          </a:bodyPr>
          <a:lstStyle/>
          <a:p>
            <a:br>
              <a:rPr lang="fr-FR" sz="2800" b="1" dirty="0"/>
            </a:br>
            <a:r>
              <a:rPr lang="fr-FR" sz="2800" b="1" dirty="0">
                <a:latin typeface="Arial" panose="020B0604020202020204" pitchFamily="34" charset="0"/>
                <a:cs typeface="Arial" panose="020B0604020202020204" pitchFamily="34" charset="0"/>
              </a:rPr>
              <a:t>Chap. 10 – </a:t>
            </a:r>
            <a:r>
              <a:rPr lang="fr-FR" sz="2800" b="1" dirty="0"/>
              <a:t>La gestion des risques informatiques</a:t>
            </a:r>
          </a:p>
        </p:txBody>
      </p:sp>
      <p:sp>
        <p:nvSpPr>
          <p:cNvPr id="5" name="Rectangle 4"/>
          <p:cNvSpPr/>
          <p:nvPr/>
        </p:nvSpPr>
        <p:spPr>
          <a:xfrm>
            <a:off x="177266" y="610882"/>
            <a:ext cx="9772227"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4. Mettre en œuvre la sécurité informatique au quotidien</a:t>
            </a:r>
          </a:p>
        </p:txBody>
      </p:sp>
      <p:sp>
        <p:nvSpPr>
          <p:cNvPr id="8" name="ZoneTexte 7">
            <a:extLst>
              <a:ext uri="{FF2B5EF4-FFF2-40B4-BE49-F238E27FC236}">
                <a16:creationId xmlns:a16="http://schemas.microsoft.com/office/drawing/2014/main" id="{BE25AB78-5DC4-48B2-BB60-2D4F8E739C3A}"/>
              </a:ext>
            </a:extLst>
          </p:cNvPr>
          <p:cNvSpPr txBox="1"/>
          <p:nvPr/>
        </p:nvSpPr>
        <p:spPr>
          <a:xfrm>
            <a:off x="221743" y="1416328"/>
            <a:ext cx="11328400" cy="1369606"/>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400" b="1" dirty="0">
                <a:latin typeface="Arial" panose="020B0604020202020204" pitchFamily="34" charset="0"/>
                <a:cs typeface="Arial" panose="020B0604020202020204" pitchFamily="34" charset="0"/>
              </a:rPr>
              <a:t>4.1. </a:t>
            </a:r>
            <a:r>
              <a:rPr lang="fr-FR" sz="2400" b="1" dirty="0">
                <a:effectLst/>
                <a:latin typeface="Arial" panose="020B0604020202020204" pitchFamily="34" charset="0"/>
                <a:cs typeface="Arial" panose="020B0604020202020204" pitchFamily="34" charset="0"/>
              </a:rPr>
              <a:t>Sensibiliser les utilisateurs à la sécurité informatique</a:t>
            </a:r>
          </a:p>
          <a:p>
            <a:pPr algn="ctr">
              <a:spcBef>
                <a:spcPts val="18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La gestion des </a:t>
            </a:r>
            <a:r>
              <a:rPr lang="fr-FR" sz="2200" b="1" dirty="0">
                <a:effectLst/>
                <a:latin typeface="Arial" panose="020B0604020202020204" pitchFamily="34" charset="0"/>
                <a:ea typeface="Times New Roman" panose="02020603050405020304" pitchFamily="18" charset="0"/>
                <a:cs typeface="Arial" panose="020B0604020202020204" pitchFamily="34" charset="0"/>
              </a:rPr>
              <a:t>risques</a:t>
            </a:r>
            <a:r>
              <a:rPr lang="fr-FR" sz="2200" dirty="0">
                <a:effectLst/>
                <a:latin typeface="Arial" panose="020B0604020202020204" pitchFamily="34" charset="0"/>
                <a:ea typeface="Times New Roman" panose="02020603050405020304" pitchFamily="18" charset="0"/>
                <a:cs typeface="Arial" panose="020B0604020202020204" pitchFamily="34" charset="0"/>
              </a:rPr>
              <a:t> dépend de la</a:t>
            </a:r>
            <a:r>
              <a:rPr lang="fr-FR" sz="2200" b="1" dirty="0">
                <a:effectLst/>
                <a:latin typeface="Arial" panose="020B0604020202020204" pitchFamily="34" charset="0"/>
                <a:ea typeface="Times New Roman" panose="02020603050405020304" pitchFamily="18" charset="0"/>
                <a:cs typeface="Arial" panose="020B0604020202020204" pitchFamily="34" charset="0"/>
              </a:rPr>
              <a:t> menace </a:t>
            </a:r>
            <a:r>
              <a:rPr lang="fr-FR" sz="2200" dirty="0">
                <a:effectLst/>
                <a:latin typeface="Arial" panose="020B0604020202020204" pitchFamily="34" charset="0"/>
                <a:ea typeface="Times New Roman" panose="02020603050405020304" pitchFamily="18" charset="0"/>
                <a:cs typeface="Arial" panose="020B0604020202020204" pitchFamily="34" charset="0"/>
              </a:rPr>
              <a:t>et de</a:t>
            </a:r>
            <a:r>
              <a:rPr lang="fr-FR" sz="2200" b="1" dirty="0">
                <a:effectLst/>
                <a:latin typeface="Arial" panose="020B0604020202020204" pitchFamily="34" charset="0"/>
                <a:ea typeface="Times New Roman" panose="02020603050405020304" pitchFamily="18" charset="0"/>
                <a:cs typeface="Arial" panose="020B0604020202020204" pitchFamily="34" charset="0"/>
              </a:rPr>
              <a:t> l’exposition </a:t>
            </a:r>
            <a:r>
              <a:rPr lang="fr-FR" sz="2200" dirty="0">
                <a:effectLst/>
                <a:latin typeface="Arial" panose="020B0604020202020204" pitchFamily="34" charset="0"/>
                <a:ea typeface="Times New Roman" panose="02020603050405020304" pitchFamily="18" charset="0"/>
                <a:cs typeface="Arial" panose="020B0604020202020204" pitchFamily="34" charset="0"/>
              </a:rPr>
              <a:t>qui justifierons l</a:t>
            </a:r>
            <a:r>
              <a:rPr lang="fr-FR" sz="2200" b="1" dirty="0">
                <a:effectLst/>
                <a:latin typeface="Arial" panose="020B0604020202020204" pitchFamily="34" charset="0"/>
                <a:ea typeface="Times New Roman" panose="02020603050405020304" pitchFamily="18" charset="0"/>
                <a:cs typeface="Arial" panose="020B0604020202020204" pitchFamily="34" charset="0"/>
              </a:rPr>
              <a:t>es protections</a:t>
            </a:r>
            <a:r>
              <a:rPr lang="fr-FR" sz="2200" dirty="0">
                <a:effectLst/>
                <a:latin typeface="Arial" panose="020B0604020202020204" pitchFamily="34" charset="0"/>
                <a:ea typeface="Times New Roman" panose="02020603050405020304" pitchFamily="18" charset="0"/>
                <a:cs typeface="Arial" panose="020B0604020202020204" pitchFamily="34" charset="0"/>
              </a:rPr>
              <a:t> à mettre en œuvre.</a:t>
            </a:r>
            <a:endParaRPr lang="fr-FR" sz="22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6" name="Diagramme 5">
            <a:extLst>
              <a:ext uri="{FF2B5EF4-FFF2-40B4-BE49-F238E27FC236}">
                <a16:creationId xmlns:a16="http://schemas.microsoft.com/office/drawing/2014/main" id="{24BF6A4B-EB00-45CA-A283-A22833FA53C5}"/>
              </a:ext>
            </a:extLst>
          </p:cNvPr>
          <p:cNvGraphicFramePr/>
          <p:nvPr>
            <p:extLst>
              <p:ext uri="{D42A27DB-BD31-4B8C-83A1-F6EECF244321}">
                <p14:modId xmlns:p14="http://schemas.microsoft.com/office/powerpoint/2010/main" val="2440689568"/>
              </p:ext>
            </p:extLst>
          </p:nvPr>
        </p:nvGraphicFramePr>
        <p:xfrm>
          <a:off x="327991" y="2852531"/>
          <a:ext cx="11405152" cy="35780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41194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328401" cy="584200"/>
          </a:xfrm>
        </p:spPr>
        <p:txBody>
          <a:bodyPr>
            <a:noAutofit/>
          </a:bodyPr>
          <a:lstStyle/>
          <a:p>
            <a:br>
              <a:rPr lang="fr-FR" sz="2800" b="1" dirty="0"/>
            </a:br>
            <a:r>
              <a:rPr lang="fr-FR" sz="2800" b="1" dirty="0">
                <a:latin typeface="Arial" panose="020B0604020202020204" pitchFamily="34" charset="0"/>
                <a:cs typeface="Arial" panose="020B0604020202020204" pitchFamily="34" charset="0"/>
              </a:rPr>
              <a:t>Chap. 10 – </a:t>
            </a:r>
            <a:r>
              <a:rPr lang="fr-FR" sz="2800" b="1" dirty="0"/>
              <a:t>La gestion des risques informatiques</a:t>
            </a:r>
          </a:p>
        </p:txBody>
      </p:sp>
      <p:sp>
        <p:nvSpPr>
          <p:cNvPr id="5" name="Rectangle 4"/>
          <p:cNvSpPr/>
          <p:nvPr/>
        </p:nvSpPr>
        <p:spPr>
          <a:xfrm>
            <a:off x="177266" y="610882"/>
            <a:ext cx="9772227"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4. Mettre en œuvre la sécurité informatique au quotidien</a:t>
            </a:r>
          </a:p>
        </p:txBody>
      </p:sp>
      <p:sp>
        <p:nvSpPr>
          <p:cNvPr id="8" name="ZoneTexte 7">
            <a:extLst>
              <a:ext uri="{FF2B5EF4-FFF2-40B4-BE49-F238E27FC236}">
                <a16:creationId xmlns:a16="http://schemas.microsoft.com/office/drawing/2014/main" id="{BE25AB78-5DC4-48B2-BB60-2D4F8E739C3A}"/>
              </a:ext>
            </a:extLst>
          </p:cNvPr>
          <p:cNvSpPr txBox="1"/>
          <p:nvPr/>
        </p:nvSpPr>
        <p:spPr>
          <a:xfrm>
            <a:off x="221743" y="1416328"/>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4.1. </a:t>
            </a:r>
            <a:r>
              <a:rPr lang="fr-FR" sz="2800" b="1" dirty="0">
                <a:effectLst/>
                <a:latin typeface="Arial" panose="020B0604020202020204" pitchFamily="34" charset="0"/>
                <a:cs typeface="Arial" panose="020B0604020202020204" pitchFamily="34" charset="0"/>
              </a:rPr>
              <a:t>Sensibiliser les utilisateurs à la sécurité informatique</a:t>
            </a:r>
          </a:p>
        </p:txBody>
      </p:sp>
      <p:sp>
        <p:nvSpPr>
          <p:cNvPr id="7" name="ZoneTexte 6">
            <a:extLst>
              <a:ext uri="{FF2B5EF4-FFF2-40B4-BE49-F238E27FC236}">
                <a16:creationId xmlns:a16="http://schemas.microsoft.com/office/drawing/2014/main" id="{747FAB80-A5A0-4563-97BD-8F7145FE2549}"/>
              </a:ext>
            </a:extLst>
          </p:cNvPr>
          <p:cNvSpPr txBox="1"/>
          <p:nvPr/>
        </p:nvSpPr>
        <p:spPr>
          <a:xfrm>
            <a:off x="675353" y="2302351"/>
            <a:ext cx="10923611" cy="3139321"/>
          </a:xfrm>
          <a:prstGeom prst="rect">
            <a:avLst/>
          </a:prstGeom>
          <a:noFill/>
        </p:spPr>
        <p:txBody>
          <a:bodyPr wrap="square">
            <a:spAutoFit/>
          </a:bodyPr>
          <a:lstStyle/>
          <a:p>
            <a:pPr algn="ctr">
              <a:spcBef>
                <a:spcPts val="600"/>
              </a:spcBef>
            </a:pPr>
            <a:r>
              <a:rPr lang="fr-FR" sz="2400" dirty="0">
                <a:effectLst/>
                <a:latin typeface="Arial" panose="020B0604020202020204" pitchFamily="34" charset="0"/>
                <a:ea typeface="Times New Roman" panose="02020603050405020304" pitchFamily="18" charset="0"/>
                <a:cs typeface="Arial" panose="020B0604020202020204" pitchFamily="34" charset="0"/>
              </a:rPr>
              <a:t>Les contremesures peuvent être </a:t>
            </a:r>
          </a:p>
          <a:p>
            <a:pPr marL="536575" indent="-536575" algn="just">
              <a:spcBef>
                <a:spcPts val="600"/>
              </a:spcBef>
              <a:buFont typeface="Wingdings" panose="05000000000000000000" pitchFamily="2" charset="2"/>
              <a:buChar char="Ø"/>
            </a:pPr>
            <a:r>
              <a:rPr lang="fr-FR" sz="2400" dirty="0">
                <a:effectLst/>
                <a:latin typeface="Arial" panose="020B0604020202020204" pitchFamily="34" charset="0"/>
                <a:ea typeface="Times New Roman" panose="02020603050405020304" pitchFamily="18" charset="0"/>
                <a:cs typeface="Arial" panose="020B0604020202020204" pitchFamily="34" charset="0"/>
              </a:rPr>
              <a:t>des</a:t>
            </a:r>
            <a:r>
              <a:rPr lang="fr-FR" sz="2400" b="1" dirty="0">
                <a:effectLst/>
                <a:latin typeface="Arial" panose="020B0604020202020204" pitchFamily="34" charset="0"/>
                <a:ea typeface="Times New Roman" panose="02020603050405020304" pitchFamily="18" charset="0"/>
                <a:cs typeface="Arial" panose="020B0604020202020204" pitchFamily="34" charset="0"/>
              </a:rPr>
              <a:t> solutions techniques</a:t>
            </a:r>
            <a:r>
              <a:rPr lang="fr-FR" sz="2400" dirty="0">
                <a:effectLst/>
                <a:latin typeface="Arial" panose="020B0604020202020204" pitchFamily="34" charset="0"/>
                <a:ea typeface="Times New Roman" panose="02020603050405020304" pitchFamily="18" charset="0"/>
                <a:cs typeface="Arial" panose="020B0604020202020204" pitchFamily="34" charset="0"/>
              </a:rPr>
              <a:t> </a:t>
            </a:r>
            <a:r>
              <a:rPr lang="fr-FR" sz="2400" i="1" dirty="0">
                <a:effectLst/>
                <a:latin typeface="Arial" panose="020B0604020202020204" pitchFamily="34" charset="0"/>
                <a:ea typeface="Times New Roman" panose="02020603050405020304" pitchFamily="18" charset="0"/>
                <a:cs typeface="Arial" panose="020B0604020202020204" pitchFamily="34" charset="0"/>
              </a:rPr>
              <a:t>(antivirus, pare-feu, mot de passe, cryptage…) </a:t>
            </a:r>
            <a:r>
              <a:rPr lang="fr-FR" sz="2400" dirty="0">
                <a:effectLst/>
                <a:latin typeface="Arial" panose="020B0604020202020204" pitchFamily="34" charset="0"/>
                <a:ea typeface="Times New Roman" panose="02020603050405020304" pitchFamily="18" charset="0"/>
                <a:cs typeface="Arial" panose="020B0604020202020204" pitchFamily="34" charset="0"/>
              </a:rPr>
              <a:t>; </a:t>
            </a:r>
          </a:p>
          <a:p>
            <a:pPr marL="536575" indent="-536575" algn="just">
              <a:spcBef>
                <a:spcPts val="600"/>
              </a:spcBef>
              <a:buFont typeface="Wingdings" panose="05000000000000000000" pitchFamily="2" charset="2"/>
              <a:buChar char="Ø"/>
            </a:pPr>
            <a:r>
              <a:rPr lang="fr-FR" sz="2400" dirty="0">
                <a:effectLst/>
                <a:latin typeface="Arial" panose="020B0604020202020204" pitchFamily="34" charset="0"/>
                <a:ea typeface="Times New Roman" panose="02020603050405020304" pitchFamily="18" charset="0"/>
                <a:cs typeface="Arial" panose="020B0604020202020204" pitchFamily="34" charset="0"/>
              </a:rPr>
              <a:t>des </a:t>
            </a:r>
            <a:r>
              <a:rPr lang="fr-FR" sz="2400" b="1" dirty="0">
                <a:effectLst/>
                <a:latin typeface="Arial" panose="020B0604020202020204" pitchFamily="34" charset="0"/>
                <a:ea typeface="Times New Roman" panose="02020603050405020304" pitchFamily="18" charset="0"/>
                <a:cs typeface="Arial" panose="020B0604020202020204" pitchFamily="34" charset="0"/>
              </a:rPr>
              <a:t>procédures</a:t>
            </a:r>
            <a:r>
              <a:rPr lang="fr-FR" sz="2400" dirty="0">
                <a:effectLst/>
                <a:latin typeface="Arial" panose="020B0604020202020204" pitchFamily="34" charset="0"/>
                <a:ea typeface="Times New Roman" panose="02020603050405020304" pitchFamily="18" charset="0"/>
                <a:cs typeface="Arial" panose="020B0604020202020204" pitchFamily="34" charset="0"/>
              </a:rPr>
              <a:t> à respecter ;</a:t>
            </a:r>
          </a:p>
          <a:p>
            <a:pPr marL="536575" indent="-536575" algn="just">
              <a:spcBef>
                <a:spcPts val="600"/>
              </a:spcBef>
              <a:buFont typeface="Wingdings" panose="05000000000000000000" pitchFamily="2" charset="2"/>
              <a:buChar char="Ø"/>
            </a:pPr>
            <a:r>
              <a:rPr lang="fr-FR" sz="2400" dirty="0">
                <a:effectLst/>
                <a:latin typeface="Arial" panose="020B0604020202020204" pitchFamily="34" charset="0"/>
                <a:ea typeface="Times New Roman" panose="02020603050405020304" pitchFamily="18" charset="0"/>
                <a:cs typeface="Arial" panose="020B0604020202020204" pitchFamily="34" charset="0"/>
              </a:rPr>
              <a:t>des</a:t>
            </a:r>
            <a:r>
              <a:rPr lang="fr-FR" sz="2400" b="1" dirty="0">
                <a:effectLst/>
                <a:latin typeface="Arial" panose="020B0604020202020204" pitchFamily="34" charset="0"/>
                <a:ea typeface="Times New Roman" panose="02020603050405020304" pitchFamily="18" charset="0"/>
                <a:cs typeface="Arial" panose="020B0604020202020204" pitchFamily="34" charset="0"/>
              </a:rPr>
              <a:t> formations</a:t>
            </a:r>
            <a:r>
              <a:rPr lang="fr-FR" sz="2400" dirty="0">
                <a:effectLst/>
                <a:latin typeface="Arial" panose="020B0604020202020204" pitchFamily="34" charset="0"/>
                <a:ea typeface="Times New Roman" panose="02020603050405020304" pitchFamily="18" charset="0"/>
                <a:cs typeface="Arial" panose="020B0604020202020204" pitchFamily="34" charset="0"/>
              </a:rPr>
              <a:t> et </a:t>
            </a:r>
            <a:r>
              <a:rPr lang="fr-FR" sz="2400" b="1" dirty="0">
                <a:effectLst/>
                <a:latin typeface="Arial" panose="020B0604020202020204" pitchFamily="34" charset="0"/>
                <a:ea typeface="Times New Roman" panose="02020603050405020304" pitchFamily="18" charset="0"/>
                <a:cs typeface="Arial" panose="020B0604020202020204" pitchFamily="34" charset="0"/>
              </a:rPr>
              <a:t>sensibilisations </a:t>
            </a:r>
            <a:r>
              <a:rPr lang="fr-FR" sz="2400" dirty="0">
                <a:effectLst/>
                <a:latin typeface="Arial" panose="020B0604020202020204" pitchFamily="34" charset="0"/>
                <a:ea typeface="Times New Roman" panose="02020603050405020304" pitchFamily="18" charset="0"/>
                <a:cs typeface="Arial" panose="020B0604020202020204" pitchFamily="34" charset="0"/>
              </a:rPr>
              <a:t>aux risques.</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1800"/>
              </a:spcBef>
            </a:pPr>
            <a:r>
              <a:rPr lang="fr-FR" sz="2400" b="1" dirty="0">
                <a:effectLst/>
                <a:latin typeface="Arial" panose="020B0604020202020204" pitchFamily="34" charset="0"/>
                <a:ea typeface="Calibri" panose="020F0502020204030204" pitchFamily="34" charset="0"/>
                <a:cs typeface="Arial" panose="020B0604020202020204" pitchFamily="34" charset="0"/>
              </a:rPr>
              <a:t>Plusieurs actions peuvent être envisagées : rédiger une charte informatique ; mettre en place des outils d'information ; former le personnel ; réaliser des tests.</a:t>
            </a:r>
            <a:endParaRPr lang="fr-FR" sz="2400" b="1"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95871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E25AB78-5DC4-48B2-BB60-2D4F8E739C3A}"/>
              </a:ext>
            </a:extLst>
          </p:cNvPr>
          <p:cNvSpPr txBox="1"/>
          <p:nvPr/>
        </p:nvSpPr>
        <p:spPr>
          <a:xfrm>
            <a:off x="112662" y="69576"/>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4.1. </a:t>
            </a:r>
            <a:r>
              <a:rPr lang="fr-FR" sz="2800" b="1" dirty="0">
                <a:effectLst/>
                <a:latin typeface="Arial" panose="020B0604020202020204" pitchFamily="34" charset="0"/>
                <a:cs typeface="Arial" panose="020B0604020202020204" pitchFamily="34" charset="0"/>
              </a:rPr>
              <a:t>Sensibiliser les utilisateurs à la sécurité informatique</a:t>
            </a:r>
          </a:p>
        </p:txBody>
      </p:sp>
      <p:sp>
        <p:nvSpPr>
          <p:cNvPr id="15" name="ZoneTexte 14">
            <a:extLst>
              <a:ext uri="{FF2B5EF4-FFF2-40B4-BE49-F238E27FC236}">
                <a16:creationId xmlns:a16="http://schemas.microsoft.com/office/drawing/2014/main" id="{7A6D52D8-8EF3-4F09-878C-69AA76403230}"/>
              </a:ext>
            </a:extLst>
          </p:cNvPr>
          <p:cNvSpPr txBox="1"/>
          <p:nvPr/>
        </p:nvSpPr>
        <p:spPr>
          <a:xfrm>
            <a:off x="670892" y="950053"/>
            <a:ext cx="11032434" cy="4401205"/>
          </a:xfrm>
          <a:prstGeom prst="rect">
            <a:avLst/>
          </a:prstGeom>
          <a:noFill/>
        </p:spPr>
        <p:txBody>
          <a:bodyPr wrap="square">
            <a:spAutoFit/>
          </a:bodyPr>
          <a:lstStyle/>
          <a:p>
            <a:pPr marL="342900" lvl="0" indent="-342900" algn="just">
              <a:spcBef>
                <a:spcPts val="600"/>
              </a:spcBef>
              <a:buFont typeface="Symbol" panose="05050102010706020507" pitchFamily="18" charset="2"/>
              <a:buChar char=""/>
              <a:tabLst>
                <a:tab pos="179705" algn="l"/>
                <a:tab pos="539750" algn="l"/>
                <a:tab pos="899795" algn="l"/>
                <a:tab pos="1259840" algn="l"/>
                <a:tab pos="1619885" algn="l"/>
                <a:tab pos="1979930" algn="l"/>
                <a:tab pos="2339975" algn="l"/>
                <a:tab pos="2700020" algn="l"/>
                <a:tab pos="3060065" algn="l"/>
                <a:tab pos="3420110" algn="l"/>
              </a:tabLst>
            </a:pPr>
            <a:r>
              <a:rPr lang="fr-FR" sz="2400" b="1" dirty="0">
                <a:effectLst/>
                <a:latin typeface="Arial" panose="020B0604020202020204" pitchFamily="34" charset="0"/>
              </a:rPr>
              <a:t>Rédiger une charte informatique</a:t>
            </a:r>
          </a:p>
          <a:p>
            <a:pPr algn="ctr">
              <a:spcBef>
                <a:spcPts val="2400"/>
              </a:spcBef>
            </a:pPr>
            <a:r>
              <a:rPr lang="fr-FR" sz="2200" b="1" dirty="0">
                <a:solidFill>
                  <a:srgbClr val="00B0F0"/>
                </a:solidFill>
                <a:effectLst/>
                <a:latin typeface="Arial" panose="020B0604020202020204" pitchFamily="34" charset="0"/>
                <a:ea typeface="Calibri" panose="020F0502020204030204" pitchFamily="34" charset="0"/>
                <a:cs typeface="Arial" panose="020B0604020202020204" pitchFamily="34" charset="0"/>
              </a:rPr>
              <a:t>Ce document précise les </a:t>
            </a:r>
            <a:r>
              <a:rPr lang="fr-FR" sz="22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règles</a:t>
            </a:r>
            <a:r>
              <a:rPr lang="fr-FR" sz="2200" b="1" dirty="0">
                <a:solidFill>
                  <a:srgbClr val="00B0F0"/>
                </a:solidFill>
                <a:effectLst/>
                <a:latin typeface="Arial" panose="020B0604020202020204" pitchFamily="34" charset="0"/>
                <a:ea typeface="Calibri" panose="020F0502020204030204" pitchFamily="34" charset="0"/>
                <a:cs typeface="Arial" panose="020B0604020202020204" pitchFamily="34" charset="0"/>
              </a:rPr>
              <a:t> et les </a:t>
            </a:r>
            <a:r>
              <a:rPr lang="fr-FR" sz="22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bonnes pratiques</a:t>
            </a:r>
            <a:r>
              <a:rPr lang="fr-FR" sz="2200" b="1" dirty="0">
                <a:solidFill>
                  <a:srgbClr val="00B0F0"/>
                </a:solidFill>
                <a:effectLst/>
                <a:latin typeface="Arial" panose="020B0604020202020204" pitchFamily="34" charset="0"/>
                <a:ea typeface="Calibri" panose="020F0502020204030204" pitchFamily="34" charset="0"/>
                <a:cs typeface="Arial" panose="020B0604020202020204" pitchFamily="34" charset="0"/>
              </a:rPr>
              <a:t> à mettre en œuvre lors de l’utilisation</a:t>
            </a:r>
          </a:p>
          <a:p>
            <a:pPr marL="447675" indent="-447675" algn="just">
              <a:spcBef>
                <a:spcPts val="1800"/>
              </a:spcBef>
              <a:buFont typeface="Wingdings" panose="05000000000000000000" pitchFamily="2" charset="2"/>
              <a:buChar char="q"/>
            </a:pPr>
            <a:r>
              <a:rPr lang="fr-FR" sz="2200" dirty="0">
                <a:effectLst/>
                <a:latin typeface="Arial" panose="020B0604020202020204" pitchFamily="34" charset="0"/>
                <a:ea typeface="Calibri" panose="020F0502020204030204" pitchFamily="34" charset="0"/>
                <a:cs typeface="Arial" panose="020B0604020202020204" pitchFamily="34" charset="0"/>
              </a:rPr>
              <a:t>des </a:t>
            </a:r>
            <a:r>
              <a:rPr lang="fr-FR" sz="2200" b="1" dirty="0">
                <a:effectLst/>
                <a:latin typeface="Arial" panose="020B0604020202020204" pitchFamily="34" charset="0"/>
                <a:ea typeface="Calibri" panose="020F0502020204030204" pitchFamily="34" charset="0"/>
                <a:cs typeface="Arial" panose="020B0604020202020204" pitchFamily="34" charset="0"/>
              </a:rPr>
              <a:t>matériels</a:t>
            </a:r>
            <a:r>
              <a:rPr lang="fr-FR" sz="2200" dirty="0">
                <a:effectLst/>
                <a:latin typeface="Arial" panose="020B0604020202020204" pitchFamily="34" charset="0"/>
                <a:ea typeface="Calibri" panose="020F0502020204030204" pitchFamily="34" charset="0"/>
                <a:cs typeface="Arial" panose="020B0604020202020204" pitchFamily="34" charset="0"/>
              </a:rPr>
              <a:t> (ordinateurs, smartphones, imprimantes) ; </a:t>
            </a:r>
          </a:p>
          <a:p>
            <a:pPr marL="447675" indent="-447675">
              <a:spcBef>
                <a:spcPts val="1800"/>
              </a:spcBef>
              <a:buFont typeface="Wingdings" panose="05000000000000000000" pitchFamily="2" charset="2"/>
              <a:buChar char="q"/>
            </a:pPr>
            <a:r>
              <a:rPr lang="fr-FR" sz="2200" dirty="0">
                <a:effectLst/>
                <a:latin typeface="Arial" panose="020B0604020202020204" pitchFamily="34" charset="0"/>
                <a:ea typeface="Calibri" panose="020F0502020204030204" pitchFamily="34" charset="0"/>
                <a:cs typeface="Arial" panose="020B0604020202020204" pitchFamily="34" charset="0"/>
              </a:rPr>
              <a:t>des </a:t>
            </a:r>
            <a:r>
              <a:rPr lang="fr-FR" sz="2200" b="1" dirty="0">
                <a:effectLst/>
                <a:latin typeface="Arial" panose="020B0604020202020204" pitchFamily="34" charset="0"/>
                <a:ea typeface="Calibri" panose="020F0502020204030204" pitchFamily="34" charset="0"/>
                <a:cs typeface="Arial" panose="020B0604020202020204" pitchFamily="34" charset="0"/>
              </a:rPr>
              <a:t>applications</a:t>
            </a:r>
            <a:r>
              <a:rPr lang="fr-FR" sz="2200" dirty="0">
                <a:effectLst/>
                <a:latin typeface="Arial" panose="020B0604020202020204" pitchFamily="34" charset="0"/>
                <a:ea typeface="Calibri" panose="020F0502020204030204" pitchFamily="34" charset="0"/>
                <a:cs typeface="Arial" panose="020B0604020202020204" pitchFamily="34" charset="0"/>
              </a:rPr>
              <a:t> (logiciels administratifs, logiciels de gestion, applications métiers, services en ligne) ; </a:t>
            </a:r>
          </a:p>
          <a:p>
            <a:pPr marL="447675" indent="-447675" algn="just">
              <a:spcBef>
                <a:spcPts val="1800"/>
              </a:spcBef>
              <a:buFont typeface="Wingdings" panose="05000000000000000000" pitchFamily="2" charset="2"/>
              <a:buChar char="q"/>
            </a:pPr>
            <a:r>
              <a:rPr lang="fr-FR" sz="2200" dirty="0">
                <a:effectLst/>
                <a:latin typeface="Arial" panose="020B0604020202020204" pitchFamily="34" charset="0"/>
                <a:ea typeface="Calibri" panose="020F0502020204030204" pitchFamily="34" charset="0"/>
                <a:cs typeface="Arial" panose="020B0604020202020204" pitchFamily="34" charset="0"/>
              </a:rPr>
              <a:t>d’</a:t>
            </a:r>
            <a:r>
              <a:rPr lang="fr-FR" sz="2200" b="1" dirty="0">
                <a:latin typeface="Arial" panose="020B0604020202020204" pitchFamily="34" charset="0"/>
                <a:ea typeface="Calibri" panose="020F0502020204030204" pitchFamily="34" charset="0"/>
                <a:cs typeface="Arial" panose="020B0604020202020204" pitchFamily="34" charset="0"/>
              </a:rPr>
              <a:t>I</a:t>
            </a:r>
            <a:r>
              <a:rPr lang="fr-FR" sz="2200" b="1" dirty="0">
                <a:effectLst/>
                <a:latin typeface="Arial" panose="020B0604020202020204" pitchFamily="34" charset="0"/>
                <a:ea typeface="Calibri" panose="020F0502020204030204" pitchFamily="34" charset="0"/>
                <a:cs typeface="Arial" panose="020B0604020202020204" pitchFamily="34" charset="0"/>
              </a:rPr>
              <a:t>nternet</a:t>
            </a:r>
            <a:r>
              <a:rPr lang="fr-FR" sz="2200" dirty="0">
                <a:effectLst/>
                <a:latin typeface="Arial" panose="020B0604020202020204" pitchFamily="34" charset="0"/>
                <a:ea typeface="Calibri" panose="020F0502020204030204" pitchFamily="34" charset="0"/>
                <a:cs typeface="Arial" panose="020B0604020202020204" pitchFamily="34" charset="0"/>
              </a:rPr>
              <a:t> ; </a:t>
            </a:r>
          </a:p>
          <a:p>
            <a:pPr marL="447675" indent="-447675" algn="just">
              <a:spcBef>
                <a:spcPts val="1800"/>
              </a:spcBef>
              <a:buFont typeface="Wingdings" panose="05000000000000000000" pitchFamily="2" charset="2"/>
              <a:buChar char="q"/>
            </a:pPr>
            <a:r>
              <a:rPr lang="fr-FR" sz="2200" dirty="0">
                <a:effectLst/>
                <a:latin typeface="Arial" panose="020B0604020202020204" pitchFamily="34" charset="0"/>
                <a:ea typeface="Calibri" panose="020F0502020204030204" pitchFamily="34" charset="0"/>
                <a:cs typeface="Arial" panose="020B0604020202020204" pitchFamily="34" charset="0"/>
              </a:rPr>
              <a:t>des </a:t>
            </a:r>
            <a:r>
              <a:rPr lang="fr-FR" sz="2200" b="1" dirty="0">
                <a:effectLst/>
                <a:latin typeface="Arial" panose="020B0604020202020204" pitchFamily="34" charset="0"/>
                <a:ea typeface="Calibri" panose="020F0502020204030204" pitchFamily="34" charset="0"/>
                <a:cs typeface="Arial" panose="020B0604020202020204" pitchFamily="34" charset="0"/>
              </a:rPr>
              <a:t>téléphones</a:t>
            </a:r>
            <a:r>
              <a:rPr lang="fr-FR" sz="2200" dirty="0">
                <a:effectLst/>
                <a:latin typeface="Arial" panose="020B0604020202020204" pitchFamily="34" charset="0"/>
                <a:ea typeface="Calibri" panose="020F0502020204030204" pitchFamily="34" charset="0"/>
                <a:cs typeface="Arial" panose="020B0604020202020204" pitchFamily="34" charset="0"/>
              </a:rPr>
              <a:t> et de tout autre outils numériques (courriels, accès au réseau, partage de fichiers, vidéo-conférences, etc.)</a:t>
            </a:r>
            <a:endParaRPr lang="fr-FR" sz="2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23355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E25AB78-5DC4-48B2-BB60-2D4F8E739C3A}"/>
              </a:ext>
            </a:extLst>
          </p:cNvPr>
          <p:cNvSpPr txBox="1"/>
          <p:nvPr/>
        </p:nvSpPr>
        <p:spPr>
          <a:xfrm>
            <a:off x="112662" y="84485"/>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4.1. </a:t>
            </a:r>
            <a:r>
              <a:rPr lang="fr-FR" sz="2800" b="1" dirty="0">
                <a:effectLst/>
                <a:latin typeface="Arial" panose="020B0604020202020204" pitchFamily="34" charset="0"/>
                <a:cs typeface="Arial" panose="020B0604020202020204" pitchFamily="34" charset="0"/>
              </a:rPr>
              <a:t>Sensibiliser les utilisateurs à la sécurité informatique</a:t>
            </a:r>
          </a:p>
        </p:txBody>
      </p:sp>
      <p:sp>
        <p:nvSpPr>
          <p:cNvPr id="15" name="ZoneTexte 14">
            <a:extLst>
              <a:ext uri="{FF2B5EF4-FFF2-40B4-BE49-F238E27FC236}">
                <a16:creationId xmlns:a16="http://schemas.microsoft.com/office/drawing/2014/main" id="{7A6D52D8-8EF3-4F09-878C-69AA76403230}"/>
              </a:ext>
            </a:extLst>
          </p:cNvPr>
          <p:cNvSpPr txBox="1"/>
          <p:nvPr/>
        </p:nvSpPr>
        <p:spPr>
          <a:xfrm>
            <a:off x="362778" y="950053"/>
            <a:ext cx="11161644" cy="4585871"/>
          </a:xfrm>
          <a:prstGeom prst="rect">
            <a:avLst/>
          </a:prstGeom>
          <a:noFill/>
        </p:spPr>
        <p:txBody>
          <a:bodyPr wrap="square">
            <a:spAutoFit/>
          </a:bodyPr>
          <a:lstStyle/>
          <a:p>
            <a:pPr marL="342900" lvl="0" indent="-342900" algn="just">
              <a:spcBef>
                <a:spcPts val="600"/>
              </a:spcBef>
              <a:buFont typeface="Symbol" panose="05050102010706020507" pitchFamily="18" charset="2"/>
              <a:buChar char=""/>
              <a:tabLst>
                <a:tab pos="179705" algn="l"/>
                <a:tab pos="539750" algn="l"/>
                <a:tab pos="899795" algn="l"/>
                <a:tab pos="1259840" algn="l"/>
                <a:tab pos="1619885" algn="l"/>
                <a:tab pos="1979930" algn="l"/>
                <a:tab pos="2339975" algn="l"/>
                <a:tab pos="2700020" algn="l"/>
                <a:tab pos="3060065" algn="l"/>
                <a:tab pos="3420110" algn="l"/>
              </a:tabLst>
            </a:pPr>
            <a:r>
              <a:rPr lang="fr-FR" sz="2400" b="1" dirty="0">
                <a:effectLst/>
                <a:latin typeface="Arial" panose="020B0604020202020204" pitchFamily="34" charset="0"/>
              </a:rPr>
              <a:t>Rédiger une charte informatique</a:t>
            </a:r>
          </a:p>
          <a:p>
            <a:pPr algn="ctr">
              <a:spcBef>
                <a:spcPts val="2400"/>
              </a:spcBef>
            </a:pPr>
            <a:r>
              <a:rPr lang="fr-FR" sz="2200" b="1" dirty="0">
                <a:solidFill>
                  <a:srgbClr val="00B0F0"/>
                </a:solidFill>
                <a:effectLst/>
                <a:latin typeface="Arial" panose="020B0604020202020204" pitchFamily="34" charset="0"/>
                <a:ea typeface="Calibri" panose="020F0502020204030204" pitchFamily="34" charset="0"/>
                <a:cs typeface="Arial" panose="020B0604020202020204" pitchFamily="34" charset="0"/>
              </a:rPr>
              <a:t>La charte informatique intègre également des parties consacrées :</a:t>
            </a:r>
            <a:endParaRPr lang="fr-FR" sz="22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endParaRPr>
          </a:p>
          <a:p>
            <a:pPr marL="447675" lvl="0" indent="-447675" algn="just">
              <a:spcBef>
                <a:spcPts val="1200"/>
              </a:spcBef>
              <a:spcAft>
                <a:spcPts val="0"/>
              </a:spcAft>
              <a:buFont typeface="Wingdings" panose="05000000000000000000" pitchFamily="2" charset="2"/>
              <a:buChar char="Ø"/>
            </a:pPr>
            <a:r>
              <a:rPr lang="fr-FR" sz="2200" dirty="0">
                <a:effectLst/>
                <a:latin typeface="Arial" panose="020B0604020202020204" pitchFamily="34" charset="0"/>
                <a:ea typeface="Calibri" panose="020F0502020204030204" pitchFamily="34" charset="0"/>
                <a:cs typeface="Arial" panose="020B0604020202020204" pitchFamily="34" charset="0"/>
              </a:rPr>
              <a:t>à la mise en œuvre du</a:t>
            </a:r>
            <a:r>
              <a:rPr lang="fr-FR" sz="2200" b="1" dirty="0">
                <a:effectLst/>
                <a:latin typeface="Arial" panose="020B0604020202020204" pitchFamily="34" charset="0"/>
                <a:ea typeface="Calibri" panose="020F0502020204030204" pitchFamily="34" charset="0"/>
                <a:cs typeface="Arial" panose="020B0604020202020204" pitchFamily="34" charset="0"/>
              </a:rPr>
              <a:t> télétravail</a:t>
            </a:r>
            <a:r>
              <a:rPr lang="fr-FR" sz="2200" dirty="0">
                <a:effectLst/>
                <a:latin typeface="Arial" panose="020B0604020202020204" pitchFamily="34" charset="0"/>
                <a:ea typeface="Calibri" panose="020F0502020204030204" pitchFamily="34" charset="0"/>
                <a:cs typeface="Arial" panose="020B0604020202020204" pitchFamily="34" charset="0"/>
              </a:rPr>
              <a:t> et de </a:t>
            </a:r>
            <a:r>
              <a:rPr lang="fr-FR" sz="2200" b="1" dirty="0">
                <a:effectLst/>
                <a:latin typeface="Arial" panose="020B0604020202020204" pitchFamily="34" charset="0"/>
                <a:ea typeface="Calibri" panose="020F0502020204030204" pitchFamily="34" charset="0"/>
                <a:cs typeface="Arial" panose="020B0604020202020204" pitchFamily="34" charset="0"/>
              </a:rPr>
              <a:t>la mobilité</a:t>
            </a:r>
            <a:r>
              <a:rPr lang="fr-FR" sz="2200" dirty="0">
                <a:effectLst/>
                <a:latin typeface="Arial" panose="020B0604020202020204" pitchFamily="34" charset="0"/>
                <a:ea typeface="Calibri" panose="020F0502020204030204" pitchFamily="34" charset="0"/>
                <a:cs typeface="Arial" panose="020B0604020202020204" pitchFamily="34" charset="0"/>
              </a:rPr>
              <a:t> (travail à distance, voyage professionnel) ;</a:t>
            </a:r>
          </a:p>
          <a:p>
            <a:pPr marL="447675" lvl="0" indent="-447675" algn="just">
              <a:spcBef>
                <a:spcPts val="1200"/>
              </a:spcBef>
              <a:spcAft>
                <a:spcPts val="0"/>
              </a:spcAft>
              <a:buFont typeface="Wingdings" panose="05000000000000000000" pitchFamily="2" charset="2"/>
              <a:buChar char="Ø"/>
            </a:pPr>
            <a:r>
              <a:rPr lang="fr-FR" sz="2200" dirty="0">
                <a:effectLst/>
                <a:latin typeface="Arial" panose="020B0604020202020204" pitchFamily="34" charset="0"/>
                <a:ea typeface="Calibri" panose="020F0502020204030204" pitchFamily="34" charset="0"/>
                <a:cs typeface="Arial" panose="020B0604020202020204" pitchFamily="34" charset="0"/>
              </a:rPr>
              <a:t>aux aspects </a:t>
            </a:r>
            <a:r>
              <a:rPr lang="fr-FR" sz="2200" b="1" dirty="0">
                <a:effectLst/>
                <a:latin typeface="Arial" panose="020B0604020202020204" pitchFamily="34" charset="0"/>
                <a:ea typeface="Calibri" panose="020F0502020204030204" pitchFamily="34" charset="0"/>
                <a:cs typeface="Arial" panose="020B0604020202020204" pitchFamily="34" charset="0"/>
              </a:rPr>
              <a:t>juridiques</a:t>
            </a:r>
            <a:r>
              <a:rPr lang="fr-FR" sz="2200" dirty="0">
                <a:effectLst/>
                <a:latin typeface="Arial" panose="020B0604020202020204" pitchFamily="34" charset="0"/>
                <a:ea typeface="Calibri" panose="020F0502020204030204" pitchFamily="34" charset="0"/>
                <a:cs typeface="Arial" panose="020B0604020202020204" pitchFamily="34" charset="0"/>
              </a:rPr>
              <a:t> et au respect du Code du Travail et de la RGPD.</a:t>
            </a:r>
          </a:p>
          <a:p>
            <a:pPr algn="just">
              <a:spcBef>
                <a:spcPts val="2400"/>
              </a:spcBef>
            </a:pPr>
            <a:r>
              <a:rPr lang="fr-FR" sz="2200" dirty="0">
                <a:effectLst/>
                <a:latin typeface="Arial" panose="020B0604020202020204" pitchFamily="34" charset="0"/>
                <a:ea typeface="Calibri" panose="020F0502020204030204" pitchFamily="34" charset="0"/>
                <a:cs typeface="Arial" panose="020B0604020202020204" pitchFamily="34" charset="0"/>
              </a:rPr>
              <a:t>La charte informatique peut être annexée au contrat de travail ou au règlement intérieur de l’entreprise.</a:t>
            </a:r>
            <a:endParaRPr lang="fr-FR" sz="2200" dirty="0">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1200"/>
              </a:spcBef>
            </a:pPr>
            <a:r>
              <a:rPr lang="fr-FR" sz="2200" dirty="0">
                <a:effectLst/>
                <a:latin typeface="Arial" panose="020B0604020202020204" pitchFamily="34" charset="0"/>
                <a:ea typeface="Calibri" panose="020F0502020204030204" pitchFamily="34" charset="0"/>
                <a:cs typeface="Arial" panose="020B0604020202020204" pitchFamily="34" charset="0"/>
              </a:rPr>
              <a:t>Sa rédaction nécessite des compétences techniques et réglementaires. Elle  peut être réalisée à l’occasion d’un audit du système informatique et d’une évaluation méthodique des risques potentiels.</a:t>
            </a:r>
            <a:endParaRPr lang="fr-FR" sz="2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59920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E25AB78-5DC4-48B2-BB60-2D4F8E739C3A}"/>
              </a:ext>
            </a:extLst>
          </p:cNvPr>
          <p:cNvSpPr txBox="1"/>
          <p:nvPr/>
        </p:nvSpPr>
        <p:spPr>
          <a:xfrm>
            <a:off x="97753" y="178907"/>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4.1. </a:t>
            </a:r>
            <a:r>
              <a:rPr lang="fr-FR" sz="2800" b="1" dirty="0">
                <a:effectLst/>
                <a:latin typeface="Arial" panose="020B0604020202020204" pitchFamily="34" charset="0"/>
                <a:cs typeface="Arial" panose="020B0604020202020204" pitchFamily="34" charset="0"/>
              </a:rPr>
              <a:t>Sensibiliser les utilisateurs à la sécurité informatique</a:t>
            </a:r>
          </a:p>
        </p:txBody>
      </p:sp>
      <p:sp>
        <p:nvSpPr>
          <p:cNvPr id="6" name="ZoneTexte 5">
            <a:extLst>
              <a:ext uri="{FF2B5EF4-FFF2-40B4-BE49-F238E27FC236}">
                <a16:creationId xmlns:a16="http://schemas.microsoft.com/office/drawing/2014/main" id="{62983372-6903-48B6-A532-E06E2B43B5B8}"/>
              </a:ext>
            </a:extLst>
          </p:cNvPr>
          <p:cNvSpPr txBox="1"/>
          <p:nvPr/>
        </p:nvSpPr>
        <p:spPr>
          <a:xfrm>
            <a:off x="501926" y="958125"/>
            <a:ext cx="11151704" cy="5339923"/>
          </a:xfrm>
          <a:prstGeom prst="rect">
            <a:avLst/>
          </a:prstGeom>
          <a:noFill/>
        </p:spPr>
        <p:txBody>
          <a:bodyPr wrap="square">
            <a:spAutoFit/>
          </a:bodyPr>
          <a:lstStyle/>
          <a:p>
            <a:pPr marL="342900" lvl="0" indent="-342900" algn="just">
              <a:spcBef>
                <a:spcPts val="600"/>
              </a:spcBef>
              <a:buFont typeface="Symbol" panose="05050102010706020507" pitchFamily="18" charset="2"/>
              <a:buChar char=""/>
              <a:tabLst>
                <a:tab pos="179705" algn="l"/>
                <a:tab pos="539750" algn="l"/>
                <a:tab pos="899795" algn="l"/>
                <a:tab pos="1259840" algn="l"/>
                <a:tab pos="1619885" algn="l"/>
                <a:tab pos="1979930" algn="l"/>
                <a:tab pos="2339975" algn="l"/>
                <a:tab pos="2700020" algn="l"/>
                <a:tab pos="3060065" algn="l"/>
                <a:tab pos="3420110" algn="l"/>
              </a:tabLst>
            </a:pPr>
            <a:r>
              <a:rPr lang="fr-FR" sz="2400" b="1" dirty="0">
                <a:effectLst/>
                <a:latin typeface="Arial" panose="020B0604020202020204" pitchFamily="34" charset="0"/>
              </a:rPr>
              <a:t>Mettre en place des bulletins d’information</a:t>
            </a:r>
          </a:p>
          <a:p>
            <a:pPr algn="ctr">
              <a:spcBef>
                <a:spcPts val="1800"/>
              </a:spcBef>
            </a:pPr>
            <a:r>
              <a:rPr lang="fr-FR" sz="2200" b="1" dirty="0">
                <a:solidFill>
                  <a:srgbClr val="00B0F0"/>
                </a:solidFill>
                <a:effectLst/>
                <a:latin typeface="Arial" panose="020B0604020202020204" pitchFamily="34" charset="0"/>
                <a:ea typeface="Calibri" panose="020F0502020204030204" pitchFamily="34" charset="0"/>
                <a:cs typeface="Arial" panose="020B0604020202020204" pitchFamily="34" charset="0"/>
              </a:rPr>
              <a:t>Une information régulière du personnel soutient son attention aux bonnes pratiques. </a:t>
            </a:r>
          </a:p>
          <a:p>
            <a:pPr>
              <a:spcBef>
                <a:spcPts val="600"/>
              </a:spcBef>
            </a:pPr>
            <a:r>
              <a:rPr lang="fr-FR" sz="2200" dirty="0">
                <a:effectLst/>
                <a:latin typeface="Arial" panose="020B0604020202020204" pitchFamily="34" charset="0"/>
                <a:ea typeface="Calibri" panose="020F0502020204030204" pitchFamily="34" charset="0"/>
                <a:cs typeface="Arial" panose="020B0604020202020204" pitchFamily="34" charset="0"/>
              </a:rPr>
              <a:t>Ce peut être :</a:t>
            </a:r>
            <a:endParaRPr lang="fr-FR" sz="2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800"/>
              </a:spcBef>
              <a:spcAft>
                <a:spcPts val="0"/>
              </a:spcAft>
              <a:buFont typeface="Calibri" panose="020F0502020204030204" pitchFamily="34" charset="0"/>
              <a:buChar char="-"/>
            </a:pPr>
            <a:r>
              <a:rPr lang="fr-FR" sz="2200" dirty="0">
                <a:effectLst/>
                <a:latin typeface="Arial" panose="020B0604020202020204" pitchFamily="34" charset="0"/>
                <a:ea typeface="Calibri" panose="020F0502020204030204" pitchFamily="34" charset="0"/>
                <a:cs typeface="Arial" panose="020B0604020202020204" pitchFamily="34" charset="0"/>
              </a:rPr>
              <a:t>un </a:t>
            </a:r>
            <a:r>
              <a:rPr lang="fr-FR" sz="2200" b="1" dirty="0">
                <a:effectLst/>
                <a:latin typeface="Arial" panose="020B0604020202020204" pitchFamily="34" charset="0"/>
                <a:ea typeface="Calibri" panose="020F0502020204030204" pitchFamily="34" charset="0"/>
                <a:cs typeface="Arial" panose="020B0604020202020204" pitchFamily="34" charset="0"/>
              </a:rPr>
              <a:t>guide</a:t>
            </a:r>
            <a:r>
              <a:rPr lang="fr-FR" sz="2200" dirty="0">
                <a:effectLst/>
                <a:latin typeface="Arial" panose="020B0604020202020204" pitchFamily="34" charset="0"/>
                <a:ea typeface="Calibri" panose="020F0502020204030204" pitchFamily="34" charset="0"/>
                <a:cs typeface="Arial" panose="020B0604020202020204" pitchFamily="34" charset="0"/>
              </a:rPr>
              <a:t> destiné aux nouveaux salariés, pour installer les bonnes pratiques dès leur entrée dans l’entreprise ;</a:t>
            </a:r>
          </a:p>
          <a:p>
            <a:pPr marL="342900" lvl="0" indent="-342900">
              <a:spcBef>
                <a:spcPts val="1800"/>
              </a:spcBef>
              <a:spcAft>
                <a:spcPts val="0"/>
              </a:spcAft>
              <a:buFont typeface="Calibri" panose="020F0502020204030204" pitchFamily="34" charset="0"/>
              <a:buChar char="-"/>
            </a:pPr>
            <a:r>
              <a:rPr lang="fr-FR" sz="2200" dirty="0">
                <a:effectLst/>
                <a:latin typeface="Arial" panose="020B0604020202020204" pitchFamily="34" charset="0"/>
                <a:ea typeface="Calibri" panose="020F0502020204030204" pitchFamily="34" charset="0"/>
                <a:cs typeface="Arial" panose="020B0604020202020204" pitchFamily="34" charset="0"/>
              </a:rPr>
              <a:t>la </a:t>
            </a:r>
            <a:r>
              <a:rPr lang="fr-FR" sz="2200" b="1" dirty="0">
                <a:effectLst/>
                <a:latin typeface="Arial" panose="020B0604020202020204" pitchFamily="34" charset="0"/>
                <a:ea typeface="Calibri" panose="020F0502020204030204" pitchFamily="34" charset="0"/>
                <a:cs typeface="Arial" panose="020B0604020202020204" pitchFamily="34" charset="0"/>
              </a:rPr>
              <a:t>diffusion de brochures </a:t>
            </a:r>
            <a:r>
              <a:rPr lang="fr-FR" sz="2200" dirty="0">
                <a:effectLst/>
                <a:latin typeface="Arial" panose="020B0604020202020204" pitchFamily="34" charset="0"/>
                <a:ea typeface="Calibri" panose="020F0502020204030204" pitchFamily="34" charset="0"/>
                <a:cs typeface="Arial" panose="020B0604020202020204" pitchFamily="34" charset="0"/>
              </a:rPr>
              <a:t>de l’ANSSI (agence nationale de la sécurité des systèmes d’information), de la CNIL ou d’autres organismes ;</a:t>
            </a:r>
          </a:p>
          <a:p>
            <a:pPr marL="342900" lvl="0" indent="-342900" algn="just">
              <a:spcBef>
                <a:spcPts val="1800"/>
              </a:spcBef>
              <a:spcAft>
                <a:spcPts val="0"/>
              </a:spcAft>
              <a:buFont typeface="Calibri" panose="020F0502020204030204" pitchFamily="34" charset="0"/>
              <a:buChar char="-"/>
            </a:pPr>
            <a:r>
              <a:rPr lang="fr-FR" sz="2200" dirty="0">
                <a:effectLst/>
                <a:latin typeface="Arial" panose="020B0604020202020204" pitchFamily="34" charset="0"/>
                <a:ea typeface="Calibri" panose="020F0502020204030204" pitchFamily="34" charset="0"/>
                <a:cs typeface="Arial" panose="020B0604020202020204" pitchFamily="34" charset="0"/>
              </a:rPr>
              <a:t>la diffusion d’un </a:t>
            </a:r>
            <a:r>
              <a:rPr lang="fr-FR" sz="2200" b="1" dirty="0">
                <a:effectLst/>
                <a:latin typeface="Arial" panose="020B0604020202020204" pitchFamily="34" charset="0"/>
                <a:ea typeface="Calibri" panose="020F0502020204030204" pitchFamily="34" charset="0"/>
                <a:cs typeface="Arial" panose="020B0604020202020204" pitchFamily="34" charset="0"/>
              </a:rPr>
              <a:t>bulletin d’information </a:t>
            </a:r>
            <a:r>
              <a:rPr lang="fr-FR" sz="2200" dirty="0">
                <a:effectLst/>
                <a:latin typeface="Arial" panose="020B0604020202020204" pitchFamily="34" charset="0"/>
                <a:ea typeface="Calibri" panose="020F0502020204030204" pitchFamily="34" charset="0"/>
                <a:cs typeface="Arial" panose="020B0604020202020204" pitchFamily="34" charset="0"/>
              </a:rPr>
              <a:t>sur l’actualité et les protocoles à respecter en ce qui concerne : les mots de passe ; les mises à jour ; l’hameçonnage ; les rançongiciels ; les sauvegardes ; les usages personnels et professionnels ; les usages en mobilité et télétravail ; les réseaux sociaux…</a:t>
            </a:r>
          </a:p>
        </p:txBody>
      </p:sp>
    </p:spTree>
    <p:extLst>
      <p:ext uri="{BB962C8B-B14F-4D97-AF65-F5344CB8AC3E}">
        <p14:creationId xmlns:p14="http://schemas.microsoft.com/office/powerpoint/2010/main" val="32880875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E25AB78-5DC4-48B2-BB60-2D4F8E739C3A}"/>
              </a:ext>
            </a:extLst>
          </p:cNvPr>
          <p:cNvSpPr txBox="1"/>
          <p:nvPr/>
        </p:nvSpPr>
        <p:spPr>
          <a:xfrm>
            <a:off x="97753" y="178907"/>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4.1. </a:t>
            </a:r>
            <a:r>
              <a:rPr lang="fr-FR" sz="2800" b="1" dirty="0">
                <a:effectLst/>
                <a:latin typeface="Arial" panose="020B0604020202020204" pitchFamily="34" charset="0"/>
                <a:cs typeface="Arial" panose="020B0604020202020204" pitchFamily="34" charset="0"/>
              </a:rPr>
              <a:t>Sensibiliser les utilisateurs à la sécurité informatique</a:t>
            </a:r>
          </a:p>
        </p:txBody>
      </p:sp>
      <p:sp>
        <p:nvSpPr>
          <p:cNvPr id="4" name="ZoneTexte 3">
            <a:extLst>
              <a:ext uri="{FF2B5EF4-FFF2-40B4-BE49-F238E27FC236}">
                <a16:creationId xmlns:a16="http://schemas.microsoft.com/office/drawing/2014/main" id="{929F00AE-A5E1-4CE6-A422-5464C479EEC3}"/>
              </a:ext>
            </a:extLst>
          </p:cNvPr>
          <p:cNvSpPr txBox="1"/>
          <p:nvPr/>
        </p:nvSpPr>
        <p:spPr>
          <a:xfrm>
            <a:off x="313082" y="976648"/>
            <a:ext cx="11328400" cy="5001369"/>
          </a:xfrm>
          <a:prstGeom prst="rect">
            <a:avLst/>
          </a:prstGeom>
          <a:noFill/>
        </p:spPr>
        <p:txBody>
          <a:bodyPr wrap="square">
            <a:spAutoFit/>
          </a:bodyPr>
          <a:lstStyle/>
          <a:p>
            <a:pPr marL="342900" lvl="0" indent="-342900" algn="just">
              <a:spcBef>
                <a:spcPts val="600"/>
              </a:spcBef>
              <a:buFont typeface="Symbol" panose="05050102010706020507" pitchFamily="18" charset="2"/>
              <a:buChar char=""/>
              <a:tabLst>
                <a:tab pos="179705" algn="l"/>
                <a:tab pos="539750" algn="l"/>
                <a:tab pos="899795" algn="l"/>
                <a:tab pos="1259840" algn="l"/>
                <a:tab pos="1619885" algn="l"/>
                <a:tab pos="1979930" algn="l"/>
                <a:tab pos="2339975" algn="l"/>
                <a:tab pos="2700020" algn="l"/>
                <a:tab pos="3060065" algn="l"/>
                <a:tab pos="3420110" algn="l"/>
              </a:tabLst>
            </a:pPr>
            <a:r>
              <a:rPr lang="fr-FR" sz="2400" b="1" dirty="0">
                <a:effectLst/>
                <a:latin typeface="Arial" panose="020B0604020202020204" pitchFamily="34" charset="0"/>
              </a:rPr>
              <a:t>Mettre en place des formations</a:t>
            </a:r>
          </a:p>
          <a:p>
            <a:pPr algn="ctr">
              <a:spcBef>
                <a:spcPts val="3000"/>
              </a:spcBef>
            </a:pPr>
            <a:r>
              <a:rPr lang="fr-FR" sz="2200" b="1" dirty="0">
                <a:solidFill>
                  <a:srgbClr val="00B0F0"/>
                </a:solidFill>
                <a:effectLst/>
                <a:latin typeface="Arial" panose="020B0604020202020204" pitchFamily="34" charset="0"/>
                <a:ea typeface="Calibri" panose="020F0502020204030204" pitchFamily="34" charset="0"/>
                <a:cs typeface="Arial" panose="020B0604020202020204" pitchFamily="34" charset="0"/>
              </a:rPr>
              <a:t>Le manque de compétences ou de connaissances est une source des risques informatiques </a:t>
            </a:r>
          </a:p>
          <a:p>
            <a:pPr algn="just">
              <a:spcBef>
                <a:spcPts val="1800"/>
              </a:spcBef>
            </a:pPr>
            <a:r>
              <a:rPr lang="fr-FR" sz="2200" dirty="0">
                <a:effectLst/>
                <a:latin typeface="Arial" panose="020B0604020202020204" pitchFamily="34" charset="0"/>
                <a:ea typeface="Calibri" panose="020F0502020204030204" pitchFamily="34" charset="0"/>
                <a:cs typeface="Arial" panose="020B0604020202020204" pitchFamily="34" charset="0"/>
              </a:rPr>
              <a:t>La formations du personnel peut réduire ce risque. </a:t>
            </a:r>
          </a:p>
          <a:p>
            <a:pPr algn="ctr">
              <a:spcBef>
                <a:spcPts val="1800"/>
              </a:spcBef>
            </a:pPr>
            <a:r>
              <a:rPr lang="fr-FR" sz="2200" dirty="0">
                <a:solidFill>
                  <a:srgbClr val="92D050"/>
                </a:solidFill>
                <a:effectLst/>
                <a:latin typeface="Arial" panose="020B0604020202020204" pitchFamily="34" charset="0"/>
                <a:ea typeface="Calibri" panose="020F0502020204030204" pitchFamily="34" charset="0"/>
                <a:cs typeface="Arial" panose="020B0604020202020204" pitchFamily="34" charset="0"/>
              </a:rPr>
              <a:t>Ces formations peuvent être prises en charge sur le </a:t>
            </a:r>
            <a:r>
              <a:rPr lang="fr-FR" sz="2200" b="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budget de la formation professionnelle</a:t>
            </a:r>
            <a:r>
              <a:rPr lang="fr-FR" sz="2200" dirty="0">
                <a:solidFill>
                  <a:srgbClr val="92D050"/>
                </a:solidFill>
                <a:effectLst/>
                <a:latin typeface="Arial" panose="020B0604020202020204" pitchFamily="34" charset="0"/>
                <a:ea typeface="Calibri" panose="020F0502020204030204" pitchFamily="34" charset="0"/>
                <a:cs typeface="Arial" panose="020B0604020202020204" pitchFamily="34" charset="0"/>
              </a:rPr>
              <a:t>.</a:t>
            </a:r>
            <a:endParaRPr lang="fr-FR" sz="2200"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1800"/>
              </a:spcBef>
            </a:pPr>
            <a:r>
              <a:rPr lang="fr-FR" sz="2200" dirty="0">
                <a:effectLst/>
                <a:latin typeface="Arial" panose="020B0604020202020204" pitchFamily="34" charset="0"/>
                <a:ea typeface="Calibri" panose="020F0502020204030204" pitchFamily="34" charset="0"/>
                <a:cs typeface="Arial" panose="020B0604020202020204" pitchFamily="34" charset="0"/>
              </a:rPr>
              <a:t>Elles peuvent aborder </a:t>
            </a:r>
            <a:r>
              <a:rPr lang="fr-FR" sz="2200" b="1" dirty="0">
                <a:effectLst/>
                <a:latin typeface="Arial" panose="020B0604020202020204" pitchFamily="34" charset="0"/>
                <a:ea typeface="Calibri" panose="020F0502020204030204" pitchFamily="34" charset="0"/>
                <a:cs typeface="Times New Roman" panose="02020603050405020304" pitchFamily="18" charset="0"/>
              </a:rPr>
              <a:t>différents aspects</a:t>
            </a:r>
            <a:r>
              <a:rPr lang="fr-FR" sz="2200" dirty="0">
                <a:effectLst/>
                <a:latin typeface="Arial" panose="020B0604020202020204" pitchFamily="34" charset="0"/>
                <a:ea typeface="Calibri" panose="020F0502020204030204" pitchFamily="34" charset="0"/>
                <a:cs typeface="Arial" panose="020B0604020202020204" pitchFamily="34" charset="0"/>
              </a:rPr>
              <a:t> de la sécurité informatique :</a:t>
            </a:r>
            <a:endParaRPr lang="fr-FR" sz="22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0"/>
              </a:spcAft>
              <a:buFont typeface="Calibri" panose="020F0502020204030204" pitchFamily="34" charset="0"/>
              <a:buChar char="-"/>
            </a:pPr>
            <a:r>
              <a:rPr lang="fr-FR" sz="2200" dirty="0">
                <a:effectLst/>
                <a:latin typeface="Arial" panose="020B0604020202020204" pitchFamily="34" charset="0"/>
                <a:ea typeface="Calibri" panose="020F0502020204030204" pitchFamily="34" charset="0"/>
                <a:cs typeface="Arial" panose="020B0604020202020204" pitchFamily="34" charset="0"/>
              </a:rPr>
              <a:t>le poste de travail, risques</a:t>
            </a:r>
            <a:r>
              <a:rPr lang="fr-FR" sz="2200" dirty="0">
                <a:latin typeface="Arial" panose="020B0604020202020204" pitchFamily="34" charset="0"/>
                <a:ea typeface="Calibri" panose="020F0502020204030204" pitchFamily="34" charset="0"/>
                <a:cs typeface="Arial" panose="020B0604020202020204" pitchFamily="34" charset="0"/>
              </a:rPr>
              <a:t> I</a:t>
            </a:r>
            <a:r>
              <a:rPr lang="fr-FR" sz="2200" dirty="0">
                <a:effectLst/>
                <a:latin typeface="Arial" panose="020B0604020202020204" pitchFamily="34" charset="0"/>
                <a:ea typeface="Calibri" panose="020F0502020204030204" pitchFamily="34" charset="0"/>
                <a:cs typeface="Arial" panose="020B0604020202020204" pitchFamily="34" charset="0"/>
              </a:rPr>
              <a:t>nternet, travail à distance… ;</a:t>
            </a:r>
          </a:p>
          <a:p>
            <a:pPr marL="342900" lvl="0" indent="-342900" algn="just">
              <a:spcAft>
                <a:spcPts val="0"/>
              </a:spcAft>
              <a:buFont typeface="Calibri" panose="020F0502020204030204" pitchFamily="34" charset="0"/>
              <a:buChar char="-"/>
            </a:pPr>
            <a:r>
              <a:rPr lang="fr-FR" sz="2200" dirty="0">
                <a:effectLst/>
                <a:latin typeface="Arial" panose="020B0604020202020204" pitchFamily="34" charset="0"/>
                <a:ea typeface="Calibri" panose="020F0502020204030204" pitchFamily="34" charset="0"/>
                <a:cs typeface="Arial" panose="020B0604020202020204" pitchFamily="34" charset="0"/>
              </a:rPr>
              <a:t>les bonnes pratiques et usages (mises à jour, sauvegardes…) ;</a:t>
            </a:r>
          </a:p>
          <a:p>
            <a:pPr marL="342900" lvl="0" indent="-342900" algn="just">
              <a:spcAft>
                <a:spcPts val="0"/>
              </a:spcAft>
              <a:buFont typeface="Calibri" panose="020F0502020204030204" pitchFamily="34" charset="0"/>
              <a:buChar char="-"/>
            </a:pPr>
            <a:r>
              <a:rPr lang="fr-FR" sz="2200" dirty="0">
                <a:effectLst/>
                <a:latin typeface="Arial" panose="020B0604020202020204" pitchFamily="34" charset="0"/>
                <a:ea typeface="Calibri" panose="020F0502020204030204" pitchFamily="34" charset="0"/>
                <a:cs typeface="Arial" panose="020B0604020202020204" pitchFamily="34" charset="0"/>
              </a:rPr>
              <a:t>les comportements à adopter en cas d’imprévues (fraude à l’identité, réaction en cas d’attaque informatique…)</a:t>
            </a:r>
          </a:p>
        </p:txBody>
      </p:sp>
    </p:spTree>
    <p:extLst>
      <p:ext uri="{BB962C8B-B14F-4D97-AF65-F5344CB8AC3E}">
        <p14:creationId xmlns:p14="http://schemas.microsoft.com/office/powerpoint/2010/main" val="1153917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E25AB78-5DC4-48B2-BB60-2D4F8E739C3A}"/>
              </a:ext>
            </a:extLst>
          </p:cNvPr>
          <p:cNvSpPr txBox="1"/>
          <p:nvPr/>
        </p:nvSpPr>
        <p:spPr>
          <a:xfrm>
            <a:off x="97753" y="178907"/>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4.1. </a:t>
            </a:r>
            <a:r>
              <a:rPr lang="fr-FR" sz="2800" b="1" dirty="0">
                <a:effectLst/>
                <a:latin typeface="Arial" panose="020B0604020202020204" pitchFamily="34" charset="0"/>
                <a:cs typeface="Arial" panose="020B0604020202020204" pitchFamily="34" charset="0"/>
              </a:rPr>
              <a:t>Sensibiliser les utilisateurs à la sécurité informatique</a:t>
            </a:r>
          </a:p>
        </p:txBody>
      </p:sp>
      <p:sp>
        <p:nvSpPr>
          <p:cNvPr id="4" name="ZoneTexte 3">
            <a:extLst>
              <a:ext uri="{FF2B5EF4-FFF2-40B4-BE49-F238E27FC236}">
                <a16:creationId xmlns:a16="http://schemas.microsoft.com/office/drawing/2014/main" id="{E5257A48-F909-4820-8CB4-2F8CB242E295}"/>
              </a:ext>
            </a:extLst>
          </p:cNvPr>
          <p:cNvSpPr txBox="1"/>
          <p:nvPr/>
        </p:nvSpPr>
        <p:spPr>
          <a:xfrm>
            <a:off x="680829" y="1207605"/>
            <a:ext cx="10823713" cy="3877985"/>
          </a:xfrm>
          <a:prstGeom prst="rect">
            <a:avLst/>
          </a:prstGeom>
          <a:noFill/>
        </p:spPr>
        <p:txBody>
          <a:bodyPr wrap="square">
            <a:spAutoFit/>
          </a:bodyPr>
          <a:lstStyle/>
          <a:p>
            <a:pPr marL="342900" lvl="0" indent="-342900" algn="just">
              <a:spcBef>
                <a:spcPts val="600"/>
              </a:spcBef>
              <a:buFont typeface="Symbol" panose="05050102010706020507" pitchFamily="18" charset="2"/>
              <a:buChar char=""/>
              <a:tabLst>
                <a:tab pos="179705" algn="l"/>
                <a:tab pos="539750" algn="l"/>
                <a:tab pos="899795" algn="l"/>
                <a:tab pos="1259840" algn="l"/>
                <a:tab pos="1619885" algn="l"/>
                <a:tab pos="1979930" algn="l"/>
                <a:tab pos="2339975" algn="l"/>
                <a:tab pos="2700020" algn="l"/>
                <a:tab pos="3060065" algn="l"/>
                <a:tab pos="3420110" algn="l"/>
              </a:tabLst>
            </a:pPr>
            <a:r>
              <a:rPr lang="fr-FR" sz="2400" b="1" dirty="0">
                <a:effectLst/>
                <a:latin typeface="Arial" panose="020B0604020202020204" pitchFamily="34" charset="0"/>
              </a:rPr>
              <a:t>Réaliser des simulations d’intrusion</a:t>
            </a:r>
          </a:p>
          <a:p>
            <a:pPr algn="ctr">
              <a:spcBef>
                <a:spcPts val="3000"/>
              </a:spcBef>
              <a:spcAft>
                <a:spcPts val="3000"/>
              </a:spcAft>
            </a:pPr>
            <a:r>
              <a:rPr lang="fr-FR" sz="2200" b="1" dirty="0">
                <a:solidFill>
                  <a:srgbClr val="00B0F0"/>
                </a:solidFill>
                <a:effectLst/>
                <a:latin typeface="Arial" panose="020B0604020202020204" pitchFamily="34" charset="0"/>
                <a:ea typeface="Calibri" panose="020F0502020204030204" pitchFamily="34" charset="0"/>
                <a:cs typeface="Arial" panose="020B0604020202020204" pitchFamily="34" charset="0"/>
              </a:rPr>
              <a:t>Cette action consiste à </a:t>
            </a:r>
            <a:r>
              <a:rPr lang="fr-FR" sz="22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tester le</a:t>
            </a:r>
            <a:r>
              <a:rPr lang="fr-FR" sz="2200" b="1" dirty="0">
                <a:solidFill>
                  <a:srgbClr val="00B0F0"/>
                </a:solidFill>
                <a:effectLst/>
                <a:latin typeface="Arial" panose="020B0604020202020204" pitchFamily="34" charset="0"/>
                <a:ea typeface="Calibri" panose="020F0502020204030204" pitchFamily="34" charset="0"/>
                <a:cs typeface="Arial" panose="020B0604020202020204" pitchFamily="34" charset="0"/>
              </a:rPr>
              <a:t>s employés en situation réelle pour vérifier qu’ils adoptent les procédures recommandées. </a:t>
            </a:r>
          </a:p>
          <a:p>
            <a:pPr algn="just">
              <a:spcBef>
                <a:spcPts val="2400"/>
              </a:spcBef>
            </a:pPr>
            <a:r>
              <a:rPr lang="fr-FR" sz="2200" dirty="0">
                <a:effectLst/>
                <a:latin typeface="Arial" panose="020B0604020202020204" pitchFamily="34" charset="0"/>
                <a:ea typeface="Calibri" panose="020F0502020204030204" pitchFamily="34" charset="0"/>
                <a:cs typeface="Arial" panose="020B0604020202020204" pitchFamily="34" charset="0"/>
              </a:rPr>
              <a:t>Ce peut être des </a:t>
            </a:r>
            <a:r>
              <a:rPr lang="fr-FR" sz="2200" b="1" dirty="0">
                <a:effectLst/>
                <a:latin typeface="Arial" panose="020B0604020202020204" pitchFamily="34" charset="0"/>
                <a:ea typeface="Calibri" panose="020F0502020204030204" pitchFamily="34" charset="0"/>
                <a:cs typeface="Times New Roman" panose="02020603050405020304" pitchFamily="18" charset="0"/>
              </a:rPr>
              <a:t>simulations d’intrusion</a:t>
            </a:r>
            <a:r>
              <a:rPr lang="fr-FR" sz="2200" dirty="0">
                <a:effectLst/>
                <a:latin typeface="Arial" panose="020B0604020202020204" pitchFamily="34" charset="0"/>
                <a:ea typeface="Calibri" panose="020F0502020204030204" pitchFamily="34" charset="0"/>
                <a:cs typeface="Arial" panose="020B0604020202020204" pitchFamily="34" charset="0"/>
              </a:rPr>
              <a:t> ou </a:t>
            </a:r>
            <a:r>
              <a:rPr lang="fr-FR" sz="2200" b="1" dirty="0">
                <a:effectLst/>
                <a:latin typeface="Arial" panose="020B0604020202020204" pitchFamily="34" charset="0"/>
                <a:ea typeface="Calibri" panose="020F0502020204030204" pitchFamily="34" charset="0"/>
                <a:cs typeface="Times New Roman" panose="02020603050405020304" pitchFamily="18" charset="0"/>
              </a:rPr>
              <a:t>de phishing</a:t>
            </a:r>
            <a:r>
              <a:rPr lang="fr-FR" sz="2200" dirty="0">
                <a:effectLst/>
                <a:latin typeface="Arial" panose="020B0604020202020204" pitchFamily="34" charset="0"/>
                <a:ea typeface="Calibri" panose="020F0502020204030204" pitchFamily="34" charset="0"/>
                <a:cs typeface="Arial" panose="020B0604020202020204" pitchFamily="34" charset="0"/>
              </a:rPr>
              <a:t>, l’envoi de méls de sources inconnues pour voir si les personnes les ouvrent ou cliquent des liens intégrés au courriel…</a:t>
            </a:r>
            <a:endParaRPr lang="fr-FR" sz="2200"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2400"/>
              </a:spcBef>
            </a:pPr>
            <a:r>
              <a:rPr lang="fr-FR" sz="2200" dirty="0">
                <a:effectLst/>
                <a:latin typeface="Arial" panose="020B0604020202020204" pitchFamily="34" charset="0"/>
                <a:ea typeface="Calibri" panose="020F0502020204030204" pitchFamily="34" charset="0"/>
                <a:cs typeface="Arial" panose="020B0604020202020204" pitchFamily="34" charset="0"/>
              </a:rPr>
              <a:t>Pour ces tests l’entreprise peut recourir aux services d’un prestataires extérieur.</a:t>
            </a:r>
            <a:endParaRPr lang="fr-FR" sz="2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06113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BE25AB78-5DC4-48B2-BB60-2D4F8E739C3A}"/>
              </a:ext>
            </a:extLst>
          </p:cNvPr>
          <p:cNvSpPr txBox="1"/>
          <p:nvPr/>
        </p:nvSpPr>
        <p:spPr>
          <a:xfrm>
            <a:off x="97753" y="178907"/>
            <a:ext cx="11328400" cy="523220"/>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 pos="179705" algn="l"/>
                <a:tab pos="899795" algn="l"/>
                <a:tab pos="1259840" algn="l"/>
                <a:tab pos="1619885" algn="l"/>
                <a:tab pos="1979930" algn="l"/>
                <a:tab pos="2339975" algn="l"/>
                <a:tab pos="2700020" algn="l"/>
                <a:tab pos="3060065" algn="l"/>
                <a:tab pos="3420110" algn="l"/>
              </a:tabLst>
            </a:pPr>
            <a:r>
              <a:rPr lang="fr-FR" sz="2800" b="1" dirty="0">
                <a:latin typeface="Arial" panose="020B0604020202020204" pitchFamily="34" charset="0"/>
                <a:cs typeface="Arial" panose="020B0604020202020204" pitchFamily="34" charset="0"/>
              </a:rPr>
              <a:t>4.2. </a:t>
            </a:r>
            <a:r>
              <a:rPr lang="fr-FR" sz="2800" b="1" dirty="0">
                <a:effectLst/>
                <a:latin typeface="Arial" panose="020B0604020202020204" pitchFamily="34" charset="0"/>
                <a:cs typeface="Arial" panose="020B0604020202020204" pitchFamily="34" charset="0"/>
              </a:rPr>
              <a:t>Choisir un mot de passe</a:t>
            </a:r>
          </a:p>
        </p:txBody>
      </p:sp>
      <p:sp>
        <p:nvSpPr>
          <p:cNvPr id="4" name="ZoneTexte 3">
            <a:extLst>
              <a:ext uri="{FF2B5EF4-FFF2-40B4-BE49-F238E27FC236}">
                <a16:creationId xmlns:a16="http://schemas.microsoft.com/office/drawing/2014/main" id="{08CA4B3C-32E1-4D3B-8BC7-6AD9B59C41E9}"/>
              </a:ext>
            </a:extLst>
          </p:cNvPr>
          <p:cNvSpPr txBox="1"/>
          <p:nvPr/>
        </p:nvSpPr>
        <p:spPr>
          <a:xfrm>
            <a:off x="785191" y="1813892"/>
            <a:ext cx="10640962" cy="3416320"/>
          </a:xfrm>
          <a:prstGeom prst="rect">
            <a:avLst/>
          </a:prstGeom>
          <a:noFill/>
        </p:spPr>
        <p:txBody>
          <a:bodyPr wrap="square">
            <a:spAutoFit/>
          </a:bodyPr>
          <a:lstStyle/>
          <a:p>
            <a:pPr algn="ctr">
              <a:spcBef>
                <a:spcPts val="600"/>
              </a:spcBef>
            </a:pPr>
            <a:r>
              <a:rPr lang="fr-FR" sz="2400" dirty="0">
                <a:latin typeface="Arial" panose="020B0604020202020204" pitchFamily="34" charset="0"/>
                <a:cs typeface="Arial" panose="020B0604020202020204" pitchFamily="34" charset="0"/>
              </a:rPr>
              <a:t>L’efficacité</a:t>
            </a:r>
            <a:r>
              <a:rPr lang="fr-FR" sz="2400" dirty="0">
                <a:effectLst/>
                <a:latin typeface="Arial" panose="020B0604020202020204" pitchFamily="34" charset="0"/>
                <a:ea typeface="Calibri" panose="020F0502020204030204" pitchFamily="34" charset="0"/>
                <a:cs typeface="Arial" panose="020B0604020202020204" pitchFamily="34" charset="0"/>
              </a:rPr>
              <a:t> d’un mot de passe est indissociable de son utilisateur. </a:t>
            </a:r>
          </a:p>
          <a:p>
            <a:pPr algn="just">
              <a:spcBef>
                <a:spcPts val="600"/>
              </a:spcBef>
            </a:pPr>
            <a:endParaRPr lang="fr-FR" sz="2400" dirty="0">
              <a:effectLst/>
              <a:latin typeface="Arial" panose="020B0604020202020204" pitchFamily="34" charset="0"/>
              <a:ea typeface="Calibri" panose="020F0502020204030204" pitchFamily="34" charset="0"/>
              <a:cs typeface="Arial" panose="020B0604020202020204" pitchFamily="34" charset="0"/>
            </a:endParaRPr>
          </a:p>
          <a:p>
            <a:pPr algn="ctr">
              <a:spcBef>
                <a:spcPts val="600"/>
              </a:spcBef>
            </a:pPr>
            <a:r>
              <a:rPr lang="fr-FR" sz="2400" b="1" dirty="0">
                <a:effectLst/>
                <a:latin typeface="Arial" panose="020B0604020202020204" pitchFamily="34" charset="0"/>
                <a:ea typeface="Calibri" panose="020F0502020204030204" pitchFamily="34" charset="0"/>
                <a:cs typeface="Arial" panose="020B0604020202020204" pitchFamily="34" charset="0"/>
              </a:rPr>
              <a:t>Il est donc très important de choisir des mots de passe difficiles à retrouver à l’aide d’outils automatisés et difficiles à deviner par une tierce personne.</a:t>
            </a:r>
          </a:p>
          <a:p>
            <a:pPr algn="just">
              <a:spcBef>
                <a:spcPts val="600"/>
              </a:spcBef>
            </a:pPr>
            <a:endParaRPr lang="fr-FR" sz="2400" dirty="0">
              <a:effectLst/>
              <a:latin typeface="Arial" panose="020B0604020202020204" pitchFamily="34" charset="0"/>
              <a:ea typeface="Calibri" panose="020F0502020204030204" pitchFamily="34" charset="0"/>
              <a:cs typeface="Arial" panose="020B0604020202020204" pitchFamily="34" charset="0"/>
            </a:endParaRPr>
          </a:p>
          <a:p>
            <a:pPr algn="ctr">
              <a:spcBef>
                <a:spcPts val="600"/>
              </a:spcBef>
            </a:pPr>
            <a:r>
              <a:rPr lang="fr-FR" sz="24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Il n’existe pas de mot de passe infaillible</a:t>
            </a:r>
            <a:endParaRPr lang="fr-FR" sz="2400" b="1"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ctr">
              <a:spcBef>
                <a:spcPts val="600"/>
              </a:spcBef>
            </a:pPr>
            <a:r>
              <a:rPr lang="fr-FR" sz="24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c’est la complexité de la recherche qui le rend plus ou moins fiable.</a:t>
            </a:r>
            <a:endParaRPr lang="fr-FR" sz="24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353915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1001</TotalTime>
  <Words>1702</Words>
  <Application>Microsoft Office PowerPoint</Application>
  <PresentationFormat>Grand écran</PresentationFormat>
  <Paragraphs>117</Paragraphs>
  <Slides>16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16</vt:i4>
      </vt:variant>
    </vt:vector>
  </HeadingPairs>
  <TitlesOfParts>
    <vt:vector size="23" baseType="lpstr">
      <vt:lpstr>Arial</vt:lpstr>
      <vt:lpstr>Calibri</vt:lpstr>
      <vt:lpstr>Century Gothic</vt:lpstr>
      <vt:lpstr>Symbol</vt:lpstr>
      <vt:lpstr>Wingdings</vt:lpstr>
      <vt:lpstr>Wingdings 3</vt:lpstr>
      <vt:lpstr>Ion</vt:lpstr>
      <vt:lpstr> Chap. 10 – La gestion des risques informatiques</vt:lpstr>
      <vt:lpstr> Chap. 10 – La gestion des risques informatiques</vt:lpstr>
      <vt:lpstr> Chap. 10 – La gestion des risques informatiques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51</cp:revision>
  <dcterms:created xsi:type="dcterms:W3CDTF">2014-01-14T07:42:30Z</dcterms:created>
  <dcterms:modified xsi:type="dcterms:W3CDTF">2023-12-21T20:01:49Z</dcterms:modified>
</cp:coreProperties>
</file>