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62" r:id="rId2"/>
    <p:sldId id="261" r:id="rId3"/>
    <p:sldId id="260" r:id="rId4"/>
    <p:sldId id="263" r:id="rId5"/>
    <p:sldId id="256" r:id="rId6"/>
    <p:sldId id="257" r:id="rId7"/>
    <p:sldId id="264" r:id="rId8"/>
    <p:sldId id="265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89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96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49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767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87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15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22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65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27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86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26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5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08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940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40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73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54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6329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516467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10 - </a:t>
            </a:r>
            <a:r>
              <a:rPr lang="fr-FR" sz="2800" b="1" dirty="0"/>
              <a:t>Gestion des risques informatiques </a:t>
            </a:r>
          </a:p>
        </p:txBody>
      </p:sp>
      <p:sp>
        <p:nvSpPr>
          <p:cNvPr id="5" name="Rectangle 4"/>
          <p:cNvSpPr/>
          <p:nvPr/>
        </p:nvSpPr>
        <p:spPr>
          <a:xfrm>
            <a:off x="-1898" y="502920"/>
            <a:ext cx="9732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3. Identifier les risques informatiques et leurs solutions 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DB021951-21AC-4456-B1D2-1CE7C6069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120713"/>
              </p:ext>
            </p:extLst>
          </p:nvPr>
        </p:nvGraphicFramePr>
        <p:xfrm>
          <a:off x="375651" y="1376113"/>
          <a:ext cx="11556593" cy="4394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8105">
                  <a:extLst>
                    <a:ext uri="{9D8B030D-6E8A-4147-A177-3AD203B41FA5}">
                      <a16:colId xmlns:a16="http://schemas.microsoft.com/office/drawing/2014/main" val="1802710643"/>
                    </a:ext>
                  </a:extLst>
                </a:gridCol>
                <a:gridCol w="6218317">
                  <a:extLst>
                    <a:ext uri="{9D8B030D-6E8A-4147-A177-3AD203B41FA5}">
                      <a16:colId xmlns:a16="http://schemas.microsoft.com/office/drawing/2014/main" val="274278197"/>
                    </a:ext>
                  </a:extLst>
                </a:gridCol>
                <a:gridCol w="3930171">
                  <a:extLst>
                    <a:ext uri="{9D8B030D-6E8A-4147-A177-3AD203B41FA5}">
                      <a16:colId xmlns:a16="http://schemas.microsoft.com/office/drawing/2014/main" val="4172134690"/>
                    </a:ext>
                  </a:extLst>
                </a:gridCol>
              </a:tblGrid>
              <a:tr h="39946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Virus et programmes malveillants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899633"/>
                  </a:ext>
                </a:extLst>
              </a:tr>
              <a:tr h="3994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Problèmes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Solutions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extLst>
                  <a:ext uri="{0D108BD9-81ED-4DB2-BD59-A6C34878D82A}">
                    <a16:rowId xmlns:a16="http://schemas.microsoft.com/office/drawing/2014/main" val="3999040416"/>
                  </a:ext>
                </a:extLst>
              </a:tr>
              <a:tr h="35951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Virus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 (Worm)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virus est un programme introduit dans l’ordinateur, par un fichier exécutable (.exe ou .bat) contaminé.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est souvent dissimulé dans une pièce jointe.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fois dans l’ordinateur, il se reproduit et peut s’attaquer aux données et aux programmes.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ver récupère les adresses des contacts et envoie des copies à tous les destinataires qui seront à leur tour infectés.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Installer une suite antivirus avec une mise à jour automatique des nouvelles souches qui analyse en temps réel tout fichier entrant et recherche les signatures virales (plusieurs milliers de virus apparaissent chaque jour).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extLst>
                  <a:ext uri="{0D108BD9-81ED-4DB2-BD59-A6C34878D82A}">
                    <a16:rowId xmlns:a16="http://schemas.microsoft.com/office/drawing/2014/main" val="4056185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09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4776" y="97521"/>
            <a:ext cx="95317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3. Identifier les risques informatiques et leur solution 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DB021951-21AC-4456-B1D2-1CE7C6069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876103"/>
              </p:ext>
            </p:extLst>
          </p:nvPr>
        </p:nvGraphicFramePr>
        <p:xfrm>
          <a:off x="317703" y="765048"/>
          <a:ext cx="11556593" cy="50857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3955">
                  <a:extLst>
                    <a:ext uri="{9D8B030D-6E8A-4147-A177-3AD203B41FA5}">
                      <a16:colId xmlns:a16="http://schemas.microsoft.com/office/drawing/2014/main" val="1802710643"/>
                    </a:ext>
                  </a:extLst>
                </a:gridCol>
                <a:gridCol w="3909239">
                  <a:extLst>
                    <a:ext uri="{9D8B030D-6E8A-4147-A177-3AD203B41FA5}">
                      <a16:colId xmlns:a16="http://schemas.microsoft.com/office/drawing/2014/main" val="274278197"/>
                    </a:ext>
                  </a:extLst>
                </a:gridCol>
                <a:gridCol w="5883399">
                  <a:extLst>
                    <a:ext uri="{9D8B030D-6E8A-4147-A177-3AD203B41FA5}">
                      <a16:colId xmlns:a16="http://schemas.microsoft.com/office/drawing/2014/main" val="4172134690"/>
                    </a:ext>
                  </a:extLst>
                </a:gridCol>
              </a:tblGrid>
              <a:tr h="324319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Virus et programmes malveillants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899633"/>
                  </a:ext>
                </a:extLst>
              </a:tr>
              <a:tr h="2622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Problèmes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Solutions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extLst>
                  <a:ext uri="{0D108BD9-81ED-4DB2-BD59-A6C34878D82A}">
                    <a16:rowId xmlns:a16="http://schemas.microsoft.com/office/drawing/2014/main" val="3999040416"/>
                  </a:ext>
                </a:extLst>
              </a:tr>
              <a:tr h="44871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Rançongiciel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(Ransomware)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C’est un logiciel rançonneur qui s’installe comme un virus en cliquant un lien ou une pièce jointe.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crypte les fichiers et les rend inutilisables.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obtenir la clé de décryptage l’entreprise doit payer une rançon.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représente un risque majeur pour les entreprises car il bloque l’intégralité du système informatique et peut conduire à d’importante pertes de données.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Installer une suite antivirus qui intègre un module anti-ransomware.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Sauvegarder régulièrement les données sur un disque dur externe ou en Cloud.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 pas cliquer un lien dans un mél dont la provenance n’est pas identifiée.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Détruire les messages suspects sans y répondre.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 pas exécuter d’instruction en provenance d’un inconnu.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/>
                </a:tc>
                <a:extLst>
                  <a:ext uri="{0D108BD9-81ED-4DB2-BD59-A6C34878D82A}">
                    <a16:rowId xmlns:a16="http://schemas.microsoft.com/office/drawing/2014/main" val="2396782430"/>
                  </a:ext>
                </a:extLst>
              </a:tr>
            </a:tbl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0B97F74E-1D53-416A-A726-D0C8022928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89" y="4022312"/>
            <a:ext cx="2371742" cy="154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4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516467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10 - </a:t>
            </a:r>
            <a:r>
              <a:rPr lang="fr-FR" sz="2800" b="1" dirty="0"/>
              <a:t>Gestion des risques informatiques </a:t>
            </a:r>
          </a:p>
        </p:txBody>
      </p:sp>
      <p:sp>
        <p:nvSpPr>
          <p:cNvPr id="5" name="Rectangle 4"/>
          <p:cNvSpPr/>
          <p:nvPr/>
        </p:nvSpPr>
        <p:spPr>
          <a:xfrm>
            <a:off x="98289" y="502920"/>
            <a:ext cx="95317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3. Identifier les risques informatiques et leur solution 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DB021951-21AC-4456-B1D2-1CE7C6069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515114"/>
              </p:ext>
            </p:extLst>
          </p:nvPr>
        </p:nvGraphicFramePr>
        <p:xfrm>
          <a:off x="375651" y="1376115"/>
          <a:ext cx="11556593" cy="3542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0804">
                  <a:extLst>
                    <a:ext uri="{9D8B030D-6E8A-4147-A177-3AD203B41FA5}">
                      <a16:colId xmlns:a16="http://schemas.microsoft.com/office/drawing/2014/main" val="1802710643"/>
                    </a:ext>
                  </a:extLst>
                </a:gridCol>
                <a:gridCol w="5121541">
                  <a:extLst>
                    <a:ext uri="{9D8B030D-6E8A-4147-A177-3AD203B41FA5}">
                      <a16:colId xmlns:a16="http://schemas.microsoft.com/office/drawing/2014/main" val="274278197"/>
                    </a:ext>
                  </a:extLst>
                </a:gridCol>
                <a:gridCol w="4824248">
                  <a:extLst>
                    <a:ext uri="{9D8B030D-6E8A-4147-A177-3AD203B41FA5}">
                      <a16:colId xmlns:a16="http://schemas.microsoft.com/office/drawing/2014/main" val="4172134690"/>
                    </a:ext>
                  </a:extLst>
                </a:gridCol>
              </a:tblGrid>
              <a:tr h="506104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Virus et programmes malveillants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899633"/>
                  </a:ext>
                </a:extLst>
              </a:tr>
              <a:tr h="506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Problèmes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Solutions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extLst>
                  <a:ext uri="{0D108BD9-81ED-4DB2-BD59-A6C34878D82A}">
                    <a16:rowId xmlns:a16="http://schemas.microsoft.com/office/drawing/2014/main" val="3999040416"/>
                  </a:ext>
                </a:extLst>
              </a:tr>
              <a:tr h="25305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Cheval de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Troie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(Trojan)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« Cheval de Troie » ouvre un port internet de l’ordinateur pour le rendre accessible à des hackers.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facilite l’espionnage ou la prise de contrôle de l’ordinateur à distance.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Installer une suite antivirus qui intègre un Firewall qui filtre les données échangées et bloque les communications non autorisées. 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87" marR="62887" marT="0" marB="0" anchor="ctr"/>
                </a:tc>
                <a:extLst>
                  <a:ext uri="{0D108BD9-81ED-4DB2-BD59-A6C34878D82A}">
                    <a16:rowId xmlns:a16="http://schemas.microsoft.com/office/drawing/2014/main" val="3461882361"/>
                  </a:ext>
                </a:extLst>
              </a:tr>
            </a:tbl>
          </a:graphicData>
        </a:graphic>
      </p:graphicFrame>
      <p:pic>
        <p:nvPicPr>
          <p:cNvPr id="1026" name="Picture 2" descr="Avast avis 2022 : Vaut-il vraiment un abonnement ?">
            <a:extLst>
              <a:ext uri="{FF2B5EF4-FFF2-40B4-BE49-F238E27FC236}">
                <a16:creationId xmlns:a16="http://schemas.microsoft.com/office/drawing/2014/main" id="{79789233-03CE-4630-BF96-21C80B835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528" y="5128861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cAfee France (@McAfee_FR) / Twitter">
            <a:extLst>
              <a:ext uri="{FF2B5EF4-FFF2-40B4-BE49-F238E27FC236}">
                <a16:creationId xmlns:a16="http://schemas.microsoft.com/office/drawing/2014/main" id="{7DE080D9-D19F-4FD7-B0DD-E5FFFD3CE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247" y="5175032"/>
            <a:ext cx="1554029" cy="1554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aspersky Internet Security 2022* - (2 Postes - 1 An) | Version  Téléchargement - Cdiscount Informatique">
            <a:extLst>
              <a:ext uri="{FF2B5EF4-FFF2-40B4-BE49-F238E27FC236}">
                <a16:creationId xmlns:a16="http://schemas.microsoft.com/office/drawing/2014/main" id="{ECB9396E-D4CF-4696-8834-DFA6AC440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726" y="5083910"/>
            <a:ext cx="1599590" cy="159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Official Site | Norton™ - Antivirus &amp; Anti-Malware Software">
            <a:extLst>
              <a:ext uri="{FF2B5EF4-FFF2-40B4-BE49-F238E27FC236}">
                <a16:creationId xmlns:a16="http://schemas.microsoft.com/office/drawing/2014/main" id="{A41FAB72-DA41-4BD9-83AA-04DA392D8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0342" y="5175032"/>
            <a:ext cx="1358592" cy="132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04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1167" y="90796"/>
            <a:ext cx="95317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3. Identifier les risques informatiques et leur solution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842B344-EDC5-43EA-B703-568ADB93C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661735"/>
              </p:ext>
            </p:extLst>
          </p:nvPr>
        </p:nvGraphicFramePr>
        <p:xfrm>
          <a:off x="224692" y="820731"/>
          <a:ext cx="11459279" cy="5277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3227">
                  <a:extLst>
                    <a:ext uri="{9D8B030D-6E8A-4147-A177-3AD203B41FA5}">
                      <a16:colId xmlns:a16="http://schemas.microsoft.com/office/drawing/2014/main" val="3829964459"/>
                    </a:ext>
                  </a:extLst>
                </a:gridCol>
                <a:gridCol w="5478999">
                  <a:extLst>
                    <a:ext uri="{9D8B030D-6E8A-4147-A177-3AD203B41FA5}">
                      <a16:colId xmlns:a16="http://schemas.microsoft.com/office/drawing/2014/main" val="321183231"/>
                    </a:ext>
                  </a:extLst>
                </a:gridCol>
                <a:gridCol w="4197053">
                  <a:extLst>
                    <a:ext uri="{9D8B030D-6E8A-4147-A177-3AD203B41FA5}">
                      <a16:colId xmlns:a16="http://schemas.microsoft.com/office/drawing/2014/main" val="1442664485"/>
                    </a:ext>
                  </a:extLst>
                </a:gridCol>
              </a:tblGrid>
              <a:tr h="539569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Volonté de nuire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231054"/>
                  </a:ext>
                </a:extLst>
              </a:tr>
              <a:tr h="21925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Pourriel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(Spam)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Hameçonnage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(Phishing)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pourriel est un courriel indésirable envoyé en masse à des fins publicitaires ou malhonnête.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L’hameçonnage reproduit une page d’un organisme de confiance afin de soutirer des informations privées.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Installer une suite antivirus qui intègre un anti-spam et un filtre anti hameçonnage.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extLst>
                  <a:ext uri="{0D108BD9-81ED-4DB2-BD59-A6C34878D82A}">
                    <a16:rowId xmlns:a16="http://schemas.microsoft.com/office/drawing/2014/main" val="2671918079"/>
                  </a:ext>
                </a:extLst>
              </a:tr>
              <a:tr h="12166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Spyware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(mouchard)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 programmes </a:t>
                      </a:r>
                      <a:r>
                        <a:rPr lang="fr-FR" sz="1800" spc="2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recueillent des informations sur les habitudes de l'utilisateur puis les envoie à la société qui le diffuse pour le profiler.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Installer une suite antivirus qui intègre un antispyware qui recherche et détruit ces programmes.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extLst>
                  <a:ext uri="{0D108BD9-81ED-4DB2-BD59-A6C34878D82A}">
                    <a16:rowId xmlns:a16="http://schemas.microsoft.com/office/drawing/2014/main" val="2724892891"/>
                  </a:ext>
                </a:extLst>
              </a:tr>
              <a:tr h="13284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 fichiers, stockés sur l’ordinateur, enregistrent des habitudes de l’internaute. Lors d’une nouvelle visite, le site peut ainsi connaitre ses pratiques et personnaliser ses offres.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Programmer le navigateur Web pour qu’il interdise l’installation des cookies.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extLst>
                  <a:ext uri="{0D108BD9-81ED-4DB2-BD59-A6C34878D82A}">
                    <a16:rowId xmlns:a16="http://schemas.microsoft.com/office/drawing/2014/main" val="3337106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16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895" y="77917"/>
            <a:ext cx="95317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3. Identifier les risques informatiques et leur solution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842B344-EDC5-43EA-B703-568ADB93C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666300"/>
              </p:ext>
            </p:extLst>
          </p:nvPr>
        </p:nvGraphicFramePr>
        <p:xfrm>
          <a:off x="268173" y="678429"/>
          <a:ext cx="11790745" cy="5932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6283">
                  <a:extLst>
                    <a:ext uri="{9D8B030D-6E8A-4147-A177-3AD203B41FA5}">
                      <a16:colId xmlns:a16="http://schemas.microsoft.com/office/drawing/2014/main" val="3829964459"/>
                    </a:ext>
                  </a:extLst>
                </a:gridCol>
                <a:gridCol w="4610638">
                  <a:extLst>
                    <a:ext uri="{9D8B030D-6E8A-4147-A177-3AD203B41FA5}">
                      <a16:colId xmlns:a16="http://schemas.microsoft.com/office/drawing/2014/main" val="321183231"/>
                    </a:ext>
                  </a:extLst>
                </a:gridCol>
                <a:gridCol w="5653824">
                  <a:extLst>
                    <a:ext uri="{9D8B030D-6E8A-4147-A177-3AD203B41FA5}">
                      <a16:colId xmlns:a16="http://schemas.microsoft.com/office/drawing/2014/main" val="1442664485"/>
                    </a:ext>
                  </a:extLst>
                </a:gridCol>
              </a:tblGrid>
              <a:tr h="350999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Volonté de nuire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231054"/>
                  </a:ext>
                </a:extLst>
              </a:tr>
              <a:tr h="14271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Hacker, cracker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hacker ou un cracker est une personne qui casse les codes d’accès des ordinateurs ou du réseau pour pénétrer un système informatique, par jeux ou par malveillance.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Protéger les accès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(réseau, dossiers, applications, fichier) par des mots de passe forts.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extLst>
                  <a:ext uri="{0D108BD9-81ED-4DB2-BD59-A6C34878D82A}">
                    <a16:rowId xmlns:a16="http://schemas.microsoft.com/office/drawing/2014/main" val="3782091998"/>
                  </a:ext>
                </a:extLst>
              </a:tr>
              <a:tr h="27274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Espionnage Vol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Sabotage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L’entreprise doit anticiper les malveillances (vols, espionnage, sabotage…).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doit notamment anticiper ses risques en cas de licenciement, de départ de la société, de procès, de conflits avec du personnel de la société.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Protéger l’accès aux locaux par des serrures ou des systèmes biométriques (empreinte digitale ou rétinienne) ou par une clé électronique. 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matériel doit être protégé contre le vol, les salles doivent être fermées et les ordinateurs attachés. 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Bloquer l’accès aux ordinateurs par des mots de passe forts.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Sensibiliser le personnel aux risques.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extLst>
                  <a:ext uri="{0D108BD9-81ED-4DB2-BD59-A6C34878D82A}">
                    <a16:rowId xmlns:a16="http://schemas.microsoft.com/office/drawing/2014/main" val="2183000839"/>
                  </a:ext>
                </a:extLst>
              </a:tr>
              <a:tr h="14271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Piratage sur les réseaux sans fil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Dans les réseaux sans fil, les données sont transmises par des ondes WiFi qui peuvent être interceptées par des personnes externes à l’entreprise.</a:t>
                      </a:r>
                    </a:p>
                  </a:txBody>
                  <a:tcPr marL="51229" marR="512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modem WIFI doit être protégé par un mot de passe fort et les données transmises doivent être cryptées.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229" marR="51229" marT="0" marB="0" anchor="ctr"/>
                </a:tc>
                <a:extLst>
                  <a:ext uri="{0D108BD9-81ED-4DB2-BD59-A6C34878D82A}">
                    <a16:rowId xmlns:a16="http://schemas.microsoft.com/office/drawing/2014/main" val="3534469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410" y="168069"/>
            <a:ext cx="95317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3. Identifier les risques informatiques et leur solution 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73BDAD4-8AA6-42FB-A3CE-081C66D85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228371"/>
              </p:ext>
            </p:extLst>
          </p:nvPr>
        </p:nvGraphicFramePr>
        <p:xfrm>
          <a:off x="390659" y="1429555"/>
          <a:ext cx="11204619" cy="43187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4558">
                  <a:extLst>
                    <a:ext uri="{9D8B030D-6E8A-4147-A177-3AD203B41FA5}">
                      <a16:colId xmlns:a16="http://schemas.microsoft.com/office/drawing/2014/main" val="1809160226"/>
                    </a:ext>
                  </a:extLst>
                </a:gridCol>
                <a:gridCol w="3503053">
                  <a:extLst>
                    <a:ext uri="{9D8B030D-6E8A-4147-A177-3AD203B41FA5}">
                      <a16:colId xmlns:a16="http://schemas.microsoft.com/office/drawing/2014/main" val="280770864"/>
                    </a:ext>
                  </a:extLst>
                </a:gridCol>
                <a:gridCol w="5847008">
                  <a:extLst>
                    <a:ext uri="{9D8B030D-6E8A-4147-A177-3AD203B41FA5}">
                      <a16:colId xmlns:a16="http://schemas.microsoft.com/office/drawing/2014/main" val="1704325817"/>
                    </a:ext>
                  </a:extLst>
                </a:gridCol>
              </a:tblGrid>
              <a:tr h="45416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Accidents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25857"/>
                  </a:ext>
                </a:extLst>
              </a:tr>
              <a:tr h="38645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Panne de disque dur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Rançongiciel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Ransomware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disque dur peut tomber en panne ou être détruit dans un incendie ou un dégât des eaux.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données peuvent être perdues et la reconstitution des fichiers peut être longue et coûteuse.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cryptage des données par un ransomware a les mêmes conséquences.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Réaliser des sauvegardes régulières des données sur un disque dur externe dans l’entreprise en automatisant les sauvegardes, en dehors des heures de travail, à l’aide du programme de gestion du serveur.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Utiliser une société spécialisée dans le Cloud computing (Amazon Web Service ; Microsoft Azure ; Google cloud </a:t>
                      </a:r>
                      <a:r>
                        <a:rPr lang="fr-FR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plateform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; OVH ; IBM ; Cisco…) qui sauvegardent constamment les données dans des datacenters ce qui réduit les risques de pertes.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extLst>
                  <a:ext uri="{0D108BD9-81ED-4DB2-BD59-A6C34878D82A}">
                    <a16:rowId xmlns:a16="http://schemas.microsoft.com/office/drawing/2014/main" val="1592120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82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6926" y="90796"/>
            <a:ext cx="95317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3. Identifier les risques informatiques et leur solution 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73BDAD4-8AA6-42FB-A3CE-081C66D85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168149"/>
              </p:ext>
            </p:extLst>
          </p:nvPr>
        </p:nvGraphicFramePr>
        <p:xfrm>
          <a:off x="455053" y="1320746"/>
          <a:ext cx="11204619" cy="46143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809160226"/>
                    </a:ext>
                  </a:extLst>
                </a:gridCol>
                <a:gridCol w="4790940">
                  <a:extLst>
                    <a:ext uri="{9D8B030D-6E8A-4147-A177-3AD203B41FA5}">
                      <a16:colId xmlns:a16="http://schemas.microsoft.com/office/drawing/2014/main" val="280770864"/>
                    </a:ext>
                  </a:extLst>
                </a:gridCol>
                <a:gridCol w="4584878">
                  <a:extLst>
                    <a:ext uri="{9D8B030D-6E8A-4147-A177-3AD203B41FA5}">
                      <a16:colId xmlns:a16="http://schemas.microsoft.com/office/drawing/2014/main" val="1704325817"/>
                    </a:ext>
                  </a:extLst>
                </a:gridCol>
              </a:tblGrid>
              <a:tr h="533813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Accidents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25857"/>
                  </a:ext>
                </a:extLst>
              </a:tr>
              <a:tr h="25543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Serveur cloud indisponible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sociétés de Cloud computing garantissent une disponibilité de leurs serveurs à 99,9 %.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Mais le 0,01 % signifie une indisponibilité de plusieurs heures par an dont les conséquences peuvent se chiffrer en millions d’€ pour les sites commerciaux.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recourt à plusieurs opérateurs en Cloud (ou multicloud) permet de répartir les risques et de maintenir l’activité lorsqu’un service n’est plus disponible en répartissant les opérations sur d’autres opérateurs.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extLst>
                  <a:ext uri="{0D108BD9-81ED-4DB2-BD59-A6C34878D82A}">
                    <a16:rowId xmlns:a16="http://schemas.microsoft.com/office/drawing/2014/main" val="1952921903"/>
                  </a:ext>
                </a:extLst>
              </a:tr>
              <a:tr h="15262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Coupure de courant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 foudre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coupure de courant peut endommager les fichiers ouverts et occasionner la perte des fichiers en cours de traitement.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Installer un onduleur qui maintient l’alimentation électrique en cas de coupures, microcoupures, surtensions, sous-tensions ou foudre.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extLst>
                  <a:ext uri="{0D108BD9-81ED-4DB2-BD59-A6C34878D82A}">
                    <a16:rowId xmlns:a16="http://schemas.microsoft.com/office/drawing/2014/main" val="2675784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34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516467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10 - </a:t>
            </a:r>
            <a:r>
              <a:rPr lang="fr-FR" sz="2800" b="1" dirty="0"/>
              <a:t>Gestion des risques informatiques </a:t>
            </a:r>
          </a:p>
        </p:txBody>
      </p:sp>
      <p:sp>
        <p:nvSpPr>
          <p:cNvPr id="5" name="Rectangle 4"/>
          <p:cNvSpPr/>
          <p:nvPr/>
        </p:nvSpPr>
        <p:spPr>
          <a:xfrm>
            <a:off x="98289" y="502920"/>
            <a:ext cx="95317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3. Identifier les risques informatiques et leur solution 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73BDAD4-8AA6-42FB-A3CE-081C66D85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772518"/>
              </p:ext>
            </p:extLst>
          </p:nvPr>
        </p:nvGraphicFramePr>
        <p:xfrm>
          <a:off x="313386" y="1076046"/>
          <a:ext cx="11500834" cy="51821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2419">
                  <a:extLst>
                    <a:ext uri="{9D8B030D-6E8A-4147-A177-3AD203B41FA5}">
                      <a16:colId xmlns:a16="http://schemas.microsoft.com/office/drawing/2014/main" val="1809160226"/>
                    </a:ext>
                  </a:extLst>
                </a:gridCol>
                <a:gridCol w="5701418">
                  <a:extLst>
                    <a:ext uri="{9D8B030D-6E8A-4147-A177-3AD203B41FA5}">
                      <a16:colId xmlns:a16="http://schemas.microsoft.com/office/drawing/2014/main" val="280770864"/>
                    </a:ext>
                  </a:extLst>
                </a:gridCol>
                <a:gridCol w="4146997">
                  <a:extLst>
                    <a:ext uri="{9D8B030D-6E8A-4147-A177-3AD203B41FA5}">
                      <a16:colId xmlns:a16="http://schemas.microsoft.com/office/drawing/2014/main" val="1704325817"/>
                    </a:ext>
                  </a:extLst>
                </a:gridCol>
              </a:tblGrid>
              <a:tr h="662602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Accidents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25857"/>
                  </a:ext>
                </a:extLst>
              </a:tr>
              <a:tr h="45195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Négligence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négligence est difficile prévenir et peut prendre des formes multiples et inattendues.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conséquences peuvent être graves pour l’entreprise.</a:t>
                      </a:r>
                    </a:p>
                    <a:p>
                      <a:pPr marL="180975" lvl="0" indent="-180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 d’une clé USB, d’un ordinateur, d’une tablette, d’un smartphone dans un lieu public…</a:t>
                      </a:r>
                    </a:p>
                    <a:p>
                      <a:pPr marL="180975" lvl="0" indent="-180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Oubli de formater un disque dur qui contient des données confidentielles lors d’un changement d’ordinateur.</a:t>
                      </a:r>
                    </a:p>
                    <a:p>
                      <a:pPr marL="180975" lvl="0" indent="-180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Oubli de fermer la porte d’accès à une salle informatique ou de verrouiller l’ordinateur pendant une pause.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Sensibiliser le personnel aux règles de sécurité. 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 pas copier les fichiers, lors des déplacements 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Protéger son ordinateur portable contre le vol 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Mettre 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 protections destinées à interdire l’accès à l’ordinateur, etc.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667" marR="50667" marT="0" marB="0" anchor="ctr"/>
                </a:tc>
                <a:extLst>
                  <a:ext uri="{0D108BD9-81ED-4DB2-BD59-A6C34878D82A}">
                    <a16:rowId xmlns:a16="http://schemas.microsoft.com/office/drawing/2014/main" val="89968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25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349</TotalTime>
  <Words>1127</Words>
  <Application>Microsoft Office PowerPoint</Application>
  <PresentationFormat>Grand écran</PresentationFormat>
  <Paragraphs>111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Chap. 10 - Gestion des risques informatiques </vt:lpstr>
      <vt:lpstr>Présentation PowerPoint</vt:lpstr>
      <vt:lpstr>Chap. 10 - Gestion des risques informatiques </vt:lpstr>
      <vt:lpstr>Présentation PowerPoint</vt:lpstr>
      <vt:lpstr>Présentation PowerPoint</vt:lpstr>
      <vt:lpstr>Présentation PowerPoint</vt:lpstr>
      <vt:lpstr>Présentation PowerPoint</vt:lpstr>
      <vt:lpstr>Chap. 10 - Gestion des risques informatiques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52</cp:revision>
  <dcterms:created xsi:type="dcterms:W3CDTF">2014-01-14T07:42:30Z</dcterms:created>
  <dcterms:modified xsi:type="dcterms:W3CDTF">2023-12-21T19:52:42Z</dcterms:modified>
</cp:coreProperties>
</file>