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2" r:id="rId3"/>
    <p:sldId id="266" r:id="rId4"/>
    <p:sldId id="263" r:id="rId5"/>
    <p:sldId id="267" r:id="rId6"/>
    <p:sldId id="264" r:id="rId7"/>
    <p:sldId id="268" r:id="rId8"/>
    <p:sldId id="265" r:id="rId9"/>
    <p:sldId id="269" r:id="rId10"/>
    <p:sldId id="273" r:id="rId11"/>
    <p:sldId id="270" r:id="rId12"/>
    <p:sldId id="272" r:id="rId13"/>
    <p:sldId id="274"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768897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21/12/2023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982968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92494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17672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965874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17155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55226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15765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93827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92286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926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21/12/2023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98957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21/12/2023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1408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91294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164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21/12/2023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023736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21/12/2023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767540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21/12/2023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300763293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46753"/>
            <a:ext cx="11328401" cy="888274"/>
          </a:xfrm>
        </p:spPr>
        <p:txBody>
          <a:bodyPr>
            <a:noAutofit/>
          </a:bodyPr>
          <a:lstStyle/>
          <a:p>
            <a:br>
              <a:rPr lang="fr-FR" sz="2800" b="1" dirty="0"/>
            </a:br>
            <a:r>
              <a:rPr lang="fr-FR" sz="2800" b="1" dirty="0">
                <a:latin typeface="Arial" panose="020B0604020202020204" pitchFamily="34" charset="0"/>
                <a:cs typeface="Arial" panose="020B0604020202020204" pitchFamily="34" charset="0"/>
              </a:rPr>
              <a:t>Chap. 10 – </a:t>
            </a:r>
            <a:r>
              <a:rPr lang="fr-FR" sz="2800" b="1" dirty="0"/>
              <a:t>La gestion des risques informatiques </a:t>
            </a:r>
          </a:p>
        </p:txBody>
      </p:sp>
      <p:sp>
        <p:nvSpPr>
          <p:cNvPr id="5" name="Rectangle 4"/>
          <p:cNvSpPr/>
          <p:nvPr/>
        </p:nvSpPr>
        <p:spPr>
          <a:xfrm>
            <a:off x="150880" y="764210"/>
            <a:ext cx="5141151"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 Les réseaux informatiques</a:t>
            </a:r>
          </a:p>
        </p:txBody>
      </p:sp>
      <p:pic>
        <p:nvPicPr>
          <p:cNvPr id="6" name="Image 5">
            <a:extLst>
              <a:ext uri="{FF2B5EF4-FFF2-40B4-BE49-F238E27FC236}">
                <a16:creationId xmlns:a16="http://schemas.microsoft.com/office/drawing/2014/main" id="{27D144B6-4923-4053-ACDF-3F9D2E2DBA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278" y="3618978"/>
            <a:ext cx="5417545" cy="2323712"/>
          </a:xfrm>
          <a:prstGeom prst="rect">
            <a:avLst/>
          </a:prstGeom>
          <a:ln w="3175">
            <a:solidFill>
              <a:schemeClr val="tx1"/>
            </a:solidFill>
          </a:ln>
        </p:spPr>
      </p:pic>
      <p:sp>
        <p:nvSpPr>
          <p:cNvPr id="7" name="ZoneTexte 6">
            <a:extLst>
              <a:ext uri="{FF2B5EF4-FFF2-40B4-BE49-F238E27FC236}">
                <a16:creationId xmlns:a16="http://schemas.microsoft.com/office/drawing/2014/main" id="{CF6F381F-4412-47EA-AB3F-B7FF823600C0}"/>
              </a:ext>
            </a:extLst>
          </p:cNvPr>
          <p:cNvSpPr txBox="1"/>
          <p:nvPr/>
        </p:nvSpPr>
        <p:spPr>
          <a:xfrm>
            <a:off x="251067" y="3062119"/>
            <a:ext cx="6343680" cy="2323713"/>
          </a:xfrm>
          <a:prstGeom prst="rect">
            <a:avLst/>
          </a:prstGeom>
          <a:noFill/>
        </p:spPr>
        <p:txBody>
          <a:bodyPr wrap="square">
            <a:spAutoFit/>
          </a:bodyPr>
          <a:lstStyle/>
          <a:p>
            <a:pPr>
              <a:spcBef>
                <a:spcPts val="1200"/>
              </a:spcBef>
              <a:spcAft>
                <a:spcPts val="6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Il repose sur des composants matériels reliés </a:t>
            </a:r>
          </a:p>
          <a:p>
            <a:pPr marL="342900" indent="-342900">
              <a:spcAft>
                <a:spcPts val="600"/>
              </a:spcAft>
              <a:buFont typeface="Wingdings" panose="05000000000000000000" pitchFamily="2" charset="2"/>
              <a:buChar char="v"/>
            </a:pPr>
            <a:r>
              <a:rPr lang="fr-FR" sz="2400" dirty="0">
                <a:effectLst/>
                <a:latin typeface="Arial" panose="020B0604020202020204" pitchFamily="34" charset="0"/>
                <a:ea typeface="Calibri" panose="020F0502020204030204" pitchFamily="34" charset="0"/>
                <a:cs typeface="Times New Roman" panose="02020603050405020304" pitchFamily="18" charset="0"/>
              </a:rPr>
              <a:t>par câble (Ethernet) </a:t>
            </a:r>
            <a:endParaRPr lang="fr-FR"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v"/>
            </a:pPr>
            <a:r>
              <a:rPr lang="fr-FR" sz="2400" dirty="0">
                <a:effectLst/>
                <a:latin typeface="Arial" panose="020B0604020202020204" pitchFamily="34" charset="0"/>
                <a:ea typeface="Calibri" panose="020F0502020204030204" pitchFamily="34" charset="0"/>
                <a:cs typeface="Times New Roman" panose="02020603050405020304" pitchFamily="18" charset="0"/>
              </a:rPr>
              <a:t>par ondes (Wi-Fi, 4G, 5G). </a:t>
            </a:r>
          </a:p>
          <a:p>
            <a:pPr>
              <a:spcBef>
                <a:spcPts val="1200"/>
              </a:spcBef>
              <a:spcAft>
                <a:spcPts val="6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Chaque élément du réseau est identifié par une adresse IP différente. </a:t>
            </a:r>
          </a:p>
        </p:txBody>
      </p:sp>
      <p:sp>
        <p:nvSpPr>
          <p:cNvPr id="8" name="ZoneTexte 7">
            <a:extLst>
              <a:ext uri="{FF2B5EF4-FFF2-40B4-BE49-F238E27FC236}">
                <a16:creationId xmlns:a16="http://schemas.microsoft.com/office/drawing/2014/main" id="{F9605577-2F69-4FC6-BB37-42A0D906676E}"/>
              </a:ext>
            </a:extLst>
          </p:cNvPr>
          <p:cNvSpPr txBox="1"/>
          <p:nvPr/>
        </p:nvSpPr>
        <p:spPr>
          <a:xfrm>
            <a:off x="673444" y="1540055"/>
            <a:ext cx="10581461" cy="1200329"/>
          </a:xfrm>
          <a:prstGeom prst="rect">
            <a:avLst/>
          </a:prstGeom>
          <a:noFill/>
        </p:spPr>
        <p:txBody>
          <a:bodyPr wrap="square">
            <a:spAutoFit/>
          </a:bodyPr>
          <a:lstStyle/>
          <a:p>
            <a:pPr algn="ctr"/>
            <a:r>
              <a:rPr lang="fr-FR" sz="2400" b="1" dirty="0">
                <a:effectLst/>
                <a:latin typeface="Arial" panose="020B0604020202020204" pitchFamily="34" charset="0"/>
                <a:ea typeface="Calibri" panose="020F0502020204030204" pitchFamily="34" charset="0"/>
                <a:cs typeface="Times New Roman" panose="02020603050405020304" pitchFamily="18" charset="0"/>
              </a:rPr>
              <a:t>Un réseau informatique est un ensemble </a:t>
            </a:r>
          </a:p>
          <a:p>
            <a:pPr algn="ctr"/>
            <a:r>
              <a:rPr lang="fr-FR" sz="2400" b="1" dirty="0">
                <a:effectLst/>
                <a:latin typeface="Arial" panose="020B0604020202020204" pitchFamily="34" charset="0"/>
                <a:ea typeface="Calibri" panose="020F0502020204030204" pitchFamily="34" charset="0"/>
                <a:cs typeface="Times New Roman" panose="02020603050405020304" pitchFamily="18" charset="0"/>
              </a:rPr>
              <a:t>de moyens matériels et logiciels </a:t>
            </a:r>
          </a:p>
          <a:p>
            <a:pPr algn="ctr"/>
            <a:r>
              <a:rPr lang="fr-FR" sz="2400" b="1" dirty="0">
                <a:effectLst/>
                <a:latin typeface="Arial" panose="020B0604020202020204" pitchFamily="34" charset="0"/>
                <a:ea typeface="Calibri" panose="020F0502020204030204" pitchFamily="34" charset="0"/>
                <a:cs typeface="Times New Roman" panose="02020603050405020304" pitchFamily="18" charset="0"/>
              </a:rPr>
              <a:t>destinés à faciliter la communication et le partage des ressources.</a:t>
            </a:r>
          </a:p>
        </p:txBody>
      </p:sp>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2.2 Les logiciels</a:t>
            </a:r>
          </a:p>
        </p:txBody>
      </p:sp>
      <p:graphicFrame>
        <p:nvGraphicFramePr>
          <p:cNvPr id="3" name="Tableau 2">
            <a:extLst>
              <a:ext uri="{FF2B5EF4-FFF2-40B4-BE49-F238E27FC236}">
                <a16:creationId xmlns:a16="http://schemas.microsoft.com/office/drawing/2014/main" id="{CD10F3DF-D028-4021-A267-D7C7E6606502}"/>
              </a:ext>
            </a:extLst>
          </p:cNvPr>
          <p:cNvGraphicFramePr>
            <a:graphicFrameLocks noGrp="1"/>
          </p:cNvGraphicFramePr>
          <p:nvPr>
            <p:extLst>
              <p:ext uri="{D42A27DB-BD31-4B8C-83A1-F6EECF244321}">
                <p14:modId xmlns:p14="http://schemas.microsoft.com/office/powerpoint/2010/main" val="1056713616"/>
              </p:ext>
            </p:extLst>
          </p:nvPr>
        </p:nvGraphicFramePr>
        <p:xfrm>
          <a:off x="932966" y="1759176"/>
          <a:ext cx="10750003" cy="4376191"/>
        </p:xfrm>
        <a:graphic>
          <a:graphicData uri="http://schemas.openxmlformats.org/drawingml/2006/table">
            <a:tbl>
              <a:tblPr firstRow="1" firstCol="1" bandRow="1">
                <a:tableStyleId>{5C22544A-7EE6-4342-B048-85BDC9FD1C3A}</a:tableStyleId>
              </a:tblPr>
              <a:tblGrid>
                <a:gridCol w="2247164">
                  <a:extLst>
                    <a:ext uri="{9D8B030D-6E8A-4147-A177-3AD203B41FA5}">
                      <a16:colId xmlns:a16="http://schemas.microsoft.com/office/drawing/2014/main" val="1741611415"/>
                    </a:ext>
                  </a:extLst>
                </a:gridCol>
                <a:gridCol w="8502839">
                  <a:extLst>
                    <a:ext uri="{9D8B030D-6E8A-4147-A177-3AD203B41FA5}">
                      <a16:colId xmlns:a16="http://schemas.microsoft.com/office/drawing/2014/main" val="1238309836"/>
                    </a:ext>
                  </a:extLst>
                </a:gridCol>
              </a:tblGrid>
              <a:tr h="767811">
                <a:tc>
                  <a:txBody>
                    <a:bodyPr/>
                    <a:lstStyle/>
                    <a:p>
                      <a:pPr algn="ctr">
                        <a:lnSpc>
                          <a:spcPct val="100000"/>
                        </a:lnSpc>
                        <a:spcBef>
                          <a:spcPts val="600"/>
                        </a:spcBef>
                        <a:spcAft>
                          <a:spcPts val="600"/>
                        </a:spcAft>
                      </a:pPr>
                      <a:r>
                        <a:rPr lang="fr-FR" sz="2400" dirty="0">
                          <a:effectLst/>
                          <a:latin typeface="Arial" panose="020B0604020202020204" pitchFamily="34" charset="0"/>
                          <a:cs typeface="Arial" panose="020B0604020202020204" pitchFamily="34" charset="0"/>
                        </a:rPr>
                        <a:t>Programmes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Bef>
                          <a:spcPts val="600"/>
                        </a:spcBef>
                        <a:spcAft>
                          <a:spcPts val="600"/>
                        </a:spcAft>
                      </a:pPr>
                      <a:r>
                        <a:rPr lang="fr-FR" sz="2400" dirty="0">
                          <a:effectLst/>
                          <a:latin typeface="Arial" panose="020B0604020202020204" pitchFamily="34" charset="0"/>
                          <a:cs typeface="Arial" panose="020B0604020202020204" pitchFamily="34" charset="0"/>
                        </a:rPr>
                        <a:t>Caractéristiques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8124523"/>
                  </a:ext>
                </a:extLst>
              </a:tr>
              <a:tr h="2013482">
                <a:tc>
                  <a:txBody>
                    <a:bodyPr/>
                    <a:lstStyle/>
                    <a:p>
                      <a:pPr algn="ctr">
                        <a:lnSpc>
                          <a:spcPct val="100000"/>
                        </a:lnSpc>
                        <a:spcBef>
                          <a:spcPts val="600"/>
                        </a:spcBef>
                      </a:pPr>
                      <a:r>
                        <a:rPr lang="fr-FR" sz="2400" dirty="0">
                          <a:effectLst/>
                          <a:latin typeface="Arial" panose="020B0604020202020204" pitchFamily="34" charset="0"/>
                          <a:cs typeface="Arial" panose="020B0604020202020204" pitchFamily="34" charset="0"/>
                        </a:rPr>
                        <a:t>Système</a:t>
                      </a:r>
                    </a:p>
                    <a:p>
                      <a:pPr algn="ctr">
                        <a:lnSpc>
                          <a:spcPct val="100000"/>
                        </a:lnSpc>
                        <a:spcBef>
                          <a:spcPts val="600"/>
                        </a:spcBef>
                      </a:pPr>
                      <a:r>
                        <a:rPr lang="fr-FR" sz="2400" dirty="0">
                          <a:effectLst/>
                          <a:latin typeface="Arial" panose="020B0604020202020204" pitchFamily="34" charset="0"/>
                          <a:cs typeface="Arial" panose="020B0604020202020204" pitchFamily="34" charset="0"/>
                        </a:rPr>
                        <a:t>d’exploitation</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l">
                        <a:lnSpc>
                          <a:spcPct val="100000"/>
                        </a:lnSpc>
                        <a:spcBef>
                          <a:spcPts val="300"/>
                        </a:spcBef>
                        <a:spcAft>
                          <a:spcPts val="300"/>
                        </a:spcAft>
                        <a:buFont typeface="Calibri" panose="020F0502020204030204" pitchFamily="34" charset="0"/>
                        <a:buChar char="-"/>
                      </a:pPr>
                      <a:r>
                        <a:rPr lang="fr-FR" sz="2000" dirty="0">
                          <a:effectLst/>
                          <a:latin typeface="Arial" panose="020B0604020202020204" pitchFamily="34" charset="0"/>
                          <a:cs typeface="Arial" panose="020B0604020202020204" pitchFamily="34" charset="0"/>
                        </a:rPr>
                        <a:t>Le système d’exploitation serveur paramètre le réseau : les matériels connectés, les utilisateurs, les droits d’accès, les espaces personnels et collaboratifs, les logiciels, les imprimantes et les impressions…</a:t>
                      </a:r>
                    </a:p>
                    <a:p>
                      <a:pPr marL="342900" lvl="0" indent="-342900" algn="l">
                        <a:lnSpc>
                          <a:spcPct val="100000"/>
                        </a:lnSpc>
                        <a:spcBef>
                          <a:spcPts val="300"/>
                        </a:spcBef>
                        <a:spcAft>
                          <a:spcPts val="300"/>
                        </a:spcAft>
                        <a:buFont typeface="Calibri" panose="020F0502020204030204" pitchFamily="34" charset="0"/>
                        <a:buChar char="-"/>
                      </a:pPr>
                      <a:r>
                        <a:rPr lang="fr-FR" sz="2000" dirty="0">
                          <a:effectLst/>
                          <a:latin typeface="Arial" panose="020B0604020202020204" pitchFamily="34" charset="0"/>
                          <a:cs typeface="Arial" panose="020B0604020202020204" pitchFamily="34" charset="0"/>
                        </a:rPr>
                        <a:t>Le système d’exploitation de l’ordinateur paramètre l’ordinateur, l’interface graphique, les préférences de  l’utilisateurs…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1695981"/>
                  </a:ext>
                </a:extLst>
              </a:tr>
              <a:tr h="1594898">
                <a:tc>
                  <a:txBody>
                    <a:bodyPr/>
                    <a:lstStyle/>
                    <a:p>
                      <a:pPr algn="ctr">
                        <a:lnSpc>
                          <a:spcPct val="100000"/>
                        </a:lnSpc>
                        <a:spcBef>
                          <a:spcPts val="600"/>
                        </a:spcBef>
                      </a:pPr>
                      <a:r>
                        <a:rPr lang="fr-FR" sz="2400" dirty="0">
                          <a:effectLst/>
                          <a:latin typeface="Arial" panose="020B0604020202020204" pitchFamily="34" charset="0"/>
                          <a:cs typeface="Arial" panose="020B0604020202020204" pitchFamily="34" charset="0"/>
                        </a:rPr>
                        <a:t>Sécurité</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13665" indent="-113665" algn="l">
                        <a:lnSpc>
                          <a:spcPct val="100000"/>
                        </a:lnSpc>
                        <a:spcBef>
                          <a:spcPts val="300"/>
                        </a:spcBef>
                        <a:spcAft>
                          <a:spcPts val="300"/>
                        </a:spcAft>
                      </a:pPr>
                      <a:r>
                        <a:rPr lang="fr-FR" sz="2000" dirty="0">
                          <a:effectLst/>
                          <a:latin typeface="Arial" panose="020B0604020202020204" pitchFamily="34" charset="0"/>
                          <a:cs typeface="Arial" panose="020B0604020202020204" pitchFamily="34" charset="0"/>
                        </a:rPr>
                        <a:t>-  Antivirus : il scanne les entrées sorties de données et détruit ou bloque les virus ou autres logiciels malveillants.</a:t>
                      </a:r>
                    </a:p>
                    <a:p>
                      <a:pPr marL="113665" indent="-113665" algn="l">
                        <a:lnSpc>
                          <a:spcPct val="100000"/>
                        </a:lnSpc>
                        <a:spcBef>
                          <a:spcPts val="300"/>
                        </a:spcBef>
                        <a:spcAft>
                          <a:spcPts val="300"/>
                        </a:spcAft>
                      </a:pPr>
                      <a:r>
                        <a:rPr lang="fr-FR" sz="2000" dirty="0">
                          <a:effectLst/>
                          <a:latin typeface="Arial" panose="020B0604020202020204" pitchFamily="34" charset="0"/>
                          <a:cs typeface="Arial" panose="020B0604020202020204" pitchFamily="34" charset="0"/>
                        </a:rPr>
                        <a:t>-  Firewall : il contrôle les accès au port internet de l’ordinateur et bloque les accès hostiles ou indésirables.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5259657"/>
                  </a:ext>
                </a:extLst>
              </a:tr>
            </a:tbl>
          </a:graphicData>
        </a:graphic>
      </p:graphicFrame>
    </p:spTree>
    <p:extLst>
      <p:ext uri="{BB962C8B-B14F-4D97-AF65-F5344CB8AC3E}">
        <p14:creationId xmlns:p14="http://schemas.microsoft.com/office/powerpoint/2010/main" val="1113318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934" y="52509"/>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2.2 Les logiciels</a:t>
            </a:r>
          </a:p>
        </p:txBody>
      </p:sp>
      <p:graphicFrame>
        <p:nvGraphicFramePr>
          <p:cNvPr id="3" name="Tableau 2">
            <a:extLst>
              <a:ext uri="{FF2B5EF4-FFF2-40B4-BE49-F238E27FC236}">
                <a16:creationId xmlns:a16="http://schemas.microsoft.com/office/drawing/2014/main" id="{CD10F3DF-D028-4021-A267-D7C7E6606502}"/>
              </a:ext>
            </a:extLst>
          </p:cNvPr>
          <p:cNvGraphicFramePr>
            <a:graphicFrameLocks noGrp="1"/>
          </p:cNvGraphicFramePr>
          <p:nvPr>
            <p:extLst>
              <p:ext uri="{D42A27DB-BD31-4B8C-83A1-F6EECF244321}">
                <p14:modId xmlns:p14="http://schemas.microsoft.com/office/powerpoint/2010/main" val="184238235"/>
              </p:ext>
            </p:extLst>
          </p:nvPr>
        </p:nvGraphicFramePr>
        <p:xfrm>
          <a:off x="382073" y="1407829"/>
          <a:ext cx="11446569" cy="5142510"/>
        </p:xfrm>
        <a:graphic>
          <a:graphicData uri="http://schemas.openxmlformats.org/drawingml/2006/table">
            <a:tbl>
              <a:tblPr firstRow="1" firstCol="1" bandRow="1">
                <a:tableStyleId>{5C22544A-7EE6-4342-B048-85BDC9FD1C3A}</a:tableStyleId>
              </a:tblPr>
              <a:tblGrid>
                <a:gridCol w="1876023">
                  <a:extLst>
                    <a:ext uri="{9D8B030D-6E8A-4147-A177-3AD203B41FA5}">
                      <a16:colId xmlns:a16="http://schemas.microsoft.com/office/drawing/2014/main" val="1741611415"/>
                    </a:ext>
                  </a:extLst>
                </a:gridCol>
                <a:gridCol w="9570546">
                  <a:extLst>
                    <a:ext uri="{9D8B030D-6E8A-4147-A177-3AD203B41FA5}">
                      <a16:colId xmlns:a16="http://schemas.microsoft.com/office/drawing/2014/main" val="1238309836"/>
                    </a:ext>
                  </a:extLst>
                </a:gridCol>
              </a:tblGrid>
              <a:tr h="650696">
                <a:tc>
                  <a:txBody>
                    <a:bodyPr/>
                    <a:lstStyle/>
                    <a:p>
                      <a:pPr algn="ctr">
                        <a:lnSpc>
                          <a:spcPct val="100000"/>
                        </a:lnSpc>
                        <a:spcBef>
                          <a:spcPts val="600"/>
                        </a:spcBef>
                        <a:spcAft>
                          <a:spcPts val="600"/>
                        </a:spcAft>
                      </a:pPr>
                      <a:r>
                        <a:rPr lang="fr-FR" sz="2200" dirty="0">
                          <a:effectLst/>
                          <a:latin typeface="Arial" panose="020B0604020202020204" pitchFamily="34" charset="0"/>
                          <a:cs typeface="Arial" panose="020B0604020202020204" pitchFamily="34" charset="0"/>
                        </a:rPr>
                        <a:t>Programmes</a:t>
                      </a:r>
                      <a:endParaRPr lang="fr-FR"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spcBef>
                          <a:spcPts val="600"/>
                        </a:spcBef>
                        <a:spcAft>
                          <a:spcPts val="600"/>
                        </a:spcAft>
                      </a:pPr>
                      <a:r>
                        <a:rPr lang="fr-FR" sz="2200" dirty="0">
                          <a:effectLst/>
                          <a:latin typeface="Arial" panose="020B0604020202020204" pitchFamily="34" charset="0"/>
                          <a:cs typeface="Arial" panose="020B0604020202020204" pitchFamily="34" charset="0"/>
                        </a:rPr>
                        <a:t>Caractéristiques</a:t>
                      </a:r>
                      <a:endParaRPr lang="fr-FR"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8124523"/>
                  </a:ext>
                </a:extLst>
              </a:tr>
              <a:tr h="4491814">
                <a:tc>
                  <a:txBody>
                    <a:bodyPr/>
                    <a:lstStyle/>
                    <a:p>
                      <a:pPr algn="ctr">
                        <a:lnSpc>
                          <a:spcPct val="100000"/>
                        </a:lnSpc>
                        <a:spcBef>
                          <a:spcPts val="600"/>
                        </a:spcBef>
                      </a:pPr>
                      <a:r>
                        <a:rPr lang="fr-FR" sz="2200" dirty="0">
                          <a:effectLst/>
                          <a:latin typeface="Arial" panose="020B0604020202020204" pitchFamily="34" charset="0"/>
                          <a:cs typeface="Arial" panose="020B0604020202020204" pitchFamily="34" charset="0"/>
                        </a:rPr>
                        <a:t>Utilitaires</a:t>
                      </a:r>
                      <a:endParaRPr lang="fr-FR"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13665" indent="-113665" algn="l">
                        <a:lnSpc>
                          <a:spcPct val="100000"/>
                        </a:lnSpc>
                        <a:spcBef>
                          <a:spcPts val="300"/>
                        </a:spcBef>
                        <a:spcAft>
                          <a:spcPts val="300"/>
                        </a:spcAft>
                      </a:pPr>
                      <a:r>
                        <a:rPr lang="fr-FR" sz="2000" dirty="0">
                          <a:effectLst/>
                          <a:latin typeface="Arial" panose="020B0604020202020204" pitchFamily="34" charset="0"/>
                          <a:cs typeface="Arial" panose="020B0604020202020204" pitchFamily="34" charset="0"/>
                        </a:rPr>
                        <a:t>-  </a:t>
                      </a:r>
                      <a:r>
                        <a:rPr lang="fr-FR" sz="2000" b="1" dirty="0">
                          <a:effectLst/>
                          <a:latin typeface="Arial" panose="020B0604020202020204" pitchFamily="34" charset="0"/>
                          <a:cs typeface="Arial" panose="020B0604020202020204" pitchFamily="34" charset="0"/>
                        </a:rPr>
                        <a:t>Navigateur internet </a:t>
                      </a:r>
                      <a:r>
                        <a:rPr lang="fr-FR" sz="2000" dirty="0">
                          <a:effectLst/>
                          <a:latin typeface="Arial" panose="020B0604020202020204" pitchFamily="34" charset="0"/>
                          <a:cs typeface="Arial" panose="020B0604020202020204" pitchFamily="34" charset="0"/>
                        </a:rPr>
                        <a:t>: il paramètre les préférences de navigation et permet de naviguer sur le Web, d’afficher les pages Web (Edge, Chrome, Opéra, Mozilla…), de gérer les favoris, de partager des pages ou des liens….</a:t>
                      </a:r>
                    </a:p>
                    <a:p>
                      <a:pPr algn="l">
                        <a:lnSpc>
                          <a:spcPct val="100000"/>
                        </a:lnSpc>
                        <a:spcBef>
                          <a:spcPts val="300"/>
                        </a:spcBef>
                      </a:pPr>
                      <a:r>
                        <a:rPr lang="fr-FR" sz="2000" dirty="0">
                          <a:effectLst/>
                          <a:latin typeface="Arial" panose="020B0604020202020204" pitchFamily="34" charset="0"/>
                          <a:cs typeface="Arial" panose="020B0604020202020204" pitchFamily="34" charset="0"/>
                        </a:rPr>
                        <a:t>-  </a:t>
                      </a:r>
                      <a:r>
                        <a:rPr lang="fr-FR" sz="2000" b="1" dirty="0">
                          <a:effectLst/>
                          <a:latin typeface="Arial" panose="020B0604020202020204" pitchFamily="34" charset="0"/>
                          <a:cs typeface="Arial" panose="020B0604020202020204" pitchFamily="34" charset="0"/>
                        </a:rPr>
                        <a:t>Gestionnaire de courriers </a:t>
                      </a:r>
                      <a:r>
                        <a:rPr lang="fr-FR" sz="2000" dirty="0">
                          <a:effectLst/>
                          <a:latin typeface="Arial" panose="020B0604020202020204" pitchFamily="34" charset="0"/>
                          <a:cs typeface="Arial" panose="020B0604020202020204" pitchFamily="34" charset="0"/>
                        </a:rPr>
                        <a:t>: la gestion des courriels peut être réalisée :</a:t>
                      </a:r>
                    </a:p>
                    <a:p>
                      <a:pPr marL="342900" lvl="0" indent="-342900" algn="l" fontAlgn="ctr">
                        <a:lnSpc>
                          <a:spcPct val="100000"/>
                        </a:lnSpc>
                        <a:spcBef>
                          <a:spcPts val="600"/>
                        </a:spcBef>
                        <a:spcAft>
                          <a:spcPts val="300"/>
                        </a:spcAft>
                        <a:buFont typeface="Symbol" panose="05050102010706020507" pitchFamily="18" charset="2"/>
                        <a:buChar char=""/>
                      </a:pPr>
                      <a:r>
                        <a:rPr lang="fr-FR" sz="2000" dirty="0">
                          <a:effectLst/>
                          <a:latin typeface="Arial" panose="020B0604020202020204" pitchFamily="34" charset="0"/>
                          <a:cs typeface="Arial" panose="020B0604020202020204" pitchFamily="34" charset="0"/>
                        </a:rPr>
                        <a:t>à l’aide d’une application locale qui importe et exporte les méls sur un gestionnaire de messagerie local : Outlook, Thunderbird…</a:t>
                      </a:r>
                    </a:p>
                    <a:p>
                      <a:pPr marL="342900" lvl="0" indent="-342900" algn="l" fontAlgn="ctr">
                        <a:lnSpc>
                          <a:spcPct val="100000"/>
                        </a:lnSpc>
                        <a:spcBef>
                          <a:spcPts val="300"/>
                        </a:spcBef>
                        <a:spcAft>
                          <a:spcPts val="300"/>
                        </a:spcAft>
                        <a:buFont typeface="Symbol" panose="05050102010706020507" pitchFamily="18" charset="2"/>
                        <a:buChar char=""/>
                      </a:pPr>
                      <a:r>
                        <a:rPr lang="fr-FR" sz="2000" dirty="0">
                          <a:effectLst/>
                          <a:latin typeface="Arial" panose="020B0604020202020204" pitchFamily="34" charset="0"/>
                          <a:cs typeface="Arial" panose="020B0604020202020204" pitchFamily="34" charset="0"/>
                        </a:rPr>
                        <a:t>à partir de serveurs en ligne : Outlook, Gmail, Hotmail, Yahoo, etc.</a:t>
                      </a:r>
                    </a:p>
                    <a:p>
                      <a:pPr marL="142875" indent="-142875" algn="l">
                        <a:lnSpc>
                          <a:spcPct val="100000"/>
                        </a:lnSpc>
                        <a:spcBef>
                          <a:spcPts val="300"/>
                        </a:spcBef>
                        <a:spcAft>
                          <a:spcPts val="300"/>
                        </a:spcAft>
                      </a:pPr>
                      <a:r>
                        <a:rPr lang="fr-FR" sz="2000" dirty="0">
                          <a:effectLst/>
                          <a:latin typeface="Arial" panose="020B0604020202020204" pitchFamily="34" charset="0"/>
                          <a:cs typeface="Arial" panose="020B0604020202020204" pitchFamily="34" charset="0"/>
                        </a:rPr>
                        <a:t>-  </a:t>
                      </a:r>
                      <a:r>
                        <a:rPr lang="fr-FR" sz="2000" b="1" dirty="0">
                          <a:effectLst/>
                          <a:latin typeface="Arial" panose="020B0604020202020204" pitchFamily="34" charset="0"/>
                          <a:cs typeface="Arial" panose="020B0604020202020204" pitchFamily="34" charset="0"/>
                        </a:rPr>
                        <a:t>Lecteur pdf </a:t>
                      </a:r>
                      <a:r>
                        <a:rPr lang="fr-FR" sz="2000" dirty="0">
                          <a:effectLst/>
                          <a:latin typeface="Arial" panose="020B0604020202020204" pitchFamily="34" charset="0"/>
                          <a:cs typeface="Arial" panose="020B0604020202020204" pitchFamily="34" charset="0"/>
                        </a:rPr>
                        <a:t>: il lit les documents sauvegardés dans ce format. Le plus connu est Adobe Reader. Les applications bureautiques sont capables de créer et de lire des fichiers pdf.</a:t>
                      </a:r>
                    </a:p>
                    <a:p>
                      <a:pPr marL="142875" indent="-142875" algn="l">
                        <a:lnSpc>
                          <a:spcPct val="100000"/>
                        </a:lnSpc>
                        <a:spcBef>
                          <a:spcPts val="300"/>
                        </a:spcBef>
                        <a:spcAft>
                          <a:spcPts val="300"/>
                        </a:spcAft>
                      </a:pPr>
                      <a:r>
                        <a:rPr lang="fr-FR" sz="2000" dirty="0">
                          <a:effectLst/>
                          <a:latin typeface="Arial" panose="020B0604020202020204" pitchFamily="34" charset="0"/>
                          <a:cs typeface="Arial" panose="020B0604020202020204" pitchFamily="34" charset="0"/>
                        </a:rPr>
                        <a:t>-  </a:t>
                      </a:r>
                      <a:r>
                        <a:rPr lang="fr-FR" sz="2000" b="1" dirty="0">
                          <a:effectLst/>
                          <a:latin typeface="Arial" panose="020B0604020202020204" pitchFamily="34" charset="0"/>
                          <a:cs typeface="Arial" panose="020B0604020202020204" pitchFamily="34" charset="0"/>
                        </a:rPr>
                        <a:t>Compression/décompression </a:t>
                      </a:r>
                      <a:r>
                        <a:rPr lang="fr-FR" sz="2000" dirty="0">
                          <a:effectLst/>
                          <a:latin typeface="Arial" panose="020B0604020202020204" pitchFamily="34" charset="0"/>
                          <a:cs typeface="Arial" panose="020B0604020202020204" pitchFamily="34" charset="0"/>
                        </a:rPr>
                        <a:t>: il compresse/décompresse les fichiers pour en réduire la taille (7-Zip, </a:t>
                      </a:r>
                      <a:r>
                        <a:rPr lang="fr-FR" sz="2000" dirty="0" err="1">
                          <a:effectLst/>
                          <a:latin typeface="Arial" panose="020B0604020202020204" pitchFamily="34" charset="0"/>
                          <a:cs typeface="Arial" panose="020B0604020202020204" pitchFamily="34" charset="0"/>
                        </a:rPr>
                        <a:t>WinZip</a:t>
                      </a:r>
                      <a:r>
                        <a:rPr lang="fr-FR" sz="2000" dirty="0">
                          <a:effectLst/>
                          <a:latin typeface="Arial" panose="020B0604020202020204" pitchFamily="34" charset="0"/>
                          <a:cs typeface="Arial" panose="020B0604020202020204" pitchFamily="34" charset="0"/>
                        </a:rPr>
                        <a:t>, </a:t>
                      </a:r>
                      <a:r>
                        <a:rPr lang="fr-FR" sz="2000" dirty="0" err="1">
                          <a:effectLst/>
                          <a:latin typeface="Arial" panose="020B0604020202020204" pitchFamily="34" charset="0"/>
                          <a:cs typeface="Arial" panose="020B0604020202020204" pitchFamily="34" charset="0"/>
                        </a:rPr>
                        <a:t>WinRAR</a:t>
                      </a:r>
                      <a:r>
                        <a:rPr lang="fr-FR" sz="2000" dirty="0">
                          <a:effectLst/>
                          <a:latin typeface="Arial" panose="020B0604020202020204" pitchFamily="34" charset="0"/>
                          <a:cs typeface="Arial" panose="020B0604020202020204" pitchFamily="34" charset="0"/>
                        </a:rPr>
                        <a:t>…).</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2108208"/>
                  </a:ext>
                </a:extLst>
              </a:tr>
            </a:tbl>
          </a:graphicData>
        </a:graphic>
      </p:graphicFrame>
    </p:spTree>
    <p:extLst>
      <p:ext uri="{BB962C8B-B14F-4D97-AF65-F5344CB8AC3E}">
        <p14:creationId xmlns:p14="http://schemas.microsoft.com/office/powerpoint/2010/main" val="33023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474" y="0"/>
            <a:ext cx="8546092" cy="523220"/>
          </a:xfrm>
          <a:prstGeom prst="rect">
            <a:avLst/>
          </a:prstGeom>
        </p:spPr>
        <p:txBody>
          <a:bodyPr wrap="square">
            <a:spAutoFit/>
          </a:bodyPr>
          <a:lstStyle/>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2.2 Les logiciels</a:t>
            </a:r>
          </a:p>
        </p:txBody>
      </p:sp>
      <p:graphicFrame>
        <p:nvGraphicFramePr>
          <p:cNvPr id="3" name="Tableau 2">
            <a:extLst>
              <a:ext uri="{FF2B5EF4-FFF2-40B4-BE49-F238E27FC236}">
                <a16:creationId xmlns:a16="http://schemas.microsoft.com/office/drawing/2014/main" id="{37DC37EE-5AE2-4690-A813-E362A6F9B400}"/>
              </a:ext>
            </a:extLst>
          </p:cNvPr>
          <p:cNvGraphicFramePr>
            <a:graphicFrameLocks noGrp="1"/>
          </p:cNvGraphicFramePr>
          <p:nvPr>
            <p:extLst>
              <p:ext uri="{D42A27DB-BD31-4B8C-83A1-F6EECF244321}">
                <p14:modId xmlns:p14="http://schemas.microsoft.com/office/powerpoint/2010/main" val="2930397435"/>
              </p:ext>
            </p:extLst>
          </p:nvPr>
        </p:nvGraphicFramePr>
        <p:xfrm>
          <a:off x="536356" y="1402003"/>
          <a:ext cx="11308471" cy="4944743"/>
        </p:xfrm>
        <a:graphic>
          <a:graphicData uri="http://schemas.openxmlformats.org/drawingml/2006/table">
            <a:tbl>
              <a:tblPr firstRow="1" firstCol="1" bandRow="1">
                <a:tableStyleId>{5C22544A-7EE6-4342-B048-85BDC9FD1C3A}</a:tableStyleId>
              </a:tblPr>
              <a:tblGrid>
                <a:gridCol w="1941082">
                  <a:extLst>
                    <a:ext uri="{9D8B030D-6E8A-4147-A177-3AD203B41FA5}">
                      <a16:colId xmlns:a16="http://schemas.microsoft.com/office/drawing/2014/main" val="220887480"/>
                    </a:ext>
                  </a:extLst>
                </a:gridCol>
                <a:gridCol w="9367389">
                  <a:extLst>
                    <a:ext uri="{9D8B030D-6E8A-4147-A177-3AD203B41FA5}">
                      <a16:colId xmlns:a16="http://schemas.microsoft.com/office/drawing/2014/main" val="1445481905"/>
                    </a:ext>
                  </a:extLst>
                </a:gridCol>
              </a:tblGrid>
              <a:tr h="971073">
                <a:tc>
                  <a:txBody>
                    <a:bodyPr/>
                    <a:lstStyle/>
                    <a:p>
                      <a:pPr algn="ctr">
                        <a:lnSpc>
                          <a:spcPct val="100000"/>
                        </a:lnSpc>
                        <a:spcBef>
                          <a:spcPts val="600"/>
                        </a:spcBef>
                        <a:spcAft>
                          <a:spcPts val="600"/>
                        </a:spcAft>
                      </a:pPr>
                      <a:r>
                        <a:rPr lang="fr-FR" sz="1800" dirty="0">
                          <a:effectLst/>
                          <a:latin typeface="Arial" panose="020B0604020202020204" pitchFamily="34" charset="0"/>
                          <a:cs typeface="Arial" panose="020B0604020202020204" pitchFamily="34" charset="0"/>
                        </a:rPr>
                        <a:t>Programmes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nchor="ctr"/>
                </a:tc>
                <a:tc>
                  <a:txBody>
                    <a:bodyPr/>
                    <a:lstStyle/>
                    <a:p>
                      <a:pPr algn="ctr">
                        <a:lnSpc>
                          <a:spcPct val="100000"/>
                        </a:lnSpc>
                        <a:spcBef>
                          <a:spcPts val="600"/>
                        </a:spcBef>
                        <a:spcAft>
                          <a:spcPts val="600"/>
                        </a:spcAft>
                      </a:pPr>
                      <a:r>
                        <a:rPr lang="fr-FR" sz="1800" dirty="0">
                          <a:effectLst/>
                          <a:latin typeface="Arial" panose="020B0604020202020204" pitchFamily="34" charset="0"/>
                          <a:cs typeface="Arial" panose="020B0604020202020204" pitchFamily="34" charset="0"/>
                        </a:rPr>
                        <a:t>Caractéristiques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nchor="ctr"/>
                </a:tc>
                <a:extLst>
                  <a:ext uri="{0D108BD9-81ED-4DB2-BD59-A6C34878D82A}">
                    <a16:rowId xmlns:a16="http://schemas.microsoft.com/office/drawing/2014/main" val="4222688448"/>
                  </a:ext>
                </a:extLst>
              </a:tr>
              <a:tr h="3973670">
                <a:tc>
                  <a:txBody>
                    <a:bodyPr/>
                    <a:lstStyle/>
                    <a:p>
                      <a:pPr algn="ctr">
                        <a:lnSpc>
                          <a:spcPct val="100000"/>
                        </a:lnSpc>
                        <a:spcBef>
                          <a:spcPts val="600"/>
                        </a:spcBef>
                      </a:pPr>
                      <a:r>
                        <a:rPr lang="fr-FR" sz="1800">
                          <a:effectLst/>
                          <a:latin typeface="Arial" panose="020B0604020202020204" pitchFamily="34" charset="0"/>
                          <a:cs typeface="Arial" panose="020B0604020202020204" pitchFamily="34" charset="0"/>
                        </a:rPr>
                        <a:t>Applications </a:t>
                      </a:r>
                    </a:p>
                    <a:p>
                      <a:pPr algn="ctr">
                        <a:lnSpc>
                          <a:spcPct val="100000"/>
                        </a:lnSpc>
                        <a:spcBef>
                          <a:spcPts val="600"/>
                        </a:spcBef>
                      </a:pPr>
                      <a:r>
                        <a:rPr lang="fr-FR" sz="1800">
                          <a:effectLst/>
                          <a:latin typeface="Arial" panose="020B0604020202020204" pitchFamily="34" charset="0"/>
                          <a:cs typeface="Arial" panose="020B0604020202020204" pitchFamily="34" charset="0"/>
                        </a:rPr>
                        <a:t>bureautique et </a:t>
                      </a:r>
                    </a:p>
                    <a:p>
                      <a:pPr algn="ctr">
                        <a:lnSpc>
                          <a:spcPct val="100000"/>
                        </a:lnSpc>
                        <a:spcBef>
                          <a:spcPts val="600"/>
                        </a:spcBef>
                      </a:pPr>
                      <a:r>
                        <a:rPr lang="fr-FR" sz="1800">
                          <a:effectLst/>
                          <a:latin typeface="Arial" panose="020B0604020202020204" pitchFamily="34" charset="0"/>
                          <a:cs typeface="Arial" panose="020B0604020202020204" pitchFamily="34" charset="0"/>
                        </a:rPr>
                        <a:t>professionnelles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nchor="ctr"/>
                </a:tc>
                <a:tc>
                  <a:txBody>
                    <a:bodyPr/>
                    <a:lstStyle/>
                    <a:p>
                      <a:pPr marL="342900" indent="-342900" algn="l">
                        <a:lnSpc>
                          <a:spcPct val="100000"/>
                        </a:lnSpc>
                        <a:spcBef>
                          <a:spcPts val="600"/>
                        </a:spcBef>
                        <a:buFontTx/>
                        <a:buChar char="-"/>
                      </a:pPr>
                      <a:r>
                        <a:rPr lang="fr-FR" sz="2000" b="1" dirty="0">
                          <a:effectLst/>
                          <a:latin typeface="Arial" panose="020B0604020202020204" pitchFamily="34" charset="0"/>
                          <a:cs typeface="Arial" panose="020B0604020202020204" pitchFamily="34" charset="0"/>
                        </a:rPr>
                        <a:t>Pack Bureautique </a:t>
                      </a:r>
                      <a:r>
                        <a:rPr lang="fr-FR" sz="2000" dirty="0">
                          <a:effectLst/>
                          <a:latin typeface="Arial" panose="020B0604020202020204" pitchFamily="34" charset="0"/>
                          <a:cs typeface="Arial" panose="020B0604020202020204" pitchFamily="34" charset="0"/>
                        </a:rPr>
                        <a:t>: ils proposent des outils de création et de mise en forme de textes, tableaux, bases de données, diaporamas, etc. Les plus connus sont Microsoft 365 (Word, Excel, Access, PowerPoint) ; LibreOffice (Writer, Calc, Impress, Base) et Google Workspace (docs, Sheets, slide, </a:t>
                      </a:r>
                      <a:r>
                        <a:rPr lang="fr-FR" sz="2000" dirty="0" err="1">
                          <a:effectLst/>
                          <a:latin typeface="Arial" panose="020B0604020202020204" pitchFamily="34" charset="0"/>
                          <a:cs typeface="Arial" panose="020B0604020202020204" pitchFamily="34" charset="0"/>
                        </a:rPr>
                        <a:t>forms</a:t>
                      </a:r>
                      <a:r>
                        <a:rPr lang="fr-FR" sz="2000" dirty="0">
                          <a:effectLst/>
                          <a:latin typeface="Arial" panose="020B0604020202020204" pitchFamily="34" charset="0"/>
                          <a:cs typeface="Arial" panose="020B0604020202020204" pitchFamily="34" charset="0"/>
                        </a:rPr>
                        <a:t>) qui fonctionne en ligne (Cloud).</a:t>
                      </a:r>
                    </a:p>
                    <a:p>
                      <a:pPr marL="342900" indent="-342900" algn="l">
                        <a:lnSpc>
                          <a:spcPct val="100000"/>
                        </a:lnSpc>
                        <a:spcBef>
                          <a:spcPts val="600"/>
                        </a:spcBef>
                        <a:buFontTx/>
                        <a:buChar char="-"/>
                      </a:pPr>
                      <a:endParaRPr lang="fr-FR" sz="2000" dirty="0">
                        <a:effectLst/>
                        <a:latin typeface="Arial" panose="020B0604020202020204" pitchFamily="34" charset="0"/>
                        <a:cs typeface="Arial" panose="020B0604020202020204" pitchFamily="34" charset="0"/>
                      </a:endParaRPr>
                    </a:p>
                    <a:p>
                      <a:pPr marL="342900" indent="-342900" algn="l">
                        <a:lnSpc>
                          <a:spcPct val="100000"/>
                        </a:lnSpc>
                        <a:spcBef>
                          <a:spcPts val="600"/>
                        </a:spcBef>
                        <a:buFontTx/>
                        <a:buChar char="-"/>
                      </a:pPr>
                      <a:endParaRPr lang="fr-FR" sz="2000" dirty="0">
                        <a:effectLst/>
                        <a:latin typeface="Arial" panose="020B0604020202020204" pitchFamily="34" charset="0"/>
                        <a:cs typeface="Arial" panose="020B0604020202020204" pitchFamily="34" charset="0"/>
                      </a:endParaRPr>
                    </a:p>
                    <a:p>
                      <a:pPr marL="342900" indent="-342900" algn="l">
                        <a:lnSpc>
                          <a:spcPct val="100000"/>
                        </a:lnSpc>
                        <a:spcBef>
                          <a:spcPts val="600"/>
                        </a:spcBef>
                        <a:buFontTx/>
                        <a:buChar char="-"/>
                      </a:pPr>
                      <a:endParaRPr lang="fr-FR" sz="2000" dirty="0">
                        <a:effectLst/>
                        <a:latin typeface="Arial" panose="020B0604020202020204" pitchFamily="34" charset="0"/>
                        <a:cs typeface="Arial" panose="020B0604020202020204" pitchFamily="34" charset="0"/>
                      </a:endParaRPr>
                    </a:p>
                  </a:txBody>
                  <a:tcPr marL="59377" marR="59377" marT="0" marB="0"/>
                </a:tc>
                <a:extLst>
                  <a:ext uri="{0D108BD9-81ED-4DB2-BD59-A6C34878D82A}">
                    <a16:rowId xmlns:a16="http://schemas.microsoft.com/office/drawing/2014/main" val="568527025"/>
                  </a:ext>
                </a:extLst>
              </a:tr>
            </a:tbl>
          </a:graphicData>
        </a:graphic>
      </p:graphicFrame>
      <p:pic>
        <p:nvPicPr>
          <p:cNvPr id="5124" name="Picture 4" descr="Office 365 devient Microsoft 365 - Blogue Best Buy">
            <a:extLst>
              <a:ext uri="{FF2B5EF4-FFF2-40B4-BE49-F238E27FC236}">
                <a16:creationId xmlns:a16="http://schemas.microsoft.com/office/drawing/2014/main" id="{3C5A01B7-0B65-4B4F-B67E-11584BB60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514" y="4130424"/>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ogiciels libres : quelles sont les meilleures alternatives à Word ? -  Celside Magazine">
            <a:extLst>
              <a:ext uri="{FF2B5EF4-FFF2-40B4-BE49-F238E27FC236}">
                <a16:creationId xmlns:a16="http://schemas.microsoft.com/office/drawing/2014/main" id="{35F0F5EC-A691-470D-906B-82AAEE13D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928" y="4075831"/>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 Suite devient Google Workspace.">
            <a:extLst>
              <a:ext uri="{FF2B5EF4-FFF2-40B4-BE49-F238E27FC236}">
                <a16:creationId xmlns:a16="http://schemas.microsoft.com/office/drawing/2014/main" id="{E46E121A-E6A0-470E-8DF2-F8697BECC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566" y="4075831"/>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54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474" y="0"/>
            <a:ext cx="8546092" cy="523220"/>
          </a:xfrm>
          <a:prstGeom prst="rect">
            <a:avLst/>
          </a:prstGeom>
        </p:spPr>
        <p:txBody>
          <a:bodyPr wrap="square">
            <a:spAutoFit/>
          </a:bodyPr>
          <a:lstStyle/>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2.2 Les logiciels</a:t>
            </a:r>
          </a:p>
        </p:txBody>
      </p:sp>
      <p:graphicFrame>
        <p:nvGraphicFramePr>
          <p:cNvPr id="3" name="Tableau 2">
            <a:extLst>
              <a:ext uri="{FF2B5EF4-FFF2-40B4-BE49-F238E27FC236}">
                <a16:creationId xmlns:a16="http://schemas.microsoft.com/office/drawing/2014/main" id="{37DC37EE-5AE2-4690-A813-E362A6F9B400}"/>
              </a:ext>
            </a:extLst>
          </p:cNvPr>
          <p:cNvGraphicFramePr>
            <a:graphicFrameLocks noGrp="1"/>
          </p:cNvGraphicFramePr>
          <p:nvPr>
            <p:extLst>
              <p:ext uri="{D42A27DB-BD31-4B8C-83A1-F6EECF244321}">
                <p14:modId xmlns:p14="http://schemas.microsoft.com/office/powerpoint/2010/main" val="1736603454"/>
              </p:ext>
            </p:extLst>
          </p:nvPr>
        </p:nvGraphicFramePr>
        <p:xfrm>
          <a:off x="441764" y="635125"/>
          <a:ext cx="11308471" cy="6053959"/>
        </p:xfrm>
        <a:graphic>
          <a:graphicData uri="http://schemas.openxmlformats.org/drawingml/2006/table">
            <a:tbl>
              <a:tblPr firstRow="1" firstCol="1" bandRow="1">
                <a:tableStyleId>{5C22544A-7EE6-4342-B048-85BDC9FD1C3A}</a:tableStyleId>
              </a:tblPr>
              <a:tblGrid>
                <a:gridCol w="1950090">
                  <a:extLst>
                    <a:ext uri="{9D8B030D-6E8A-4147-A177-3AD203B41FA5}">
                      <a16:colId xmlns:a16="http://schemas.microsoft.com/office/drawing/2014/main" val="220887480"/>
                    </a:ext>
                  </a:extLst>
                </a:gridCol>
                <a:gridCol w="9358381">
                  <a:extLst>
                    <a:ext uri="{9D8B030D-6E8A-4147-A177-3AD203B41FA5}">
                      <a16:colId xmlns:a16="http://schemas.microsoft.com/office/drawing/2014/main" val="1445481905"/>
                    </a:ext>
                  </a:extLst>
                </a:gridCol>
              </a:tblGrid>
              <a:tr h="486483">
                <a:tc>
                  <a:txBody>
                    <a:bodyPr/>
                    <a:lstStyle/>
                    <a:p>
                      <a:pPr algn="ctr">
                        <a:lnSpc>
                          <a:spcPct val="100000"/>
                        </a:lnSpc>
                        <a:spcBef>
                          <a:spcPts val="600"/>
                        </a:spcBef>
                        <a:spcAft>
                          <a:spcPts val="600"/>
                        </a:spcAft>
                      </a:pPr>
                      <a:r>
                        <a:rPr lang="fr-FR" sz="1800" dirty="0">
                          <a:effectLst/>
                          <a:latin typeface="Arial" panose="020B0604020202020204" pitchFamily="34" charset="0"/>
                          <a:cs typeface="Arial" panose="020B0604020202020204" pitchFamily="34" charset="0"/>
                        </a:rPr>
                        <a:t>Programmes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nchor="ctr"/>
                </a:tc>
                <a:tc>
                  <a:txBody>
                    <a:bodyPr/>
                    <a:lstStyle/>
                    <a:p>
                      <a:pPr algn="ctr">
                        <a:lnSpc>
                          <a:spcPct val="100000"/>
                        </a:lnSpc>
                        <a:spcBef>
                          <a:spcPts val="600"/>
                        </a:spcBef>
                        <a:spcAft>
                          <a:spcPts val="600"/>
                        </a:spcAft>
                      </a:pPr>
                      <a:r>
                        <a:rPr lang="fr-FR" sz="1800" dirty="0">
                          <a:effectLst/>
                          <a:latin typeface="Arial" panose="020B0604020202020204" pitchFamily="34" charset="0"/>
                          <a:cs typeface="Arial" panose="020B0604020202020204" pitchFamily="34" charset="0"/>
                        </a:rPr>
                        <a:t>Caractéristiques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nchor="ctr"/>
                </a:tc>
                <a:extLst>
                  <a:ext uri="{0D108BD9-81ED-4DB2-BD59-A6C34878D82A}">
                    <a16:rowId xmlns:a16="http://schemas.microsoft.com/office/drawing/2014/main" val="4222688448"/>
                  </a:ext>
                </a:extLst>
              </a:tr>
              <a:tr h="5567476">
                <a:tc>
                  <a:txBody>
                    <a:bodyPr/>
                    <a:lstStyle/>
                    <a:p>
                      <a:pPr algn="ctr">
                        <a:lnSpc>
                          <a:spcPct val="100000"/>
                        </a:lnSpc>
                        <a:spcBef>
                          <a:spcPts val="600"/>
                        </a:spcBef>
                      </a:pPr>
                      <a:r>
                        <a:rPr lang="fr-FR" sz="1800" dirty="0">
                          <a:effectLst/>
                          <a:latin typeface="Arial" panose="020B0604020202020204" pitchFamily="34" charset="0"/>
                          <a:cs typeface="Arial" panose="020B0604020202020204" pitchFamily="34" charset="0"/>
                        </a:rPr>
                        <a:t>Applications </a:t>
                      </a:r>
                    </a:p>
                    <a:p>
                      <a:pPr algn="ctr">
                        <a:lnSpc>
                          <a:spcPct val="100000"/>
                        </a:lnSpc>
                        <a:spcBef>
                          <a:spcPts val="600"/>
                        </a:spcBef>
                      </a:pPr>
                      <a:r>
                        <a:rPr lang="fr-FR" sz="1800" dirty="0">
                          <a:effectLst/>
                          <a:latin typeface="Arial" panose="020B0604020202020204" pitchFamily="34" charset="0"/>
                          <a:cs typeface="Arial" panose="020B0604020202020204" pitchFamily="34" charset="0"/>
                        </a:rPr>
                        <a:t>professionnelles </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nchor="ctr"/>
                </a:tc>
                <a:tc>
                  <a:txBody>
                    <a:bodyPr/>
                    <a:lstStyle/>
                    <a:p>
                      <a:pPr algn="just">
                        <a:lnSpc>
                          <a:spcPct val="100000"/>
                        </a:lnSpc>
                        <a:spcBef>
                          <a:spcPts val="300"/>
                        </a:spcBef>
                        <a:spcAft>
                          <a:spcPts val="600"/>
                        </a:spcAft>
                      </a:pPr>
                      <a:r>
                        <a:rPr lang="fr-FR" sz="2000" dirty="0">
                          <a:effectLst/>
                          <a:latin typeface="Arial" panose="020B0604020202020204" pitchFamily="34" charset="0"/>
                          <a:cs typeface="Arial" panose="020B0604020202020204" pitchFamily="34" charset="0"/>
                        </a:rPr>
                        <a:t>- </a:t>
                      </a:r>
                      <a:r>
                        <a:rPr lang="fr-FR" sz="2000" b="1" dirty="0">
                          <a:effectLst/>
                          <a:latin typeface="Arial" panose="020B0604020202020204" pitchFamily="34" charset="0"/>
                          <a:cs typeface="Arial" panose="020B0604020202020204" pitchFamily="34" charset="0"/>
                        </a:rPr>
                        <a:t>Logiciels professionnels </a:t>
                      </a:r>
                      <a:r>
                        <a:rPr lang="fr-FR" sz="2000" b="0" dirty="0">
                          <a:effectLst/>
                          <a:latin typeface="Arial" panose="020B0604020202020204" pitchFamily="34" charset="0"/>
                          <a:cs typeface="Arial" panose="020B0604020202020204" pitchFamily="34" charset="0"/>
                        </a:rPr>
                        <a:t>:</a:t>
                      </a:r>
                      <a:r>
                        <a:rPr lang="fr-FR" sz="2000" dirty="0">
                          <a:effectLst/>
                          <a:latin typeface="Arial" panose="020B0604020202020204" pitchFamily="34" charset="0"/>
                          <a:cs typeface="Arial" panose="020B0604020202020204" pitchFamily="34" charset="0"/>
                        </a:rPr>
                        <a:t> ils enregistrent les opérations qui résultent de l’activité de l’entreprise (achats, ventes, production, paie, comptabilité, contacts client, etc.).  Ce peut être des applications dédiées à une activité (Ciel, EBP, Loop comptabilité, paie, gestion commerciale…) ou une application intégrée du type PGI (SAP, YourCegid, Sage X3…)</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59377" marR="59377" marT="0" marB="0"/>
                </a:tc>
                <a:extLst>
                  <a:ext uri="{0D108BD9-81ED-4DB2-BD59-A6C34878D82A}">
                    <a16:rowId xmlns:a16="http://schemas.microsoft.com/office/drawing/2014/main" val="568527025"/>
                  </a:ext>
                </a:extLst>
              </a:tr>
            </a:tbl>
          </a:graphicData>
        </a:graphic>
      </p:graphicFrame>
      <p:pic>
        <p:nvPicPr>
          <p:cNvPr id="5121" name="Image 20">
            <a:extLst>
              <a:ext uri="{FF2B5EF4-FFF2-40B4-BE49-F238E27FC236}">
                <a16:creationId xmlns:a16="http://schemas.microsoft.com/office/drawing/2014/main" id="{DF1B1F38-140D-440A-9802-AEE73CEC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132" y="2712950"/>
            <a:ext cx="6484586" cy="390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213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46753"/>
            <a:ext cx="11328401" cy="888274"/>
          </a:xfrm>
        </p:spPr>
        <p:txBody>
          <a:bodyPr>
            <a:noAutofit/>
          </a:bodyPr>
          <a:lstStyle/>
          <a:p>
            <a:br>
              <a:rPr lang="fr-FR" sz="2800" b="1" dirty="0"/>
            </a:br>
            <a:r>
              <a:rPr lang="fr-FR" sz="2800" b="1" dirty="0">
                <a:latin typeface="Arial" panose="020B0604020202020204" pitchFamily="34" charset="0"/>
                <a:cs typeface="Arial" panose="020B0604020202020204" pitchFamily="34" charset="0"/>
              </a:rPr>
              <a:t>Chap. 10 – </a:t>
            </a:r>
            <a:r>
              <a:rPr lang="fr-FR" sz="2800" b="1" dirty="0"/>
              <a:t>La gestion des risques informatiques </a:t>
            </a:r>
          </a:p>
        </p:txBody>
      </p:sp>
      <p:sp>
        <p:nvSpPr>
          <p:cNvPr id="5" name="Rectangle 4"/>
          <p:cNvSpPr/>
          <p:nvPr/>
        </p:nvSpPr>
        <p:spPr>
          <a:xfrm>
            <a:off x="150880" y="764210"/>
            <a:ext cx="5141151" cy="523220"/>
          </a:xfrm>
          <a:prstGeom prst="rect">
            <a:avLst/>
          </a:prstGeom>
        </p:spPr>
        <p:txBody>
          <a:bodyPr wrap="non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 Les réseaux informatiques</a:t>
            </a:r>
          </a:p>
        </p:txBody>
      </p:sp>
      <p:pic>
        <p:nvPicPr>
          <p:cNvPr id="4" name="Image 3">
            <a:extLst>
              <a:ext uri="{FF2B5EF4-FFF2-40B4-BE49-F238E27FC236}">
                <a16:creationId xmlns:a16="http://schemas.microsoft.com/office/drawing/2014/main" id="{906A8861-03B4-56B5-040A-19D299EC4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77" y="1565036"/>
            <a:ext cx="10003660" cy="4925629"/>
          </a:xfrm>
          <a:prstGeom prst="rect">
            <a:avLst/>
          </a:prstGeom>
        </p:spPr>
      </p:pic>
    </p:spTree>
    <p:extLst>
      <p:ext uri="{BB962C8B-B14F-4D97-AF65-F5344CB8AC3E}">
        <p14:creationId xmlns:p14="http://schemas.microsoft.com/office/powerpoint/2010/main" val="25829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2.1 Le matériel</a:t>
            </a:r>
          </a:p>
        </p:txBody>
      </p:sp>
      <p:sp>
        <p:nvSpPr>
          <p:cNvPr id="4" name="ZoneTexte 3">
            <a:extLst>
              <a:ext uri="{FF2B5EF4-FFF2-40B4-BE49-F238E27FC236}">
                <a16:creationId xmlns:a16="http://schemas.microsoft.com/office/drawing/2014/main" id="{7EDEE83B-46FB-4858-98E6-C0203623D77A}"/>
              </a:ext>
            </a:extLst>
          </p:cNvPr>
          <p:cNvSpPr txBox="1"/>
          <p:nvPr/>
        </p:nvSpPr>
        <p:spPr>
          <a:xfrm>
            <a:off x="359227" y="1764534"/>
            <a:ext cx="9573049" cy="3624069"/>
          </a:xfrm>
          <a:prstGeom prst="rect">
            <a:avLst/>
          </a:prstGeom>
          <a:noFill/>
        </p:spPr>
        <p:txBody>
          <a:bodyPr wrap="square">
            <a:spAutoFit/>
          </a:bodyPr>
          <a:lstStyle/>
          <a:p>
            <a:pPr marL="342900" lvl="0" indent="-342900" algn="just">
              <a:spcBef>
                <a:spcPts val="1200"/>
              </a:spcBef>
              <a:spcAft>
                <a:spcPts val="300"/>
              </a:spcAft>
              <a:buFont typeface="Symbol" panose="05050102010706020507" pitchFamily="18" charset="2"/>
              <a:buChar char=""/>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Poste ou terminal réseau </a:t>
            </a:r>
          </a:p>
          <a:p>
            <a:pPr marR="1111250" algn="just">
              <a:spcBef>
                <a:spcPts val="600"/>
              </a:spcBef>
              <a:spcAft>
                <a:spcPts val="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Ce sont les ordinateurs (fixes ou portables) connectés au réseau à partir desquels les utilisateurs accèdent et utilisent les ressources du réseau (Internet, applications, fichiers, etc.).</a:t>
            </a:r>
          </a:p>
          <a:p>
            <a:pPr marR="1111250" algn="just">
              <a:spcBef>
                <a:spcPts val="600"/>
              </a:spcBef>
              <a:spcAft>
                <a:spcPts val="0"/>
              </a:spcAft>
            </a:pP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600"/>
              </a:spcBef>
              <a:buFont typeface="Symbol" panose="05050102010706020507" pitchFamily="18" charset="2"/>
              <a:buChar char=""/>
              <a:tabLst>
                <a:tab pos="179705" algn="l"/>
                <a:tab pos="539750" algn="l"/>
                <a:tab pos="899795" algn="l"/>
                <a:tab pos="1259840" algn="l"/>
                <a:tab pos="1619885" algn="l"/>
                <a:tab pos="1979930" algn="l"/>
                <a:tab pos="2339975" algn="l"/>
                <a:tab pos="2700020" algn="l"/>
                <a:tab pos="3060065" algn="l"/>
                <a:tab pos="3420110" algn="l"/>
              </a:tabLst>
            </a:pPr>
            <a:r>
              <a:rPr lang="fr-FR" sz="2400" b="1" dirty="0">
                <a:effectLst/>
                <a:latin typeface="Arial" panose="020B0604020202020204" pitchFamily="34" charset="0"/>
              </a:rPr>
              <a:t>Hub, switch, commutateur</a:t>
            </a:r>
          </a:p>
          <a:p>
            <a:pPr algn="just">
              <a:spcBef>
                <a:spcPts val="1200"/>
              </a:spcBef>
              <a:spcAft>
                <a:spcPts val="300"/>
              </a:spcAft>
            </a:pPr>
            <a:r>
              <a:rPr lang="fr-FR" sz="2200" b="0" dirty="0">
                <a:effectLst/>
                <a:latin typeface="Arial" panose="020B0604020202020204" pitchFamily="34" charset="0"/>
                <a:ea typeface="Times New Roman" panose="02020603050405020304" pitchFamily="18" charset="0"/>
                <a:cs typeface="Times New Roman" panose="02020603050405020304" pitchFamily="18" charset="0"/>
              </a:rPr>
              <a:t>Il est relié à chaque élément du réseau. Il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reçoit</a:t>
            </a:r>
            <a:r>
              <a:rPr lang="fr-FR" sz="2200" b="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filtre </a:t>
            </a:r>
            <a:r>
              <a:rPr lang="fr-FR" sz="2200" b="0" dirty="0">
                <a:effectLst/>
                <a:latin typeface="Arial" panose="020B0604020202020204" pitchFamily="34" charset="0"/>
                <a:ea typeface="Times New Roman" panose="02020603050405020304" pitchFamily="18" charset="0"/>
                <a:cs typeface="Times New Roman" panose="02020603050405020304" pitchFamily="18" charset="0"/>
              </a:rPr>
              <a:t>et</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 oriente les informations </a:t>
            </a:r>
            <a:r>
              <a:rPr lang="fr-FR" sz="2200" b="0" dirty="0">
                <a:effectLst/>
                <a:latin typeface="Arial" panose="020B0604020202020204" pitchFamily="34" charset="0"/>
                <a:ea typeface="Times New Roman" panose="02020603050405020304" pitchFamily="18" charset="0"/>
                <a:cs typeface="Times New Roman" panose="02020603050405020304" pitchFamily="18" charset="0"/>
              </a:rPr>
              <a:t>vers les ordinateurs, serveurs, imprimantes ou Internet cibles.</a:t>
            </a:r>
            <a:endParaRPr lang="fr-FR"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AA6592DE-93B7-41D7-B665-974B7F2EC0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7684" y="4207248"/>
            <a:ext cx="1863834" cy="931330"/>
          </a:xfrm>
          <a:prstGeom prst="rect">
            <a:avLst/>
          </a:prstGeom>
          <a:noFill/>
          <a:ln>
            <a:noFill/>
          </a:ln>
        </p:spPr>
      </p:pic>
      <p:pic>
        <p:nvPicPr>
          <p:cNvPr id="9" name="Image 8" descr="Une image contenant Appareils électroniques, texte, Périphérique de sortie, Appareil électronique&#10;&#10;Description générée automatiquement">
            <a:extLst>
              <a:ext uri="{FF2B5EF4-FFF2-40B4-BE49-F238E27FC236}">
                <a16:creationId xmlns:a16="http://schemas.microsoft.com/office/drawing/2014/main" id="{5906668B-A2FD-85D9-45A5-9E650BBFD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856" y="1582579"/>
            <a:ext cx="2455802" cy="1846421"/>
          </a:xfrm>
          <a:prstGeom prst="rect">
            <a:avLst/>
          </a:prstGeom>
        </p:spPr>
      </p:pic>
    </p:spTree>
    <p:extLst>
      <p:ext uri="{BB962C8B-B14F-4D97-AF65-F5344CB8AC3E}">
        <p14:creationId xmlns:p14="http://schemas.microsoft.com/office/powerpoint/2010/main" val="2402758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2.1 Le matériel</a:t>
            </a:r>
          </a:p>
        </p:txBody>
      </p:sp>
      <p:pic>
        <p:nvPicPr>
          <p:cNvPr id="9" name="Image 8">
            <a:extLst>
              <a:ext uri="{FF2B5EF4-FFF2-40B4-BE49-F238E27FC236}">
                <a16:creationId xmlns:a16="http://schemas.microsoft.com/office/drawing/2014/main" id="{1B5B974B-59AF-43F0-A0BE-79913290A6BE}"/>
              </a:ext>
            </a:extLst>
          </p:cNvPr>
          <p:cNvPicPr>
            <a:picLocks noChangeAspect="1"/>
          </p:cNvPicPr>
          <p:nvPr/>
        </p:nvPicPr>
        <p:blipFill>
          <a:blip r:embed="rId2"/>
          <a:srcRect/>
          <a:stretch>
            <a:fillRect/>
          </a:stretch>
        </p:blipFill>
        <p:spPr bwMode="auto">
          <a:xfrm>
            <a:off x="9991085" y="1369279"/>
            <a:ext cx="1976875" cy="2005182"/>
          </a:xfrm>
          <a:prstGeom prst="rect">
            <a:avLst/>
          </a:prstGeom>
          <a:noFill/>
          <a:ln w="9525">
            <a:noFill/>
            <a:miter lim="800000"/>
            <a:headEnd/>
            <a:tailEnd/>
          </a:ln>
        </p:spPr>
      </p:pic>
      <p:sp>
        <p:nvSpPr>
          <p:cNvPr id="11" name="ZoneTexte 10">
            <a:extLst>
              <a:ext uri="{FF2B5EF4-FFF2-40B4-BE49-F238E27FC236}">
                <a16:creationId xmlns:a16="http://schemas.microsoft.com/office/drawing/2014/main" id="{F7A59397-8D82-4D48-8727-42553C2A3691}"/>
              </a:ext>
            </a:extLst>
          </p:cNvPr>
          <p:cNvSpPr txBox="1"/>
          <p:nvPr/>
        </p:nvSpPr>
        <p:spPr>
          <a:xfrm>
            <a:off x="450859" y="1571357"/>
            <a:ext cx="9268702" cy="2077492"/>
          </a:xfrm>
          <a:prstGeom prst="rect">
            <a:avLst/>
          </a:prstGeom>
          <a:noFill/>
        </p:spPr>
        <p:txBody>
          <a:bodyPr wrap="square">
            <a:spAutoFit/>
          </a:bodyPr>
          <a:lstStyle/>
          <a:p>
            <a:pPr marL="342900" lvl="0" indent="-342900" algn="just">
              <a:spcBef>
                <a:spcPts val="600"/>
              </a:spcBef>
              <a:buFont typeface="Symbol" panose="05050102010706020507" pitchFamily="18" charset="2"/>
              <a:buChar char=""/>
              <a:tabLst>
                <a:tab pos="179705" algn="l"/>
                <a:tab pos="539750" algn="l"/>
                <a:tab pos="899795" algn="l"/>
                <a:tab pos="1259840" algn="l"/>
                <a:tab pos="1619885" algn="l"/>
                <a:tab pos="1979930" algn="l"/>
                <a:tab pos="2339975" algn="l"/>
                <a:tab pos="2700020" algn="l"/>
                <a:tab pos="3060065" algn="l"/>
                <a:tab pos="3420110" algn="l"/>
              </a:tabLst>
            </a:pPr>
            <a:r>
              <a:rPr lang="fr-FR" sz="2800" b="1" dirty="0">
                <a:latin typeface="Arial" panose="020B0604020202020204" pitchFamily="34" charset="0"/>
              </a:rPr>
              <a:t>Serveur </a:t>
            </a:r>
            <a:endParaRPr lang="fr-FR" sz="3200" b="1" dirty="0">
              <a:latin typeface="Arial" panose="020B0604020202020204" pitchFamily="34" charset="0"/>
            </a:endParaRPr>
          </a:p>
          <a:p>
            <a:pPr algn="just">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Cet ordinateur administre le réseau. Dans les TPE un serveur unique assure l’intégralité des tâches. Dans les organisations plus complexes, des serveurs sont spécialisés dans des tâches particulières.</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Image 11" descr="Une image contenant texte&#10;&#10;Description générée automatiquement">
            <a:extLst>
              <a:ext uri="{FF2B5EF4-FFF2-40B4-BE49-F238E27FC236}">
                <a16:creationId xmlns:a16="http://schemas.microsoft.com/office/drawing/2014/main" id="{BDD952A1-71CF-4971-88FC-700CE851E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44" y="3847908"/>
            <a:ext cx="11560016" cy="2544996"/>
          </a:xfrm>
          <a:prstGeom prst="rect">
            <a:avLst/>
          </a:prstGeom>
        </p:spPr>
      </p:pic>
    </p:spTree>
    <p:extLst>
      <p:ext uri="{BB962C8B-B14F-4D97-AF65-F5344CB8AC3E}">
        <p14:creationId xmlns:p14="http://schemas.microsoft.com/office/powerpoint/2010/main" val="3265534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716" y="109574"/>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2.1 Le matériel</a:t>
            </a:r>
          </a:p>
        </p:txBody>
      </p:sp>
      <p:sp>
        <p:nvSpPr>
          <p:cNvPr id="8" name="ZoneTexte 7">
            <a:extLst>
              <a:ext uri="{FF2B5EF4-FFF2-40B4-BE49-F238E27FC236}">
                <a16:creationId xmlns:a16="http://schemas.microsoft.com/office/drawing/2014/main" id="{5991625E-7E70-45D8-BDBA-40D4CD5AA635}"/>
              </a:ext>
            </a:extLst>
          </p:cNvPr>
          <p:cNvSpPr txBox="1"/>
          <p:nvPr/>
        </p:nvSpPr>
        <p:spPr>
          <a:xfrm>
            <a:off x="289459" y="1474658"/>
            <a:ext cx="11333168" cy="1554272"/>
          </a:xfrm>
          <a:prstGeom prst="rect">
            <a:avLst/>
          </a:prstGeom>
          <a:noFill/>
        </p:spPr>
        <p:txBody>
          <a:bodyPr wrap="square">
            <a:spAutoFit/>
          </a:bodyPr>
          <a:lstStyle/>
          <a:p>
            <a:pPr marL="342900" lvl="0" indent="-342900" algn="just">
              <a:spcBef>
                <a:spcPts val="600"/>
              </a:spcBef>
              <a:buFont typeface="Symbol" panose="05050102010706020507" pitchFamily="18" charset="2"/>
              <a:buChar char=""/>
              <a:tabLst>
                <a:tab pos="179705" algn="l"/>
                <a:tab pos="539750" algn="l"/>
                <a:tab pos="899795" algn="l"/>
                <a:tab pos="1259840" algn="l"/>
                <a:tab pos="1619885" algn="l"/>
                <a:tab pos="1979930" algn="l"/>
                <a:tab pos="2339975" algn="l"/>
                <a:tab pos="2700020" algn="l"/>
                <a:tab pos="3060065" algn="l"/>
                <a:tab pos="3420110" algn="l"/>
              </a:tabLst>
            </a:pPr>
            <a:r>
              <a:rPr lang="fr-FR" sz="2400" b="1" dirty="0">
                <a:effectLst/>
                <a:latin typeface="Arial" panose="020B0604020202020204" pitchFamily="34" charset="0"/>
              </a:rPr>
              <a:t>Routeur et Bridges </a:t>
            </a:r>
          </a:p>
          <a:p>
            <a:pPr algn="just">
              <a:spcBef>
                <a:spcPts val="600"/>
              </a:spcBef>
            </a:pPr>
            <a:r>
              <a:rPr lang="fr-FR" sz="2200" dirty="0">
                <a:effectLst/>
                <a:latin typeface="Arial" panose="020B0604020202020204" pitchFamily="34" charset="0"/>
                <a:ea typeface="Calibri" panose="020F0502020204030204" pitchFamily="34" charset="0"/>
                <a:cs typeface="Times New Roman" panose="02020603050405020304" pitchFamily="18" charset="0"/>
              </a:rPr>
              <a:t>Un réseau peut être divisé en sous réseaux afin de sécuriser le système en limitant les accès et les passerelles entre les réseaux. L’interconnexion de plusieurs réseaux nécessite un matériel spécifique appelé un pont (</a:t>
            </a:r>
            <a:r>
              <a:rPr lang="fr-FR" sz="2200" b="1" dirty="0">
                <a:effectLst/>
                <a:latin typeface="Arial" panose="020B0604020202020204" pitchFamily="34" charset="0"/>
                <a:ea typeface="Calibri" panose="020F0502020204030204" pitchFamily="34" charset="0"/>
                <a:cs typeface="Times New Roman" panose="02020603050405020304" pitchFamily="18" charset="0"/>
              </a:rPr>
              <a:t>bridge</a:t>
            </a:r>
            <a:r>
              <a:rPr lang="fr-FR" sz="2200" dirty="0">
                <a:effectLst/>
                <a:latin typeface="Arial" panose="020B0604020202020204" pitchFamily="34" charset="0"/>
                <a:ea typeface="Calibri" panose="020F0502020204030204" pitchFamily="34" charset="0"/>
                <a:cs typeface="Times New Roman" panose="02020603050405020304" pitchFamily="18" charset="0"/>
              </a:rPr>
              <a:t>) ou </a:t>
            </a:r>
            <a:r>
              <a:rPr lang="fr-FR" sz="2200" b="1" dirty="0">
                <a:effectLst/>
                <a:latin typeface="Arial" panose="020B0604020202020204" pitchFamily="34" charset="0"/>
                <a:ea typeface="Calibri" panose="020F0502020204030204" pitchFamily="34" charset="0"/>
                <a:cs typeface="Times New Roman" panose="02020603050405020304" pitchFamily="18" charset="0"/>
              </a:rPr>
              <a:t>routeur</a:t>
            </a:r>
            <a:r>
              <a:rPr lang="fr-FR" sz="22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6" name="Image 5">
            <a:extLst>
              <a:ext uri="{FF2B5EF4-FFF2-40B4-BE49-F238E27FC236}">
                <a16:creationId xmlns:a16="http://schemas.microsoft.com/office/drawing/2014/main" id="{F30B547A-6246-4117-9F10-72BD3F1C9B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6205" y="3082039"/>
            <a:ext cx="7699054" cy="3635304"/>
          </a:xfrm>
          <a:prstGeom prst="rect">
            <a:avLst/>
          </a:prstGeom>
          <a:noFill/>
          <a:ln w="9525">
            <a:noFill/>
            <a:miter lim="800000"/>
            <a:headEnd/>
            <a:tailEnd/>
          </a:ln>
        </p:spPr>
      </p:pic>
    </p:spTree>
    <p:extLst>
      <p:ext uri="{BB962C8B-B14F-4D97-AF65-F5344CB8AC3E}">
        <p14:creationId xmlns:p14="http://schemas.microsoft.com/office/powerpoint/2010/main" val="278130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2.1 Le matériel</a:t>
            </a:r>
          </a:p>
        </p:txBody>
      </p:sp>
      <p:sp>
        <p:nvSpPr>
          <p:cNvPr id="7" name="ZoneTexte 6">
            <a:extLst>
              <a:ext uri="{FF2B5EF4-FFF2-40B4-BE49-F238E27FC236}">
                <a16:creationId xmlns:a16="http://schemas.microsoft.com/office/drawing/2014/main" id="{FBCCAE61-CABC-4E23-BD63-16BBAC8426F4}"/>
              </a:ext>
            </a:extLst>
          </p:cNvPr>
          <p:cNvSpPr txBox="1"/>
          <p:nvPr/>
        </p:nvSpPr>
        <p:spPr>
          <a:xfrm>
            <a:off x="521764" y="1959335"/>
            <a:ext cx="8505121" cy="2816156"/>
          </a:xfrm>
          <a:prstGeom prst="rect">
            <a:avLst/>
          </a:prstGeom>
          <a:noFill/>
        </p:spPr>
        <p:txBody>
          <a:bodyPr wrap="square">
            <a:spAutoFit/>
          </a:bodyPr>
          <a:lstStyle/>
          <a:p>
            <a:pPr marL="342900" indent="-342900" algn="just">
              <a:spcBef>
                <a:spcPts val="600"/>
              </a:spcBef>
              <a:buFont typeface="Symbol" panose="05050102010706020507" pitchFamily="18" charset="2"/>
              <a:buChar char=""/>
              <a:tabLst>
                <a:tab pos="179705" algn="l"/>
                <a:tab pos="539750" algn="l"/>
                <a:tab pos="899795" algn="l"/>
                <a:tab pos="1259840" algn="l"/>
                <a:tab pos="1619885" algn="l"/>
                <a:tab pos="1979930" algn="l"/>
                <a:tab pos="2339975" algn="l"/>
                <a:tab pos="2700020" algn="l"/>
                <a:tab pos="3060065" algn="l"/>
                <a:tab pos="3420110" algn="l"/>
              </a:tabLst>
            </a:pPr>
            <a:r>
              <a:rPr lang="fr-FR" sz="2400" b="1" dirty="0">
                <a:effectLst/>
                <a:latin typeface="Arial" panose="020B0604020202020204" pitchFamily="34" charset="0"/>
              </a:rPr>
              <a:t>Onduleur</a:t>
            </a:r>
          </a:p>
          <a:p>
            <a:pPr>
              <a:spcBef>
                <a:spcPts val="600"/>
              </a:spcBef>
              <a:tabLst>
                <a:tab pos="179705" algn="l"/>
                <a:tab pos="539750" algn="l"/>
                <a:tab pos="899795" algn="l"/>
                <a:tab pos="1259840" algn="l"/>
                <a:tab pos="1619885" algn="l"/>
                <a:tab pos="1979930" algn="l"/>
                <a:tab pos="2339975" algn="l"/>
                <a:tab pos="2700020" algn="l"/>
                <a:tab pos="3060065" algn="l"/>
                <a:tab pos="3420110" algn="l"/>
              </a:tabLst>
            </a:pP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600"/>
              </a:spcBef>
              <a:tabLst>
                <a:tab pos="179705" algn="l"/>
                <a:tab pos="539750" algn="l"/>
                <a:tab pos="899795" algn="l"/>
                <a:tab pos="1259840" algn="l"/>
                <a:tab pos="1619885" algn="l"/>
                <a:tab pos="1979930" algn="l"/>
                <a:tab pos="2339975" algn="l"/>
                <a:tab pos="2700020" algn="l"/>
                <a:tab pos="3060065" algn="l"/>
                <a:tab pos="3420110" algn="l"/>
              </a:tabLst>
            </a:pPr>
            <a:r>
              <a:rPr lang="fr-FR" sz="2200" dirty="0">
                <a:effectLst/>
                <a:latin typeface="Arial" panose="020B0604020202020204" pitchFamily="34" charset="0"/>
                <a:ea typeface="Calibri" panose="020F0502020204030204" pitchFamily="34" charset="0"/>
                <a:cs typeface="Times New Roman" panose="02020603050405020304" pitchFamily="18" charset="0"/>
              </a:rPr>
              <a:t>C’est un matériel qui protège le réseau contre les coupures de courant électrique en maintenant l’alimentation sur batterie pendant une durée plus ou moins longue selon sa puissance de l’onduleur.</a:t>
            </a:r>
          </a:p>
          <a:p>
            <a:pPr marL="342900" lvl="0" indent="-342900" algn="just">
              <a:spcBef>
                <a:spcPts val="600"/>
              </a:spcBef>
              <a:buFont typeface="Symbol" panose="05050102010706020507" pitchFamily="18" charset="2"/>
              <a:buChar char=""/>
              <a:tabLst>
                <a:tab pos="179705" algn="l"/>
                <a:tab pos="539750" algn="l"/>
                <a:tab pos="899795" algn="l"/>
                <a:tab pos="1259840" algn="l"/>
                <a:tab pos="1619885" algn="l"/>
                <a:tab pos="1979930" algn="l"/>
                <a:tab pos="2339975" algn="l"/>
                <a:tab pos="2700020" algn="l"/>
                <a:tab pos="3060065" algn="l"/>
                <a:tab pos="3420110" algn="l"/>
              </a:tabLst>
            </a:pPr>
            <a:endParaRPr lang="fr-FR" sz="2800" b="1" dirty="0">
              <a:effectLst/>
              <a:latin typeface="Arial" panose="020B0604020202020204" pitchFamily="34" charset="0"/>
            </a:endParaRPr>
          </a:p>
        </p:txBody>
      </p:sp>
      <p:pic>
        <p:nvPicPr>
          <p:cNvPr id="8" name="Image 7">
            <a:extLst>
              <a:ext uri="{FF2B5EF4-FFF2-40B4-BE49-F238E27FC236}">
                <a16:creationId xmlns:a16="http://schemas.microsoft.com/office/drawing/2014/main" id="{9FD0CD4A-C3A4-4868-B483-992EF0861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6877" y="2037519"/>
            <a:ext cx="2202668" cy="2618556"/>
          </a:xfrm>
          <a:prstGeom prst="rect">
            <a:avLst/>
          </a:prstGeom>
        </p:spPr>
      </p:pic>
    </p:spTree>
    <p:extLst>
      <p:ext uri="{BB962C8B-B14F-4D97-AF65-F5344CB8AC3E}">
        <p14:creationId xmlns:p14="http://schemas.microsoft.com/office/powerpoint/2010/main" val="40190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2.1 Le matériel</a:t>
            </a:r>
          </a:p>
        </p:txBody>
      </p:sp>
      <p:sp>
        <p:nvSpPr>
          <p:cNvPr id="7" name="ZoneTexte 6">
            <a:extLst>
              <a:ext uri="{FF2B5EF4-FFF2-40B4-BE49-F238E27FC236}">
                <a16:creationId xmlns:a16="http://schemas.microsoft.com/office/drawing/2014/main" id="{FBCCAE61-CABC-4E23-BD63-16BBAC8426F4}"/>
              </a:ext>
            </a:extLst>
          </p:cNvPr>
          <p:cNvSpPr txBox="1"/>
          <p:nvPr/>
        </p:nvSpPr>
        <p:spPr>
          <a:xfrm>
            <a:off x="372293" y="1548584"/>
            <a:ext cx="10205969" cy="4339650"/>
          </a:xfrm>
          <a:prstGeom prst="rect">
            <a:avLst/>
          </a:prstGeom>
          <a:noFill/>
        </p:spPr>
        <p:txBody>
          <a:bodyPr wrap="square">
            <a:spAutoFit/>
          </a:bodyPr>
          <a:lstStyle/>
          <a:p>
            <a:pPr marL="342900" lvl="0" indent="-342900" algn="just">
              <a:spcBef>
                <a:spcPts val="600"/>
              </a:spcBef>
              <a:buFont typeface="Symbol" panose="05050102010706020507" pitchFamily="18" charset="2"/>
              <a:buChar char=""/>
              <a:tabLst>
                <a:tab pos="179705" algn="l"/>
                <a:tab pos="539750" algn="l"/>
                <a:tab pos="899795" algn="l"/>
                <a:tab pos="1259840" algn="l"/>
                <a:tab pos="1619885" algn="l"/>
                <a:tab pos="1979930" algn="l"/>
                <a:tab pos="2339975" algn="l"/>
                <a:tab pos="2700020" algn="l"/>
                <a:tab pos="3060065" algn="l"/>
                <a:tab pos="3420110" algn="l"/>
              </a:tabLst>
            </a:pPr>
            <a:r>
              <a:rPr lang="fr-FR" sz="2400" b="1" dirty="0">
                <a:effectLst/>
                <a:latin typeface="Arial" panose="020B0604020202020204" pitchFamily="34" charset="0"/>
              </a:rPr>
              <a:t>Connecteurs</a:t>
            </a:r>
            <a:r>
              <a:rPr lang="fr-FR" sz="2800" b="1" dirty="0">
                <a:effectLst/>
                <a:latin typeface="Arial" panose="020B0604020202020204" pitchFamily="34" charset="0"/>
              </a:rPr>
              <a:t> </a:t>
            </a:r>
          </a:p>
          <a:p>
            <a:pPr marR="840740" algn="l">
              <a:spcBef>
                <a:spcPts val="600"/>
              </a:spcBef>
              <a:spcAft>
                <a:spcPts val="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Les connexions peuvent être filaire (Ethernet) ou sans fil (WIFI ou 5G)</a:t>
            </a:r>
          </a:p>
          <a:p>
            <a:pPr marL="342900" marR="840740" indent="-342900" algn="l">
              <a:spcBef>
                <a:spcPts val="1800"/>
              </a:spcBef>
              <a:buFont typeface="Wingdings" panose="05000000000000000000" pitchFamily="2" charset="2"/>
              <a:buChar char="q"/>
            </a:pPr>
            <a:r>
              <a:rPr lang="fr-FR" sz="2200" b="1" dirty="0">
                <a:effectLst/>
                <a:latin typeface="Arial" panose="020B0604020202020204" pitchFamily="34" charset="0"/>
                <a:ea typeface="Calibri" panose="020F0502020204030204" pitchFamily="34" charset="0"/>
                <a:cs typeface="Times New Roman" panose="02020603050405020304" pitchFamily="18" charset="0"/>
              </a:rPr>
              <a:t>Prise Ethernet</a:t>
            </a:r>
            <a:r>
              <a:rPr lang="fr-FR" sz="2200" dirty="0">
                <a:effectLst/>
                <a:latin typeface="Arial" panose="020B0604020202020204" pitchFamily="34" charset="0"/>
                <a:ea typeface="Calibri" panose="020F0502020204030204" pitchFamily="34" charset="0"/>
                <a:cs typeface="Times New Roman" panose="02020603050405020304" pitchFamily="18" charset="0"/>
              </a:rPr>
              <a:t> : chaque poste relié au réseau par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cable</a:t>
            </a:r>
            <a:r>
              <a:rPr lang="fr-FR" sz="2200" dirty="0">
                <a:effectLst/>
                <a:latin typeface="Arial" panose="020B0604020202020204" pitchFamily="34" charset="0"/>
                <a:ea typeface="Calibri" panose="020F0502020204030204" pitchFamily="34" charset="0"/>
                <a:cs typeface="Times New Roman" panose="02020603050405020304" pitchFamily="18" charset="0"/>
              </a:rPr>
              <a:t> coaxial est équipé d’une carte Ethernet disposant d’un port dans lequel vient se connecter une prise RJ45. </a:t>
            </a:r>
          </a:p>
          <a:p>
            <a:pPr marL="342900" marR="840740" indent="-342900" algn="l">
              <a:spcBef>
                <a:spcPts val="1800"/>
              </a:spcBef>
              <a:buFont typeface="Wingdings" panose="05000000000000000000" pitchFamily="2" charset="2"/>
              <a:buChar char="q"/>
            </a:pPr>
            <a:r>
              <a:rPr lang="fr-FR" sz="2200" b="1" dirty="0">
                <a:effectLst/>
                <a:latin typeface="Arial" panose="020B0604020202020204" pitchFamily="34" charset="0"/>
                <a:ea typeface="Calibri" panose="020F0502020204030204" pitchFamily="34" charset="0"/>
                <a:cs typeface="Times New Roman" panose="02020603050405020304" pitchFamily="18" charset="0"/>
              </a:rPr>
              <a:t>Carte WiFi</a:t>
            </a:r>
            <a:r>
              <a:rPr lang="fr-FR" sz="2200" dirty="0">
                <a:effectLst/>
                <a:latin typeface="Arial" panose="020B0604020202020204" pitchFamily="34" charset="0"/>
                <a:ea typeface="Calibri" panose="020F0502020204030204" pitchFamily="34" charset="0"/>
                <a:cs typeface="Times New Roman" panose="02020603050405020304" pitchFamily="18" charset="0"/>
              </a:rPr>
              <a:t> : les connexions par ondes WiFi, évitent de câbler les bâtiments. Chaque poste possède une carte WiFi et le routeur doit également être un émetteur/récepteur WiFi.</a:t>
            </a:r>
          </a:p>
          <a:p>
            <a:pPr marL="342900" marR="840740" indent="-342900" algn="l">
              <a:spcBef>
                <a:spcPts val="1800"/>
              </a:spcBef>
              <a:buFont typeface="Wingdings" panose="05000000000000000000" pitchFamily="2" charset="2"/>
              <a:buChar char="q"/>
            </a:pPr>
            <a:r>
              <a:rPr lang="fr-FR" sz="2200" b="1" dirty="0">
                <a:effectLst/>
                <a:latin typeface="Arial" panose="020B0604020202020204" pitchFamily="34" charset="0"/>
                <a:ea typeface="Calibri" panose="020F0502020204030204" pitchFamily="34" charset="0"/>
                <a:cs typeface="Times New Roman" panose="02020603050405020304" pitchFamily="18" charset="0"/>
              </a:rPr>
              <a:t>Carte 4G ou 5G</a:t>
            </a:r>
            <a:r>
              <a:rPr lang="fr-FR" sz="2200" dirty="0">
                <a:effectLst/>
                <a:latin typeface="Arial" panose="020B0604020202020204" pitchFamily="34" charset="0"/>
                <a:ea typeface="Calibri" panose="020F0502020204030204" pitchFamily="34" charset="0"/>
                <a:cs typeface="Times New Roman" panose="02020603050405020304" pitchFamily="18" charset="0"/>
              </a:rPr>
              <a:t> : elles permettent de relier au réseau des tablettes ou des Smartphones.</a:t>
            </a:r>
          </a:p>
        </p:txBody>
      </p:sp>
      <p:pic>
        <p:nvPicPr>
          <p:cNvPr id="4" name="Image 3">
            <a:extLst>
              <a:ext uri="{FF2B5EF4-FFF2-40B4-BE49-F238E27FC236}">
                <a16:creationId xmlns:a16="http://schemas.microsoft.com/office/drawing/2014/main" id="{1976C5EA-75A1-48D5-B2CB-F053F9E0E6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3417" y="3790049"/>
            <a:ext cx="1965174" cy="1745452"/>
          </a:xfrm>
          <a:prstGeom prst="rect">
            <a:avLst/>
          </a:prstGeom>
          <a:noFill/>
          <a:ln>
            <a:noFill/>
          </a:ln>
        </p:spPr>
      </p:pic>
      <p:pic>
        <p:nvPicPr>
          <p:cNvPr id="6" name="Image 5">
            <a:extLst>
              <a:ext uri="{FF2B5EF4-FFF2-40B4-BE49-F238E27FC236}">
                <a16:creationId xmlns:a16="http://schemas.microsoft.com/office/drawing/2014/main" id="{7312F61F-E08B-4629-AB93-856273D35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51719" y="2285676"/>
            <a:ext cx="1705969" cy="1143324"/>
          </a:xfrm>
          <a:prstGeom prst="rect">
            <a:avLst/>
          </a:prstGeom>
        </p:spPr>
      </p:pic>
    </p:spTree>
    <p:extLst>
      <p:ext uri="{BB962C8B-B14F-4D97-AF65-F5344CB8AC3E}">
        <p14:creationId xmlns:p14="http://schemas.microsoft.com/office/powerpoint/2010/main" val="79249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2.1 Le matériel</a:t>
            </a:r>
          </a:p>
        </p:txBody>
      </p:sp>
      <p:pic>
        <p:nvPicPr>
          <p:cNvPr id="6" name="Image 5">
            <a:extLst>
              <a:ext uri="{FF2B5EF4-FFF2-40B4-BE49-F238E27FC236}">
                <a16:creationId xmlns:a16="http://schemas.microsoft.com/office/drawing/2014/main" id="{F405FCE9-EE9E-4C66-8D7B-603D7171F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207" y="1276447"/>
            <a:ext cx="5505859" cy="5302176"/>
          </a:xfrm>
          <a:prstGeom prst="rect">
            <a:avLst/>
          </a:prstGeom>
          <a:ln>
            <a:solidFill>
              <a:schemeClr val="tx1"/>
            </a:solidFill>
          </a:ln>
        </p:spPr>
      </p:pic>
      <p:sp>
        <p:nvSpPr>
          <p:cNvPr id="7" name="ZoneTexte 6">
            <a:extLst>
              <a:ext uri="{FF2B5EF4-FFF2-40B4-BE49-F238E27FC236}">
                <a16:creationId xmlns:a16="http://schemas.microsoft.com/office/drawing/2014/main" id="{960028B8-84F5-481D-A8AA-B30728BFD30F}"/>
              </a:ext>
            </a:extLst>
          </p:cNvPr>
          <p:cNvSpPr txBox="1"/>
          <p:nvPr/>
        </p:nvSpPr>
        <p:spPr>
          <a:xfrm>
            <a:off x="545036" y="1888854"/>
            <a:ext cx="5702613" cy="3293209"/>
          </a:xfrm>
          <a:prstGeom prst="rect">
            <a:avLst/>
          </a:prstGeom>
          <a:noFill/>
        </p:spPr>
        <p:txBody>
          <a:bodyPr wrap="square">
            <a:spAutoFit/>
          </a:bodyPr>
          <a:lstStyle/>
          <a:p>
            <a:pPr algn="ctr">
              <a:spcBef>
                <a:spcPts val="600"/>
              </a:spcBef>
            </a:pPr>
            <a:r>
              <a:rPr lang="fr-FR" sz="2400" b="1" i="1" dirty="0">
                <a:effectLst/>
                <a:latin typeface="Arial" panose="020B0604020202020204" pitchFamily="34" charset="0"/>
                <a:ea typeface="Calibri" panose="020F0502020204030204" pitchFamily="34" charset="0"/>
                <a:cs typeface="Times New Roman" panose="02020603050405020304" pitchFamily="18" charset="0"/>
              </a:rPr>
              <a:t>Adresse IP</a:t>
            </a:r>
            <a:r>
              <a:rPr lang="fr-FR" sz="2400" i="1" dirty="0">
                <a:effectLst/>
                <a:latin typeface="Arial" panose="020B0604020202020204" pitchFamily="34" charset="0"/>
                <a:ea typeface="Calibri" panose="020F0502020204030204" pitchFamily="34" charset="0"/>
                <a:cs typeface="Times New Roman" panose="02020603050405020304" pitchFamily="18" charset="0"/>
              </a:rPr>
              <a:t> </a:t>
            </a:r>
          </a:p>
          <a:p>
            <a:pPr>
              <a:spcBef>
                <a:spcPts val="2400"/>
              </a:spcBef>
            </a:pPr>
            <a:r>
              <a:rPr lang="fr-FR" sz="2400" i="1" dirty="0">
                <a:effectLst/>
                <a:latin typeface="Arial" panose="020B0604020202020204" pitchFamily="34" charset="0"/>
                <a:ea typeface="Calibri" panose="020F0502020204030204" pitchFamily="34" charset="0"/>
                <a:cs typeface="Times New Roman" panose="02020603050405020304" pitchFamily="18" charset="0"/>
              </a:rPr>
              <a:t>pour communiquer, chaque matériel relié au réseau (ordinateur, imprimante, etc.) est identifié par une combinaison de 4 chiffres compris entre 0 et 255, appelée </a:t>
            </a:r>
            <a:r>
              <a:rPr lang="fr-FR" sz="2400" b="1" i="1" dirty="0">
                <a:effectLst/>
                <a:latin typeface="Arial" panose="020B0604020202020204" pitchFamily="34" charset="0"/>
                <a:ea typeface="Calibri" panose="020F0502020204030204" pitchFamily="34" charset="0"/>
                <a:cs typeface="Times New Roman" panose="02020603050405020304" pitchFamily="18" charset="0"/>
              </a:rPr>
              <a:t>adresse IP.</a:t>
            </a:r>
          </a:p>
          <a:p>
            <a:pPr algn="ctr">
              <a:spcBef>
                <a:spcPts val="2400"/>
              </a:spcBef>
            </a:pPr>
            <a:r>
              <a:rPr lang="fr-FR" sz="2400" b="1" i="1" dirty="0">
                <a:effectLst/>
                <a:latin typeface="Arial" panose="020B0604020202020204" pitchFamily="34" charset="0"/>
                <a:ea typeface="Calibri" panose="020F0502020204030204" pitchFamily="34" charset="0"/>
                <a:cs typeface="Times New Roman" panose="02020603050405020304" pitchFamily="18" charset="0"/>
              </a:rPr>
              <a:t> </a:t>
            </a:r>
            <a:r>
              <a:rPr lang="fr-FR" sz="2400" i="1" dirty="0">
                <a:effectLst/>
                <a:latin typeface="Arial" panose="020B0604020202020204" pitchFamily="34" charset="0"/>
                <a:ea typeface="Calibri" panose="020F0502020204030204" pitchFamily="34" charset="0"/>
                <a:cs typeface="Times New Roman" panose="02020603050405020304" pitchFamily="18" charset="0"/>
              </a:rPr>
              <a:t>(Exemple : 192.168.133.25).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7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040" y="223678"/>
            <a:ext cx="8546092" cy="1246495"/>
          </a:xfrm>
          <a:prstGeom prst="rect">
            <a:avLst/>
          </a:prstGeom>
        </p:spPr>
        <p:txBody>
          <a:bodyPr wrap="square">
            <a:spAutoFit/>
          </a:bodyPr>
          <a:lstStyle/>
          <a:p>
            <a:pPr algn="just">
              <a:spcBef>
                <a:spcPts val="6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3200" b="1" dirty="0">
                <a:solidFill>
                  <a:srgbClr val="FFFF00"/>
                </a:solidFill>
                <a:latin typeface="Arial" panose="020B0604020202020204" pitchFamily="34" charset="0"/>
              </a:rPr>
              <a:t>2. Les réseaux informatiques</a:t>
            </a:r>
          </a:p>
          <a:p>
            <a:pPr algn="just">
              <a:spcBef>
                <a:spcPts val="1800"/>
              </a:spcBef>
              <a:spcAft>
                <a:spcPts val="0"/>
              </a:spcAft>
              <a:tabLst>
                <a:tab pos="179705" algn="l"/>
                <a:tab pos="539750" algn="l"/>
                <a:tab pos="899795" algn="l"/>
                <a:tab pos="1259840" algn="l"/>
                <a:tab pos="1619885" algn="l"/>
                <a:tab pos="1979930" algn="l"/>
                <a:tab pos="2339975" algn="l"/>
                <a:tab pos="2700020" algn="l"/>
                <a:tab pos="3060065" algn="l"/>
                <a:tab pos="3420110" algn="l"/>
              </a:tabLst>
            </a:pPr>
            <a:r>
              <a:rPr lang="fr-FR" sz="2800" b="1" dirty="0">
                <a:solidFill>
                  <a:srgbClr val="FFFF00"/>
                </a:solidFill>
                <a:latin typeface="Arial" panose="020B0604020202020204" pitchFamily="34" charset="0"/>
              </a:rPr>
              <a:t>2.2 Les logiciels</a:t>
            </a:r>
          </a:p>
        </p:txBody>
      </p:sp>
      <p:sp>
        <p:nvSpPr>
          <p:cNvPr id="8" name="ZoneTexte 7">
            <a:extLst>
              <a:ext uri="{FF2B5EF4-FFF2-40B4-BE49-F238E27FC236}">
                <a16:creationId xmlns:a16="http://schemas.microsoft.com/office/drawing/2014/main" id="{2E614889-737A-4BF0-B8D6-8DA2AE882958}"/>
              </a:ext>
            </a:extLst>
          </p:cNvPr>
          <p:cNvSpPr txBox="1"/>
          <p:nvPr/>
        </p:nvSpPr>
        <p:spPr>
          <a:xfrm>
            <a:off x="683548" y="1774313"/>
            <a:ext cx="10455916" cy="4031873"/>
          </a:xfrm>
          <a:prstGeom prst="rect">
            <a:avLst/>
          </a:prstGeom>
          <a:noFill/>
        </p:spPr>
        <p:txBody>
          <a:bodyPr wrap="square">
            <a:spAutoFit/>
          </a:bodyPr>
          <a:lstStyle/>
          <a:p>
            <a:pPr algn="ctr">
              <a:spcBef>
                <a:spcPts val="600"/>
              </a:spcBef>
              <a:spcAft>
                <a:spcPts val="600"/>
              </a:spcAft>
            </a:pPr>
            <a:r>
              <a:rPr lang="fr-FR" sz="2400" b="1" dirty="0">
                <a:effectLst/>
                <a:latin typeface="Arial" panose="020B0604020202020204" pitchFamily="34" charset="0"/>
                <a:ea typeface="Calibri" panose="020F0502020204030204" pitchFamily="34" charset="0"/>
                <a:cs typeface="Times New Roman" panose="02020603050405020304" pitchFamily="18" charset="0"/>
              </a:rPr>
              <a:t>L’informatique fonctionne à l’aide de programmes. </a:t>
            </a:r>
          </a:p>
          <a:p>
            <a:pPr marL="342900" indent="-342900">
              <a:spcBef>
                <a:spcPts val="600"/>
              </a:spcBef>
              <a:spcAft>
                <a:spcPts val="600"/>
              </a:spcAft>
              <a:buFont typeface="Wingdings" panose="05000000000000000000" pitchFamily="2" charset="2"/>
              <a:buChar char="Ø"/>
            </a:pPr>
            <a:r>
              <a:rPr lang="fr-FR" sz="2400" dirty="0">
                <a:effectLst/>
                <a:latin typeface="Arial" panose="020B0604020202020204" pitchFamily="34" charset="0"/>
                <a:ea typeface="Calibri" panose="020F0502020204030204" pitchFamily="34" charset="0"/>
                <a:cs typeface="Times New Roman" panose="02020603050405020304" pitchFamily="18" charset="0"/>
              </a:rPr>
              <a:t>Certains paramètrent le réseau ou l’ordinateur (système d’exploitation), </a:t>
            </a:r>
          </a:p>
          <a:p>
            <a:pPr marL="342900" indent="-342900">
              <a:spcBef>
                <a:spcPts val="600"/>
              </a:spcBef>
              <a:spcAft>
                <a:spcPts val="600"/>
              </a:spcAft>
              <a:buFont typeface="Wingdings" panose="05000000000000000000" pitchFamily="2" charset="2"/>
              <a:buChar char="Ø"/>
            </a:pPr>
            <a:r>
              <a:rPr lang="fr-FR" sz="2400" dirty="0">
                <a:effectLst/>
                <a:latin typeface="Arial" panose="020B0604020202020204" pitchFamily="34" charset="0"/>
                <a:ea typeface="Calibri" panose="020F0502020204030204" pitchFamily="34" charset="0"/>
                <a:cs typeface="Times New Roman" panose="02020603050405020304" pitchFamily="18" charset="0"/>
              </a:rPr>
              <a:t>d’autres protègent le matériels et les fichiers contre les actions malveillantes (virus, piratage, ransomware…) </a:t>
            </a:r>
          </a:p>
          <a:p>
            <a:pPr marL="342900" indent="-342900">
              <a:spcBef>
                <a:spcPts val="600"/>
              </a:spcBef>
              <a:spcAft>
                <a:spcPts val="600"/>
              </a:spcAft>
              <a:buFont typeface="Wingdings" panose="05000000000000000000" pitchFamily="2" charset="2"/>
              <a:buChar char="Ø"/>
            </a:pPr>
            <a:r>
              <a:rPr lang="fr-FR" sz="2400" dirty="0">
                <a:effectLst/>
                <a:latin typeface="Arial" panose="020B0604020202020204" pitchFamily="34" charset="0"/>
                <a:ea typeface="Calibri" panose="020F0502020204030204" pitchFamily="34" charset="0"/>
                <a:cs typeface="Times New Roman" panose="02020603050405020304" pitchFamily="18" charset="0"/>
              </a:rPr>
              <a:t>d’autres sont des </a:t>
            </a:r>
            <a:r>
              <a:rPr lang="fr-FR" sz="2400" b="1" dirty="0">
                <a:effectLst/>
                <a:latin typeface="Arial" panose="020B0604020202020204" pitchFamily="34" charset="0"/>
                <a:ea typeface="Calibri" panose="020F0502020204030204" pitchFamily="34" charset="0"/>
                <a:cs typeface="Times New Roman" panose="02020603050405020304" pitchFamily="18" charset="0"/>
              </a:rPr>
              <a:t>utilitaires</a:t>
            </a:r>
            <a:r>
              <a:rPr lang="fr-FR" sz="2400" dirty="0">
                <a:effectLst/>
                <a:latin typeface="Arial" panose="020B0604020202020204" pitchFamily="34" charset="0"/>
                <a:ea typeface="Calibri" panose="020F0502020204030204" pitchFamily="34" charset="0"/>
                <a:cs typeface="Times New Roman" panose="02020603050405020304" pitchFamily="18" charset="0"/>
              </a:rPr>
              <a:t> qui simplifient l’utilisation des ordinateurs (navigateurs, messagerie, lecteur pdf, transfert ou compression de fichiers…) </a:t>
            </a:r>
            <a:endParaRPr lang="fr-FR"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spcBef>
                <a:spcPts val="600"/>
              </a:spcBef>
              <a:spcAft>
                <a:spcPts val="600"/>
              </a:spcAft>
              <a:buFont typeface="Wingdings" panose="05000000000000000000" pitchFamily="2" charset="2"/>
              <a:buChar char="Ø"/>
            </a:pPr>
            <a:r>
              <a:rPr lang="fr-FR" sz="2400" dirty="0">
                <a:latin typeface="Arial" panose="020B0604020202020204" pitchFamily="34" charset="0"/>
                <a:ea typeface="Calibri" panose="020F0502020204030204" pitchFamily="34" charset="0"/>
                <a:cs typeface="Times New Roman" panose="02020603050405020304" pitchFamily="18" charset="0"/>
              </a:rPr>
              <a:t>d</a:t>
            </a:r>
            <a:r>
              <a:rPr lang="fr-FR" sz="2400" dirty="0">
                <a:effectLst/>
                <a:latin typeface="Arial" panose="020B0604020202020204" pitchFamily="34" charset="0"/>
                <a:ea typeface="Calibri" panose="020F0502020204030204" pitchFamily="34" charset="0"/>
                <a:cs typeface="Times New Roman" panose="02020603050405020304" pitchFamily="18" charset="0"/>
              </a:rPr>
              <a:t>’autres sont des applications professionnelles qui permettent de réaliser les tâches de gestion quotidiennes.</a:t>
            </a:r>
          </a:p>
        </p:txBody>
      </p:sp>
    </p:spTree>
    <p:extLst>
      <p:ext uri="{BB962C8B-B14F-4D97-AF65-F5344CB8AC3E}">
        <p14:creationId xmlns:p14="http://schemas.microsoft.com/office/powerpoint/2010/main" val="272125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583</TotalTime>
  <Words>952</Words>
  <Application>Microsoft Office PowerPoint</Application>
  <PresentationFormat>Grand écran</PresentationFormat>
  <Paragraphs>86</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Century Gothic</vt:lpstr>
      <vt:lpstr>Symbol</vt:lpstr>
      <vt:lpstr>Wingdings</vt:lpstr>
      <vt:lpstr>Wingdings 3</vt:lpstr>
      <vt:lpstr>Ion</vt:lpstr>
      <vt:lpstr> Chap. 10 – La gestion des risques informatiques </vt:lpstr>
      <vt:lpstr> Chap. 10 – La gestion des risques informatiques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49</cp:revision>
  <dcterms:created xsi:type="dcterms:W3CDTF">2014-01-14T07:42:30Z</dcterms:created>
  <dcterms:modified xsi:type="dcterms:W3CDTF">2023-12-21T19:51:25Z</dcterms:modified>
</cp:coreProperties>
</file>