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8" r:id="rId3"/>
    <p:sldId id="257"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29DA8C-02BD-4280-A898-19F5C4C6E4DD}" type="doc">
      <dgm:prSet loTypeId="urn:microsoft.com/office/officeart/2005/8/layout/hChevron3" loCatId="process" qsTypeId="urn:microsoft.com/office/officeart/2005/8/quickstyle/simple4" qsCatId="simple" csTypeId="urn:microsoft.com/office/officeart/2005/8/colors/colorful1" csCatId="colorful" phldr="1"/>
      <dgm:spPr/>
    </dgm:pt>
    <dgm:pt modelId="{C0B22444-5B47-48CE-B095-6D21EE16775B}">
      <dgm:prSet phldrT="[Texte]" custT="1"/>
      <dgm:spPr/>
      <dgm:t>
        <a:bodyPr/>
        <a:lstStyle/>
        <a:p>
          <a:r>
            <a:rPr lang="fr-FR" sz="1800" b="1">
              <a:solidFill>
                <a:schemeClr val="bg1"/>
              </a:solidFill>
              <a:latin typeface="Arial Narrow" panose="020B0606020202030204" pitchFamily="34" charset="0"/>
            </a:rPr>
            <a:t>Système d'information</a:t>
          </a:r>
        </a:p>
      </dgm:t>
    </dgm:pt>
    <dgm:pt modelId="{63AD9FF4-05C6-4E08-B9F7-D0DC3AA8B37B}" type="parTrans" cxnId="{5BE50BFA-3A3F-458E-828B-AA21CE5B40F1}">
      <dgm:prSet/>
      <dgm:spPr/>
      <dgm:t>
        <a:bodyPr/>
        <a:lstStyle/>
        <a:p>
          <a:endParaRPr lang="fr-FR" sz="1800" b="1">
            <a:solidFill>
              <a:schemeClr val="bg1"/>
            </a:solidFill>
            <a:latin typeface="Arial Narrow" panose="020B0606020202030204" pitchFamily="34" charset="0"/>
          </a:endParaRPr>
        </a:p>
      </dgm:t>
    </dgm:pt>
    <dgm:pt modelId="{4BD9D63D-7CB8-478A-A5F9-DAF41AA31557}" type="sibTrans" cxnId="{5BE50BFA-3A3F-458E-828B-AA21CE5B40F1}">
      <dgm:prSet custT="1"/>
      <dgm:spPr/>
      <dgm:t>
        <a:bodyPr/>
        <a:lstStyle/>
        <a:p>
          <a:endParaRPr lang="fr-FR" sz="1800" b="1">
            <a:solidFill>
              <a:schemeClr val="bg1"/>
            </a:solidFill>
            <a:latin typeface="Arial Narrow" panose="020B0606020202030204" pitchFamily="34" charset="0"/>
          </a:endParaRPr>
        </a:p>
      </dgm:t>
    </dgm:pt>
    <dgm:pt modelId="{7FB0AF0F-5176-4085-AD70-D57105B175A7}">
      <dgm:prSet phldrT="[Texte]" custT="1"/>
      <dgm:spPr/>
      <dgm:t>
        <a:bodyPr/>
        <a:lstStyle/>
        <a:p>
          <a:r>
            <a:rPr lang="fr-FR" sz="1800" b="1">
              <a:solidFill>
                <a:schemeClr val="bg1"/>
              </a:solidFill>
              <a:latin typeface="Arial Narrow" panose="020B0606020202030204" pitchFamily="34" charset="0"/>
            </a:rPr>
            <a:t>Antivirus et sauvegardes sécurisées</a:t>
          </a:r>
        </a:p>
      </dgm:t>
    </dgm:pt>
    <dgm:pt modelId="{ECD3F3EE-14BA-483C-A033-59205C7072D1}" type="parTrans" cxnId="{A8148A63-1F41-4ECC-B602-F76F9D838CAE}">
      <dgm:prSet/>
      <dgm:spPr/>
      <dgm:t>
        <a:bodyPr/>
        <a:lstStyle/>
        <a:p>
          <a:endParaRPr lang="fr-FR" sz="1800" b="1">
            <a:solidFill>
              <a:schemeClr val="bg1"/>
            </a:solidFill>
            <a:latin typeface="Arial Narrow" panose="020B0606020202030204" pitchFamily="34" charset="0"/>
          </a:endParaRPr>
        </a:p>
      </dgm:t>
    </dgm:pt>
    <dgm:pt modelId="{6A5FA0C3-FA87-433B-85EC-DEFE5F1004D7}" type="sibTrans" cxnId="{A8148A63-1F41-4ECC-B602-F76F9D838CAE}">
      <dgm:prSet custT="1"/>
      <dgm:spPr/>
      <dgm:t>
        <a:bodyPr/>
        <a:lstStyle/>
        <a:p>
          <a:endParaRPr lang="fr-FR" sz="1800" b="1">
            <a:solidFill>
              <a:schemeClr val="bg1"/>
            </a:solidFill>
            <a:latin typeface="Arial Narrow" panose="020B0606020202030204" pitchFamily="34" charset="0"/>
          </a:endParaRPr>
        </a:p>
      </dgm:t>
    </dgm:pt>
    <dgm:pt modelId="{C590F8CE-B8F3-4B61-BF21-BD81E601D384}">
      <dgm:prSet phldrT="[Texte]" custT="1"/>
      <dgm:spPr/>
      <dgm:t>
        <a:bodyPr/>
        <a:lstStyle/>
        <a:p>
          <a:r>
            <a:rPr lang="fr-FR" sz="1800" b="1">
              <a:solidFill>
                <a:schemeClr val="bg1"/>
              </a:solidFill>
              <a:latin typeface="Arial Narrow" panose="020B0606020202030204" pitchFamily="34" charset="0"/>
            </a:rPr>
            <a:t>Système informatique réseaux</a:t>
          </a:r>
        </a:p>
      </dgm:t>
    </dgm:pt>
    <dgm:pt modelId="{BE9E8BD8-8F24-479C-8177-F1ECBF787A27}" type="parTrans" cxnId="{21E10C69-D180-436C-878D-A7CEA6CED17B}">
      <dgm:prSet/>
      <dgm:spPr/>
      <dgm:t>
        <a:bodyPr/>
        <a:lstStyle/>
        <a:p>
          <a:endParaRPr lang="fr-FR" sz="1800" b="1">
            <a:solidFill>
              <a:schemeClr val="bg1"/>
            </a:solidFill>
            <a:latin typeface="Arial Narrow" panose="020B0606020202030204" pitchFamily="34" charset="0"/>
          </a:endParaRPr>
        </a:p>
      </dgm:t>
    </dgm:pt>
    <dgm:pt modelId="{E4E969DA-AA2C-4D88-88FA-E973C5A8E756}" type="sibTrans" cxnId="{21E10C69-D180-436C-878D-A7CEA6CED17B}">
      <dgm:prSet custT="1"/>
      <dgm:spPr/>
      <dgm:t>
        <a:bodyPr/>
        <a:lstStyle/>
        <a:p>
          <a:endParaRPr lang="fr-FR" sz="1800" b="1">
            <a:solidFill>
              <a:schemeClr val="bg1"/>
            </a:solidFill>
            <a:latin typeface="Arial Narrow" panose="020B0606020202030204" pitchFamily="34" charset="0"/>
          </a:endParaRPr>
        </a:p>
      </dgm:t>
    </dgm:pt>
    <dgm:pt modelId="{FE84891B-5FA5-40F4-A15D-00FAA4F2C785}">
      <dgm:prSet phldrT="[Texte]" custT="1"/>
      <dgm:spPr/>
      <dgm:t>
        <a:bodyPr/>
        <a:lstStyle/>
        <a:p>
          <a:r>
            <a:rPr lang="fr-FR" sz="1800" b="1">
              <a:solidFill>
                <a:schemeClr val="bg1"/>
              </a:solidFill>
              <a:latin typeface="Arial Narrow" panose="020B0606020202030204" pitchFamily="34" charset="0"/>
            </a:rPr>
            <a:t>Acroissement des risques </a:t>
          </a:r>
        </a:p>
      </dgm:t>
    </dgm:pt>
    <dgm:pt modelId="{6968C59C-D752-49D5-B5A3-9682C2C3F55B}" type="parTrans" cxnId="{ECCC68E3-186D-4DFA-9940-EE3980B40000}">
      <dgm:prSet/>
      <dgm:spPr/>
      <dgm:t>
        <a:bodyPr/>
        <a:lstStyle/>
        <a:p>
          <a:endParaRPr lang="fr-FR" sz="1800" b="1">
            <a:solidFill>
              <a:schemeClr val="bg1"/>
            </a:solidFill>
            <a:latin typeface="Arial Narrow" panose="020B0606020202030204" pitchFamily="34" charset="0"/>
          </a:endParaRPr>
        </a:p>
      </dgm:t>
    </dgm:pt>
    <dgm:pt modelId="{EA9E4C2D-CBE5-4217-BDE1-96FE0305D3FC}" type="sibTrans" cxnId="{ECCC68E3-186D-4DFA-9940-EE3980B40000}">
      <dgm:prSet custT="1"/>
      <dgm:spPr/>
      <dgm:t>
        <a:bodyPr/>
        <a:lstStyle/>
        <a:p>
          <a:endParaRPr lang="fr-FR" sz="1800" b="1">
            <a:solidFill>
              <a:schemeClr val="bg1"/>
            </a:solidFill>
            <a:latin typeface="Arial Narrow" panose="020B0606020202030204" pitchFamily="34" charset="0"/>
          </a:endParaRPr>
        </a:p>
      </dgm:t>
    </dgm:pt>
    <dgm:pt modelId="{6982D5B7-D5AF-49D4-BC0D-206697C14833}">
      <dgm:prSet phldrT="[Texte]" custT="1"/>
      <dgm:spPr/>
      <dgm:t>
        <a:bodyPr/>
        <a:lstStyle/>
        <a:p>
          <a:r>
            <a:rPr lang="fr-FR" sz="1800" b="1">
              <a:solidFill>
                <a:schemeClr val="bg1"/>
              </a:solidFill>
              <a:latin typeface="Arial Narrow" panose="020B0606020202030204" pitchFamily="34" charset="0"/>
            </a:rPr>
            <a:t>Respect de la RGPD</a:t>
          </a:r>
        </a:p>
      </dgm:t>
    </dgm:pt>
    <dgm:pt modelId="{FAEEA550-60DB-4E96-9B95-BF76D551BC0B}" type="parTrans" cxnId="{E321BA73-5255-430D-86EE-BE81DA84518E}">
      <dgm:prSet/>
      <dgm:spPr/>
      <dgm:t>
        <a:bodyPr/>
        <a:lstStyle/>
        <a:p>
          <a:endParaRPr lang="fr-FR" sz="1800" b="1">
            <a:solidFill>
              <a:schemeClr val="bg1"/>
            </a:solidFill>
            <a:latin typeface="Arial Narrow" panose="020B0606020202030204" pitchFamily="34" charset="0"/>
          </a:endParaRPr>
        </a:p>
      </dgm:t>
    </dgm:pt>
    <dgm:pt modelId="{B5C04506-F834-4FA0-AE39-CFF195426267}" type="sibTrans" cxnId="{E321BA73-5255-430D-86EE-BE81DA84518E}">
      <dgm:prSet custT="1"/>
      <dgm:spPr/>
      <dgm:t>
        <a:bodyPr/>
        <a:lstStyle/>
        <a:p>
          <a:endParaRPr lang="fr-FR" sz="1800" b="1">
            <a:solidFill>
              <a:schemeClr val="bg1"/>
            </a:solidFill>
            <a:latin typeface="Arial Narrow" panose="020B0606020202030204" pitchFamily="34" charset="0"/>
          </a:endParaRPr>
        </a:p>
      </dgm:t>
    </dgm:pt>
    <dgm:pt modelId="{7C3B3561-F26F-4879-9CBC-3C8FA53CADA2}">
      <dgm:prSet phldrT="[Texte]" custT="1"/>
      <dgm:spPr/>
      <dgm:t>
        <a:bodyPr/>
        <a:lstStyle/>
        <a:p>
          <a:r>
            <a:rPr lang="fr-FR" sz="1800" b="1" dirty="0">
              <a:solidFill>
                <a:schemeClr val="bg1"/>
              </a:solidFill>
              <a:latin typeface="Arial Narrow" panose="020B0606020202030204" pitchFamily="34" charset="0"/>
            </a:rPr>
            <a:t>Cloud computing</a:t>
          </a:r>
        </a:p>
      </dgm:t>
    </dgm:pt>
    <dgm:pt modelId="{1029E900-7792-40B6-962F-6A5E21EADB8B}" type="parTrans" cxnId="{C342E991-07D7-4C36-BA5F-89103E011E1E}">
      <dgm:prSet/>
      <dgm:spPr/>
      <dgm:t>
        <a:bodyPr/>
        <a:lstStyle/>
        <a:p>
          <a:endParaRPr lang="fr-FR" sz="1800" b="1">
            <a:solidFill>
              <a:schemeClr val="bg1"/>
            </a:solidFill>
            <a:latin typeface="Arial Narrow" panose="020B0606020202030204" pitchFamily="34" charset="0"/>
          </a:endParaRPr>
        </a:p>
      </dgm:t>
    </dgm:pt>
    <dgm:pt modelId="{950AC0E0-8FC2-41EA-8F11-E38505D2E279}" type="sibTrans" cxnId="{C342E991-07D7-4C36-BA5F-89103E011E1E}">
      <dgm:prSet/>
      <dgm:spPr/>
      <dgm:t>
        <a:bodyPr/>
        <a:lstStyle/>
        <a:p>
          <a:endParaRPr lang="fr-FR" sz="1800" b="1">
            <a:solidFill>
              <a:schemeClr val="bg1"/>
            </a:solidFill>
            <a:latin typeface="Arial Narrow" panose="020B0606020202030204" pitchFamily="34" charset="0"/>
          </a:endParaRPr>
        </a:p>
      </dgm:t>
    </dgm:pt>
    <dgm:pt modelId="{2EA30ACA-7D67-4DDB-B0C9-B46FA2038B84}" type="pres">
      <dgm:prSet presAssocID="{5329DA8C-02BD-4280-A898-19F5C4C6E4DD}" presName="Name0" presStyleCnt="0">
        <dgm:presLayoutVars>
          <dgm:dir/>
          <dgm:resizeHandles val="exact"/>
        </dgm:presLayoutVars>
      </dgm:prSet>
      <dgm:spPr/>
    </dgm:pt>
    <dgm:pt modelId="{BD1536CC-3B35-4000-8C82-A19EBA07FE7E}" type="pres">
      <dgm:prSet presAssocID="{C0B22444-5B47-48CE-B095-6D21EE16775B}" presName="parTxOnly" presStyleLbl="node1" presStyleIdx="0" presStyleCnt="6" custScaleX="91950">
        <dgm:presLayoutVars>
          <dgm:bulletEnabled val="1"/>
        </dgm:presLayoutVars>
      </dgm:prSet>
      <dgm:spPr/>
    </dgm:pt>
    <dgm:pt modelId="{ECC910A5-CB9C-458D-9B61-3E0B549C0E58}" type="pres">
      <dgm:prSet presAssocID="{4BD9D63D-7CB8-478A-A5F9-DAF41AA31557}" presName="parSpace" presStyleCnt="0"/>
      <dgm:spPr/>
    </dgm:pt>
    <dgm:pt modelId="{13BD267B-7B01-48DC-81D4-E076478E4B51}" type="pres">
      <dgm:prSet presAssocID="{C590F8CE-B8F3-4B61-BF21-BD81E601D384}" presName="parTxOnly" presStyleLbl="node1" presStyleIdx="1" presStyleCnt="6">
        <dgm:presLayoutVars>
          <dgm:bulletEnabled val="1"/>
        </dgm:presLayoutVars>
      </dgm:prSet>
      <dgm:spPr/>
    </dgm:pt>
    <dgm:pt modelId="{1FE3E1EA-8874-46ED-A9F3-8E4326D2C836}" type="pres">
      <dgm:prSet presAssocID="{E4E969DA-AA2C-4D88-88FA-E973C5A8E756}" presName="parSpace" presStyleCnt="0"/>
      <dgm:spPr/>
    </dgm:pt>
    <dgm:pt modelId="{9D82CEB1-7B1D-4EEF-B96A-08DEA9C4927A}" type="pres">
      <dgm:prSet presAssocID="{FE84891B-5FA5-40F4-A15D-00FAA4F2C785}" presName="parTxOnly" presStyleLbl="node1" presStyleIdx="2" presStyleCnt="6" custScaleX="103867">
        <dgm:presLayoutVars>
          <dgm:bulletEnabled val="1"/>
        </dgm:presLayoutVars>
      </dgm:prSet>
      <dgm:spPr/>
    </dgm:pt>
    <dgm:pt modelId="{2DDDCCF2-4037-4E9A-9634-01AD685DE77C}" type="pres">
      <dgm:prSet presAssocID="{EA9E4C2D-CBE5-4217-BDE1-96FE0305D3FC}" presName="parSpace" presStyleCnt="0"/>
      <dgm:spPr/>
    </dgm:pt>
    <dgm:pt modelId="{8E802CF0-B737-469E-93FC-99C6B2508522}" type="pres">
      <dgm:prSet presAssocID="{7FB0AF0F-5176-4085-AD70-D57105B175A7}" presName="parTxOnly" presStyleLbl="node1" presStyleIdx="3" presStyleCnt="6" custScaleX="128285">
        <dgm:presLayoutVars>
          <dgm:bulletEnabled val="1"/>
        </dgm:presLayoutVars>
      </dgm:prSet>
      <dgm:spPr/>
    </dgm:pt>
    <dgm:pt modelId="{C85F49E4-7DAF-487D-A585-F9B53A155499}" type="pres">
      <dgm:prSet presAssocID="{6A5FA0C3-FA87-433B-85EC-DEFE5F1004D7}" presName="parSpace" presStyleCnt="0"/>
      <dgm:spPr/>
    </dgm:pt>
    <dgm:pt modelId="{49493C9E-3F84-4582-A5AE-6F719383D7CF}" type="pres">
      <dgm:prSet presAssocID="{6982D5B7-D5AF-49D4-BC0D-206697C14833}" presName="parTxOnly" presStyleLbl="node1" presStyleIdx="4" presStyleCnt="6">
        <dgm:presLayoutVars>
          <dgm:bulletEnabled val="1"/>
        </dgm:presLayoutVars>
      </dgm:prSet>
      <dgm:spPr/>
    </dgm:pt>
    <dgm:pt modelId="{5544622D-959C-4C3A-831D-94BB01051D32}" type="pres">
      <dgm:prSet presAssocID="{B5C04506-F834-4FA0-AE39-CFF195426267}" presName="parSpace" presStyleCnt="0"/>
      <dgm:spPr/>
    </dgm:pt>
    <dgm:pt modelId="{17880415-A109-4312-AAC0-92B52F108A29}" type="pres">
      <dgm:prSet presAssocID="{7C3B3561-F26F-4879-9CBC-3C8FA53CADA2}" presName="parTxOnly" presStyleLbl="node1" presStyleIdx="5" presStyleCnt="6" custScaleX="85804">
        <dgm:presLayoutVars>
          <dgm:bulletEnabled val="1"/>
        </dgm:presLayoutVars>
      </dgm:prSet>
      <dgm:spPr/>
    </dgm:pt>
  </dgm:ptLst>
  <dgm:cxnLst>
    <dgm:cxn modelId="{88BADA1D-5D78-4124-A0D5-62C850ACE635}" type="presOf" srcId="{C0B22444-5B47-48CE-B095-6D21EE16775B}" destId="{BD1536CC-3B35-4000-8C82-A19EBA07FE7E}" srcOrd="0" destOrd="0" presId="urn:microsoft.com/office/officeart/2005/8/layout/hChevron3"/>
    <dgm:cxn modelId="{5884A92D-CC88-4D3F-BC3C-D742AFB81F87}" type="presOf" srcId="{5329DA8C-02BD-4280-A898-19F5C4C6E4DD}" destId="{2EA30ACA-7D67-4DDB-B0C9-B46FA2038B84}" srcOrd="0" destOrd="0" presId="urn:microsoft.com/office/officeart/2005/8/layout/hChevron3"/>
    <dgm:cxn modelId="{2C3CBE3D-3516-4E06-BAB8-635B2EF44A63}" type="presOf" srcId="{7C3B3561-F26F-4879-9CBC-3C8FA53CADA2}" destId="{17880415-A109-4312-AAC0-92B52F108A29}" srcOrd="0" destOrd="0" presId="urn:microsoft.com/office/officeart/2005/8/layout/hChevron3"/>
    <dgm:cxn modelId="{A8148A63-1F41-4ECC-B602-F76F9D838CAE}" srcId="{5329DA8C-02BD-4280-A898-19F5C4C6E4DD}" destId="{7FB0AF0F-5176-4085-AD70-D57105B175A7}" srcOrd="3" destOrd="0" parTransId="{ECD3F3EE-14BA-483C-A033-59205C7072D1}" sibTransId="{6A5FA0C3-FA87-433B-85EC-DEFE5F1004D7}"/>
    <dgm:cxn modelId="{AB65FE66-D130-4621-B72C-7E87B6D0D8F0}" type="presOf" srcId="{6982D5B7-D5AF-49D4-BC0D-206697C14833}" destId="{49493C9E-3F84-4582-A5AE-6F719383D7CF}" srcOrd="0" destOrd="0" presId="urn:microsoft.com/office/officeart/2005/8/layout/hChevron3"/>
    <dgm:cxn modelId="{21E10C69-D180-436C-878D-A7CEA6CED17B}" srcId="{5329DA8C-02BD-4280-A898-19F5C4C6E4DD}" destId="{C590F8CE-B8F3-4B61-BF21-BD81E601D384}" srcOrd="1" destOrd="0" parTransId="{BE9E8BD8-8F24-479C-8177-F1ECBF787A27}" sibTransId="{E4E969DA-AA2C-4D88-88FA-E973C5A8E756}"/>
    <dgm:cxn modelId="{E321BA73-5255-430D-86EE-BE81DA84518E}" srcId="{5329DA8C-02BD-4280-A898-19F5C4C6E4DD}" destId="{6982D5B7-D5AF-49D4-BC0D-206697C14833}" srcOrd="4" destOrd="0" parTransId="{FAEEA550-60DB-4E96-9B95-BF76D551BC0B}" sibTransId="{B5C04506-F834-4FA0-AE39-CFF195426267}"/>
    <dgm:cxn modelId="{C342E991-07D7-4C36-BA5F-89103E011E1E}" srcId="{5329DA8C-02BD-4280-A898-19F5C4C6E4DD}" destId="{7C3B3561-F26F-4879-9CBC-3C8FA53CADA2}" srcOrd="5" destOrd="0" parTransId="{1029E900-7792-40B6-962F-6A5E21EADB8B}" sibTransId="{950AC0E0-8FC2-41EA-8F11-E38505D2E279}"/>
    <dgm:cxn modelId="{F6237ED8-827D-479F-A428-AD6C37A9B4C0}" type="presOf" srcId="{C590F8CE-B8F3-4B61-BF21-BD81E601D384}" destId="{13BD267B-7B01-48DC-81D4-E076478E4B51}" srcOrd="0" destOrd="0" presId="urn:microsoft.com/office/officeart/2005/8/layout/hChevron3"/>
    <dgm:cxn modelId="{ECCC68E3-186D-4DFA-9940-EE3980B40000}" srcId="{5329DA8C-02BD-4280-A898-19F5C4C6E4DD}" destId="{FE84891B-5FA5-40F4-A15D-00FAA4F2C785}" srcOrd="2" destOrd="0" parTransId="{6968C59C-D752-49D5-B5A3-9682C2C3F55B}" sibTransId="{EA9E4C2D-CBE5-4217-BDE1-96FE0305D3FC}"/>
    <dgm:cxn modelId="{7BEFD3E8-75BD-4F59-90B6-7CF853BF3815}" type="presOf" srcId="{FE84891B-5FA5-40F4-A15D-00FAA4F2C785}" destId="{9D82CEB1-7B1D-4EEF-B96A-08DEA9C4927A}" srcOrd="0" destOrd="0" presId="urn:microsoft.com/office/officeart/2005/8/layout/hChevron3"/>
    <dgm:cxn modelId="{8FD3CAEB-8675-438F-8F6B-FB7095A3CA61}" type="presOf" srcId="{7FB0AF0F-5176-4085-AD70-D57105B175A7}" destId="{8E802CF0-B737-469E-93FC-99C6B2508522}" srcOrd="0" destOrd="0" presId="urn:microsoft.com/office/officeart/2005/8/layout/hChevron3"/>
    <dgm:cxn modelId="{5BE50BFA-3A3F-458E-828B-AA21CE5B40F1}" srcId="{5329DA8C-02BD-4280-A898-19F5C4C6E4DD}" destId="{C0B22444-5B47-48CE-B095-6D21EE16775B}" srcOrd="0" destOrd="0" parTransId="{63AD9FF4-05C6-4E08-B9F7-D0DC3AA8B37B}" sibTransId="{4BD9D63D-7CB8-478A-A5F9-DAF41AA31557}"/>
    <dgm:cxn modelId="{2D2D9A2D-190B-4AE1-AAAD-FC5D63CEC257}" type="presParOf" srcId="{2EA30ACA-7D67-4DDB-B0C9-B46FA2038B84}" destId="{BD1536CC-3B35-4000-8C82-A19EBA07FE7E}" srcOrd="0" destOrd="0" presId="urn:microsoft.com/office/officeart/2005/8/layout/hChevron3"/>
    <dgm:cxn modelId="{1C0D9C14-2434-4E1C-A46A-3347C10D7E61}" type="presParOf" srcId="{2EA30ACA-7D67-4DDB-B0C9-B46FA2038B84}" destId="{ECC910A5-CB9C-458D-9B61-3E0B549C0E58}" srcOrd="1" destOrd="0" presId="urn:microsoft.com/office/officeart/2005/8/layout/hChevron3"/>
    <dgm:cxn modelId="{019B0AD5-145C-463B-A775-7FDB872880C9}" type="presParOf" srcId="{2EA30ACA-7D67-4DDB-B0C9-B46FA2038B84}" destId="{13BD267B-7B01-48DC-81D4-E076478E4B51}" srcOrd="2" destOrd="0" presId="urn:microsoft.com/office/officeart/2005/8/layout/hChevron3"/>
    <dgm:cxn modelId="{982B0DC0-B1DE-45A7-848B-8E3CE542B588}" type="presParOf" srcId="{2EA30ACA-7D67-4DDB-B0C9-B46FA2038B84}" destId="{1FE3E1EA-8874-46ED-A9F3-8E4326D2C836}" srcOrd="3" destOrd="0" presId="urn:microsoft.com/office/officeart/2005/8/layout/hChevron3"/>
    <dgm:cxn modelId="{30B5CDCD-3775-4409-BABF-4D1537F6D5CD}" type="presParOf" srcId="{2EA30ACA-7D67-4DDB-B0C9-B46FA2038B84}" destId="{9D82CEB1-7B1D-4EEF-B96A-08DEA9C4927A}" srcOrd="4" destOrd="0" presId="urn:microsoft.com/office/officeart/2005/8/layout/hChevron3"/>
    <dgm:cxn modelId="{CCFC183C-999E-482F-8F2A-9F8E9F00EA80}" type="presParOf" srcId="{2EA30ACA-7D67-4DDB-B0C9-B46FA2038B84}" destId="{2DDDCCF2-4037-4E9A-9634-01AD685DE77C}" srcOrd="5" destOrd="0" presId="urn:microsoft.com/office/officeart/2005/8/layout/hChevron3"/>
    <dgm:cxn modelId="{C6E8A298-5074-4514-A2EA-CCC0B227B349}" type="presParOf" srcId="{2EA30ACA-7D67-4DDB-B0C9-B46FA2038B84}" destId="{8E802CF0-B737-469E-93FC-99C6B2508522}" srcOrd="6" destOrd="0" presId="urn:microsoft.com/office/officeart/2005/8/layout/hChevron3"/>
    <dgm:cxn modelId="{B7D25DEF-21F3-45C5-8131-AFC652EFE153}" type="presParOf" srcId="{2EA30ACA-7D67-4DDB-B0C9-B46FA2038B84}" destId="{C85F49E4-7DAF-487D-A585-F9B53A155499}" srcOrd="7" destOrd="0" presId="urn:microsoft.com/office/officeart/2005/8/layout/hChevron3"/>
    <dgm:cxn modelId="{9556D84A-D843-451E-84A9-AF3EC7348B67}" type="presParOf" srcId="{2EA30ACA-7D67-4DDB-B0C9-B46FA2038B84}" destId="{49493C9E-3F84-4582-A5AE-6F719383D7CF}" srcOrd="8" destOrd="0" presId="urn:microsoft.com/office/officeart/2005/8/layout/hChevron3"/>
    <dgm:cxn modelId="{FCF82949-94B6-48D5-94EB-989694E3A92C}" type="presParOf" srcId="{2EA30ACA-7D67-4DDB-B0C9-B46FA2038B84}" destId="{5544622D-959C-4C3A-831D-94BB01051D32}" srcOrd="9" destOrd="0" presId="urn:microsoft.com/office/officeart/2005/8/layout/hChevron3"/>
    <dgm:cxn modelId="{D2A03749-2727-4DA1-ACC4-26AB4CE90064}" type="presParOf" srcId="{2EA30ACA-7D67-4DDB-B0C9-B46FA2038B84}" destId="{17880415-A109-4312-AAC0-92B52F108A29}" srcOrd="1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1536CC-3B35-4000-8C82-A19EBA07FE7E}">
      <dsp:nvSpPr>
        <dsp:cNvPr id="0" name=""/>
        <dsp:cNvSpPr/>
      </dsp:nvSpPr>
      <dsp:spPr>
        <a:xfrm>
          <a:off x="2099" y="472263"/>
          <a:ext cx="2131458" cy="927224"/>
        </a:xfrm>
        <a:prstGeom prst="homePlate">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6012" tIns="48006" rIns="24003" bIns="48006"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rPr>
            <a:t>Système d'information</a:t>
          </a:r>
        </a:p>
      </dsp:txBody>
      <dsp:txXfrm>
        <a:off x="2099" y="472263"/>
        <a:ext cx="1899652" cy="927224"/>
      </dsp:txXfrm>
    </dsp:sp>
    <dsp:sp modelId="{13BD267B-7B01-48DC-81D4-E076478E4B51}">
      <dsp:nvSpPr>
        <dsp:cNvPr id="0" name=""/>
        <dsp:cNvSpPr/>
      </dsp:nvSpPr>
      <dsp:spPr>
        <a:xfrm>
          <a:off x="1669945" y="472263"/>
          <a:ext cx="2318062" cy="927224"/>
        </a:xfrm>
        <a:prstGeom prst="chevron">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rPr>
            <a:t>Système informatique réseaux</a:t>
          </a:r>
        </a:p>
      </dsp:txBody>
      <dsp:txXfrm>
        <a:off x="2133557" y="472263"/>
        <a:ext cx="1390838" cy="927224"/>
      </dsp:txXfrm>
    </dsp:sp>
    <dsp:sp modelId="{9D82CEB1-7B1D-4EEF-B96A-08DEA9C4927A}">
      <dsp:nvSpPr>
        <dsp:cNvPr id="0" name=""/>
        <dsp:cNvSpPr/>
      </dsp:nvSpPr>
      <dsp:spPr>
        <a:xfrm>
          <a:off x="3524395" y="472263"/>
          <a:ext cx="2407701" cy="927224"/>
        </a:xfrm>
        <a:prstGeom prst="chevron">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rPr>
            <a:t>Acroissement des risques </a:t>
          </a:r>
        </a:p>
      </dsp:txBody>
      <dsp:txXfrm>
        <a:off x="3988007" y="472263"/>
        <a:ext cx="1480477" cy="927224"/>
      </dsp:txXfrm>
    </dsp:sp>
    <dsp:sp modelId="{8E802CF0-B737-469E-93FC-99C6B2508522}">
      <dsp:nvSpPr>
        <dsp:cNvPr id="0" name=""/>
        <dsp:cNvSpPr/>
      </dsp:nvSpPr>
      <dsp:spPr>
        <a:xfrm>
          <a:off x="5468484" y="472263"/>
          <a:ext cx="2973726" cy="927224"/>
        </a:xfrm>
        <a:prstGeom prst="chevron">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rPr>
            <a:t>Antivirus et sauvegardes sécurisées</a:t>
          </a:r>
        </a:p>
      </dsp:txBody>
      <dsp:txXfrm>
        <a:off x="5932096" y="472263"/>
        <a:ext cx="2046502" cy="927224"/>
      </dsp:txXfrm>
    </dsp:sp>
    <dsp:sp modelId="{49493C9E-3F84-4582-A5AE-6F719383D7CF}">
      <dsp:nvSpPr>
        <dsp:cNvPr id="0" name=""/>
        <dsp:cNvSpPr/>
      </dsp:nvSpPr>
      <dsp:spPr>
        <a:xfrm>
          <a:off x="7978598" y="472263"/>
          <a:ext cx="2318062" cy="927224"/>
        </a:xfrm>
        <a:prstGeom prst="chevron">
          <a:avLst/>
        </a:prstGeom>
        <a:gradFill rotWithShape="0">
          <a:gsLst>
            <a:gs pos="0">
              <a:schemeClr val="accent6">
                <a:hueOff val="0"/>
                <a:satOff val="0"/>
                <a:lumOff val="0"/>
                <a:alphaOff val="0"/>
                <a:tint val="98000"/>
                <a:lumMod val="114000"/>
              </a:schemeClr>
            </a:gs>
            <a:gs pos="100000">
              <a:schemeClr val="accent6">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rPr>
            <a:t>Respect de la RGPD</a:t>
          </a:r>
        </a:p>
      </dsp:txBody>
      <dsp:txXfrm>
        <a:off x="8442210" y="472263"/>
        <a:ext cx="1390838" cy="927224"/>
      </dsp:txXfrm>
    </dsp:sp>
    <dsp:sp modelId="{17880415-A109-4312-AAC0-92B52F108A29}">
      <dsp:nvSpPr>
        <dsp:cNvPr id="0" name=""/>
        <dsp:cNvSpPr/>
      </dsp:nvSpPr>
      <dsp:spPr>
        <a:xfrm>
          <a:off x="9833048" y="472263"/>
          <a:ext cx="1988990" cy="927224"/>
        </a:xfrm>
        <a:prstGeom prst="chevron">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Narrow" panose="020B0606020202030204" pitchFamily="34" charset="0"/>
            </a:rPr>
            <a:t>Cloud computing</a:t>
          </a:r>
        </a:p>
      </dsp:txBody>
      <dsp:txXfrm>
        <a:off x="10296660" y="472263"/>
        <a:ext cx="1061766" cy="927224"/>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20/12/2023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7688970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20/12/2023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9829687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20/12/2023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0924945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20/12/2023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1767277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20/12/2023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9658746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20/12/2023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171550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20/12/2023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552266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20/12/2023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1576553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20/12/2023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9382786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20/12/2023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9228642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20/12/2023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92641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20/12/2023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989570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20/12/2023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1408456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20/12/2023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9129403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20/12/2023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164007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20/12/2023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0237369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20/12/2023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7675402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20/12/2023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3007632938"/>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02327"/>
            <a:ext cx="11328401" cy="575006"/>
          </a:xfrm>
        </p:spPr>
        <p:txBody>
          <a:bodyPr>
            <a:noAutofit/>
          </a:bodyPr>
          <a:lstStyle/>
          <a:p>
            <a:br>
              <a:rPr lang="fr-FR" sz="2800" b="1" dirty="0">
                <a:latin typeface="Arial" panose="020B0604020202020204" pitchFamily="34" charset="0"/>
                <a:cs typeface="Arial" panose="020B0604020202020204" pitchFamily="34" charset="0"/>
              </a:rPr>
            </a:br>
            <a:r>
              <a:rPr lang="fr-FR" sz="2800" b="1" dirty="0">
                <a:latin typeface="Arial" panose="020B0604020202020204" pitchFamily="34" charset="0"/>
                <a:cs typeface="Arial" panose="020B0604020202020204" pitchFamily="34" charset="0"/>
              </a:rPr>
              <a:t>Chap. 10 – La gestion des risques informatiques</a:t>
            </a:r>
          </a:p>
        </p:txBody>
      </p:sp>
      <p:sp>
        <p:nvSpPr>
          <p:cNvPr id="5" name="Rectangle 4"/>
          <p:cNvSpPr/>
          <p:nvPr/>
        </p:nvSpPr>
        <p:spPr>
          <a:xfrm>
            <a:off x="4523617" y="888704"/>
            <a:ext cx="2680542"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Problématique</a:t>
            </a:r>
          </a:p>
        </p:txBody>
      </p:sp>
      <p:sp>
        <p:nvSpPr>
          <p:cNvPr id="11" name="ZoneTexte 10">
            <a:extLst>
              <a:ext uri="{FF2B5EF4-FFF2-40B4-BE49-F238E27FC236}">
                <a16:creationId xmlns:a16="http://schemas.microsoft.com/office/drawing/2014/main" id="{16F4FE05-8D0A-48BC-A30C-1C01D45E2065}"/>
              </a:ext>
            </a:extLst>
          </p:cNvPr>
          <p:cNvSpPr txBox="1"/>
          <p:nvPr/>
        </p:nvSpPr>
        <p:spPr>
          <a:xfrm>
            <a:off x="426794" y="1764743"/>
            <a:ext cx="11199149" cy="3293209"/>
          </a:xfrm>
          <a:prstGeom prst="rect">
            <a:avLst/>
          </a:prstGeom>
          <a:noFill/>
        </p:spPr>
        <p:txBody>
          <a:bodyPr wrap="square">
            <a:spAutoFit/>
          </a:bodyPr>
          <a:lstStyle/>
          <a:p>
            <a:pPr algn="ctr">
              <a:spcBef>
                <a:spcPts val="2400"/>
              </a:spcBef>
            </a:pPr>
            <a:r>
              <a:rPr lang="fr-FR" sz="2400" b="1" dirty="0">
                <a:effectLst/>
                <a:latin typeface="Arial" panose="020B0604020202020204" pitchFamily="34" charset="0"/>
                <a:ea typeface="Calibri" panose="020F0502020204030204" pitchFamily="34" charset="0"/>
                <a:cs typeface="Times New Roman" panose="02020603050405020304" pitchFamily="18" charset="0"/>
              </a:rPr>
              <a:t>L'informatique est au cœur du système d'information de l'entreprise. </a:t>
            </a:r>
          </a:p>
          <a:p>
            <a:pPr algn="just">
              <a:spcBef>
                <a:spcPts val="24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La généralisation des réseaux facilite la communication, le travail collaboratif, la sauvegarde des données et ils améliorent les performances de l’entreprise. </a:t>
            </a:r>
          </a:p>
          <a:p>
            <a:pPr algn="just">
              <a:spcBef>
                <a:spcPts val="24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Mais l’interconnexion des appareils fragilise également l’organisation de l’entreprise car une altération du système </a:t>
            </a:r>
            <a:r>
              <a:rPr lang="fr-FR" sz="2400" dirty="0" err="1">
                <a:effectLst/>
                <a:latin typeface="Arial" panose="020B0604020202020204" pitchFamily="34" charset="0"/>
                <a:ea typeface="Calibri" panose="020F0502020204030204" pitchFamily="34" charset="0"/>
                <a:cs typeface="Times New Roman" panose="02020603050405020304" pitchFamily="18" charset="0"/>
              </a:rPr>
              <a:t>informatiqueaccidentel</a:t>
            </a:r>
            <a:r>
              <a:rPr lang="fr-FR" sz="2400" dirty="0">
                <a:effectLst/>
                <a:latin typeface="Arial" panose="020B0604020202020204" pitchFamily="34" charset="0"/>
                <a:ea typeface="Calibri" panose="020F0502020204030204" pitchFamily="34" charset="0"/>
                <a:cs typeface="Times New Roman" panose="02020603050405020304" pitchFamily="18" charset="0"/>
              </a:rPr>
              <a:t> ou malveillant  peut bloquer le fonctionnement d’un poste, d’un service ou de l’entreprise ou conduire à des vols de données. </a:t>
            </a: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02327"/>
            <a:ext cx="11328401" cy="575006"/>
          </a:xfrm>
        </p:spPr>
        <p:txBody>
          <a:bodyPr>
            <a:noAutofit/>
          </a:bodyPr>
          <a:lstStyle/>
          <a:p>
            <a:br>
              <a:rPr lang="fr-FR" sz="2800" b="1" dirty="0">
                <a:latin typeface="Arial" panose="020B0604020202020204" pitchFamily="34" charset="0"/>
                <a:cs typeface="Arial" panose="020B0604020202020204" pitchFamily="34" charset="0"/>
              </a:rPr>
            </a:br>
            <a:r>
              <a:rPr lang="fr-FR" sz="2800" b="1" dirty="0">
                <a:latin typeface="Arial" panose="020B0604020202020204" pitchFamily="34" charset="0"/>
                <a:cs typeface="Arial" panose="020B0604020202020204" pitchFamily="34" charset="0"/>
              </a:rPr>
              <a:t>Chap. 10 – La gestion des risques informatiques</a:t>
            </a:r>
          </a:p>
        </p:txBody>
      </p:sp>
      <p:sp>
        <p:nvSpPr>
          <p:cNvPr id="5" name="Rectangle 4"/>
          <p:cNvSpPr/>
          <p:nvPr/>
        </p:nvSpPr>
        <p:spPr>
          <a:xfrm>
            <a:off x="4523617" y="888704"/>
            <a:ext cx="2680542"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Problématique</a:t>
            </a:r>
          </a:p>
        </p:txBody>
      </p:sp>
      <p:sp>
        <p:nvSpPr>
          <p:cNvPr id="11" name="ZoneTexte 10">
            <a:extLst>
              <a:ext uri="{FF2B5EF4-FFF2-40B4-BE49-F238E27FC236}">
                <a16:creationId xmlns:a16="http://schemas.microsoft.com/office/drawing/2014/main" id="{16F4FE05-8D0A-48BC-A30C-1C01D45E2065}"/>
              </a:ext>
            </a:extLst>
          </p:cNvPr>
          <p:cNvSpPr txBox="1"/>
          <p:nvPr/>
        </p:nvSpPr>
        <p:spPr>
          <a:xfrm>
            <a:off x="426793" y="1751229"/>
            <a:ext cx="11199149" cy="4185761"/>
          </a:xfrm>
          <a:prstGeom prst="rect">
            <a:avLst/>
          </a:prstGeom>
          <a:noFill/>
        </p:spPr>
        <p:txBody>
          <a:bodyPr wrap="square">
            <a:spAutoFit/>
          </a:bodyPr>
          <a:lstStyle/>
          <a:p>
            <a:pPr algn="just">
              <a:spcBef>
                <a:spcPts val="24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Pour sécuriser son fonctionnement l'entreprise doit identifier les risques et leurs apporter des solutions adaptées afin de protéger le matériel, les logiciels et les données. </a:t>
            </a:r>
          </a:p>
          <a:p>
            <a:pPr algn="just">
              <a:spcBef>
                <a:spcPts val="24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Ces protections passent par la mise en place : </a:t>
            </a:r>
          </a:p>
          <a:p>
            <a:pPr marL="342900" lvl="0" indent="-342900" algn="just">
              <a:spcBef>
                <a:spcPts val="1200"/>
              </a:spcBef>
              <a:spcAft>
                <a:spcPts val="0"/>
              </a:spcAft>
              <a:buFont typeface="Calibri" panose="020F0502020204030204" pitchFamily="34" charset="0"/>
              <a:buChar char="-"/>
            </a:pPr>
            <a:r>
              <a:rPr lang="fr-FR" sz="2400" dirty="0">
                <a:effectLst/>
                <a:latin typeface="Arial" panose="020B0604020202020204" pitchFamily="34" charset="0"/>
                <a:ea typeface="Times New Roman" panose="02020603050405020304" pitchFamily="18" charset="0"/>
                <a:cs typeface="Arial" panose="020B0604020202020204" pitchFamily="34" charset="0"/>
              </a:rPr>
              <a:t>D’un </a:t>
            </a:r>
            <a:r>
              <a:rPr lang="fr-FR" sz="2400" b="1" dirty="0">
                <a:effectLst/>
                <a:latin typeface="Arial" panose="020B0604020202020204" pitchFamily="34" charset="0"/>
                <a:ea typeface="Times New Roman" panose="02020603050405020304" pitchFamily="18" charset="0"/>
                <a:cs typeface="Arial" panose="020B0604020202020204" pitchFamily="34" charset="0"/>
              </a:rPr>
              <a:t>antivirus</a:t>
            </a:r>
            <a:r>
              <a:rPr lang="fr-FR" sz="2400" dirty="0">
                <a:effectLst/>
                <a:latin typeface="Arial" panose="020B0604020202020204" pitchFamily="34" charset="0"/>
                <a:ea typeface="Times New Roman" panose="02020603050405020304" pitchFamily="18" charset="0"/>
                <a:cs typeface="Arial" panose="020B0604020202020204" pitchFamily="34" charset="0"/>
              </a:rPr>
              <a:t> et d’un </a:t>
            </a:r>
            <a:r>
              <a:rPr lang="fr-FR" sz="2400" b="1" dirty="0">
                <a:effectLst/>
                <a:latin typeface="Arial" panose="020B0604020202020204" pitchFamily="34" charset="0"/>
                <a:ea typeface="Times New Roman" panose="02020603050405020304" pitchFamily="18" charset="0"/>
                <a:cs typeface="Arial" panose="020B0604020202020204" pitchFamily="34" charset="0"/>
              </a:rPr>
              <a:t>pare-feu</a:t>
            </a:r>
            <a:r>
              <a:rPr lang="fr-FR" sz="2400" dirty="0">
                <a:effectLst/>
                <a:latin typeface="Arial" panose="020B0604020202020204" pitchFamily="34" charset="0"/>
                <a:ea typeface="Times New Roman" panose="02020603050405020304" pitchFamily="18" charset="0"/>
                <a:cs typeface="Arial" panose="020B0604020202020204" pitchFamily="34" charset="0"/>
              </a:rPr>
              <a:t> performants et à jour ;</a:t>
            </a:r>
          </a:p>
          <a:p>
            <a:pPr marL="342900" lvl="0" indent="-342900" algn="just">
              <a:spcBef>
                <a:spcPts val="1200"/>
              </a:spcBef>
              <a:spcAft>
                <a:spcPts val="0"/>
              </a:spcAft>
              <a:buFont typeface="Calibri" panose="020F0502020204030204" pitchFamily="34" charset="0"/>
              <a:buChar char="-"/>
            </a:pPr>
            <a:r>
              <a:rPr lang="fr-FR" sz="2400" dirty="0">
                <a:effectLst/>
                <a:latin typeface="Arial" panose="020B0604020202020204" pitchFamily="34" charset="0"/>
                <a:ea typeface="Times New Roman" panose="02020603050405020304" pitchFamily="18" charset="0"/>
                <a:cs typeface="Arial" panose="020B0604020202020204" pitchFamily="34" charset="0"/>
              </a:rPr>
              <a:t>de </a:t>
            </a:r>
            <a:r>
              <a:rPr lang="fr-FR" sz="2400" b="1" dirty="0">
                <a:effectLst/>
                <a:latin typeface="Arial" panose="020B0604020202020204" pitchFamily="34" charset="0"/>
                <a:ea typeface="Times New Roman" panose="02020603050405020304" pitchFamily="18" charset="0"/>
                <a:cs typeface="Arial" panose="020B0604020202020204" pitchFamily="34" charset="0"/>
              </a:rPr>
              <a:t>sauvegarde</a:t>
            </a:r>
            <a:r>
              <a:rPr lang="fr-FR" sz="2400" b="1" dirty="0">
                <a:latin typeface="Arial" panose="020B0604020202020204" pitchFamily="34" charset="0"/>
                <a:ea typeface="Times New Roman" panose="02020603050405020304" pitchFamily="18" charset="0"/>
                <a:cs typeface="Arial" panose="020B0604020202020204" pitchFamily="34" charset="0"/>
              </a:rPr>
              <a:t>s</a:t>
            </a:r>
            <a:r>
              <a:rPr lang="fr-FR" sz="2400" dirty="0">
                <a:effectLst/>
                <a:latin typeface="Arial" panose="020B0604020202020204" pitchFamily="34" charset="0"/>
                <a:ea typeface="Times New Roman" panose="02020603050405020304" pitchFamily="18" charset="0"/>
                <a:cs typeface="Arial" panose="020B0604020202020204" pitchFamily="34" charset="0"/>
              </a:rPr>
              <a:t> des données fiables et pérennes sur disque dur interne ou externe en Cloud.</a:t>
            </a:r>
          </a:p>
          <a:p>
            <a:pPr marL="342900" lvl="0" indent="-342900" algn="just">
              <a:spcBef>
                <a:spcPts val="1200"/>
              </a:spcBef>
              <a:spcAft>
                <a:spcPts val="0"/>
              </a:spcAft>
              <a:buFont typeface="Calibri" panose="020F0502020204030204" pitchFamily="34" charset="0"/>
              <a:buChar char="-"/>
            </a:pPr>
            <a:r>
              <a:rPr lang="fr-FR" sz="2400" dirty="0">
                <a:effectLst/>
                <a:latin typeface="Arial" panose="020B0604020202020204" pitchFamily="34" charset="0"/>
                <a:ea typeface="Times New Roman" panose="02020603050405020304" pitchFamily="18" charset="0"/>
                <a:cs typeface="Arial" panose="020B0604020202020204" pitchFamily="34" charset="0"/>
              </a:rPr>
              <a:t>Une formation et une sensibilisation du personnel aux bonnes pratiques digitales.</a:t>
            </a:r>
          </a:p>
        </p:txBody>
      </p:sp>
    </p:spTree>
    <p:extLst>
      <p:ext uri="{BB962C8B-B14F-4D97-AF65-F5344CB8AC3E}">
        <p14:creationId xmlns:p14="http://schemas.microsoft.com/office/powerpoint/2010/main" val="20690211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02327"/>
            <a:ext cx="11328401" cy="575006"/>
          </a:xfrm>
        </p:spPr>
        <p:txBody>
          <a:bodyPr>
            <a:noAutofit/>
          </a:bodyPr>
          <a:lstStyle/>
          <a:p>
            <a:br>
              <a:rPr lang="fr-FR" sz="2800" b="1" dirty="0">
                <a:latin typeface="Arial" panose="020B0604020202020204" pitchFamily="34" charset="0"/>
                <a:cs typeface="Arial" panose="020B0604020202020204" pitchFamily="34" charset="0"/>
              </a:rPr>
            </a:br>
            <a:r>
              <a:rPr lang="fr-FR" sz="2800" b="1" dirty="0">
                <a:latin typeface="Arial" panose="020B0604020202020204" pitchFamily="34" charset="0"/>
                <a:cs typeface="Arial" panose="020B0604020202020204" pitchFamily="34" charset="0"/>
              </a:rPr>
              <a:t>Chap. 10 – La gestion des risques informatiques</a:t>
            </a:r>
          </a:p>
        </p:txBody>
      </p:sp>
      <p:sp>
        <p:nvSpPr>
          <p:cNvPr id="5" name="Rectangle 4"/>
          <p:cNvSpPr/>
          <p:nvPr/>
        </p:nvSpPr>
        <p:spPr>
          <a:xfrm>
            <a:off x="4523617" y="888704"/>
            <a:ext cx="2680542"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Problématique</a:t>
            </a:r>
          </a:p>
        </p:txBody>
      </p:sp>
      <p:sp>
        <p:nvSpPr>
          <p:cNvPr id="6" name="ZoneTexte 5">
            <a:extLst>
              <a:ext uri="{FF2B5EF4-FFF2-40B4-BE49-F238E27FC236}">
                <a16:creationId xmlns:a16="http://schemas.microsoft.com/office/drawing/2014/main" id="{7175D2FD-1BB9-4453-8F36-F206E42ACD62}"/>
              </a:ext>
            </a:extLst>
          </p:cNvPr>
          <p:cNvSpPr txBox="1"/>
          <p:nvPr/>
        </p:nvSpPr>
        <p:spPr>
          <a:xfrm>
            <a:off x="661115" y="1866148"/>
            <a:ext cx="10613482" cy="2354491"/>
          </a:xfrm>
          <a:prstGeom prst="rect">
            <a:avLst/>
          </a:prstGeom>
          <a:noFill/>
        </p:spPr>
        <p:txBody>
          <a:bodyPr wrap="square">
            <a:spAutoFit/>
          </a:bodyPr>
          <a:lstStyle/>
          <a:p>
            <a:pPr algn="just">
              <a:spcBef>
                <a:spcPts val="18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L’entreprise doit également protéger les informations personnelles de ses salariés et celles collectées </a:t>
            </a:r>
            <a:r>
              <a:rPr lang="fr-FR" sz="2200" dirty="0" err="1">
                <a:effectLst/>
                <a:latin typeface="Arial" panose="020B0604020202020204" pitchFamily="34" charset="0"/>
                <a:ea typeface="Calibri" panose="020F0502020204030204" pitchFamily="34" charset="0"/>
                <a:cs typeface="Times New Roman" panose="02020603050405020304" pitchFamily="18" charset="0"/>
              </a:rPr>
              <a:t>auprs</a:t>
            </a:r>
            <a:r>
              <a:rPr lang="fr-FR" sz="2200" dirty="0">
                <a:effectLst/>
                <a:latin typeface="Arial" panose="020B0604020202020204" pitchFamily="34" charset="0"/>
                <a:ea typeface="Calibri" panose="020F0502020204030204" pitchFamily="34" charset="0"/>
                <a:cs typeface="Times New Roman" panose="02020603050405020304" pitchFamily="18" charset="0"/>
              </a:rPr>
              <a:t> de ses clients ou abonnés en respectant les règles européennes de la </a:t>
            </a:r>
            <a:r>
              <a:rPr lang="fr-FR" sz="2200" b="1" dirty="0">
                <a:effectLst/>
                <a:latin typeface="Arial" panose="020B0604020202020204" pitchFamily="34" charset="0"/>
                <a:ea typeface="Calibri" panose="020F0502020204030204" pitchFamily="34" charset="0"/>
                <a:cs typeface="Times New Roman" panose="02020603050405020304" pitchFamily="18" charset="0"/>
              </a:rPr>
              <a:t>RGPD</a:t>
            </a:r>
            <a:r>
              <a:rPr lang="fr-FR" sz="2200" dirty="0">
                <a:effectLst/>
                <a:latin typeface="Arial" panose="020B0604020202020204" pitchFamily="34" charset="0"/>
                <a:ea typeface="Calibri" panose="020F0502020204030204" pitchFamily="34" charset="0"/>
                <a:cs typeface="Times New Roman" panose="02020603050405020304" pitchFamily="18" charset="0"/>
              </a:rPr>
              <a:t> et du </a:t>
            </a:r>
            <a:r>
              <a:rPr lang="fr-FR" sz="2200" b="1" dirty="0" err="1">
                <a:effectLst/>
                <a:latin typeface="Arial" panose="020B0604020202020204" pitchFamily="34" charset="0"/>
                <a:ea typeface="Calibri" panose="020F0502020204030204" pitchFamily="34" charset="0"/>
                <a:cs typeface="Times New Roman" panose="02020603050405020304" pitchFamily="18" charset="0"/>
              </a:rPr>
              <a:t>Governance</a:t>
            </a:r>
            <a:r>
              <a:rPr lang="fr-FR" sz="2200" b="1" dirty="0">
                <a:effectLst/>
                <a:latin typeface="Arial" panose="020B0604020202020204" pitchFamily="34" charset="0"/>
                <a:ea typeface="Calibri" panose="020F0502020204030204" pitchFamily="34" charset="0"/>
                <a:cs typeface="Times New Roman" panose="02020603050405020304" pitchFamily="18" charset="0"/>
              </a:rPr>
              <a:t> </a:t>
            </a:r>
            <a:r>
              <a:rPr lang="fr-FR" sz="2200" b="1" dirty="0" err="1">
                <a:effectLst/>
                <a:latin typeface="Arial" panose="020B0604020202020204" pitchFamily="34" charset="0"/>
                <a:ea typeface="Calibri" panose="020F0502020204030204" pitchFamily="34" charset="0"/>
                <a:cs typeface="Times New Roman" panose="02020603050405020304" pitchFamily="18" charset="0"/>
              </a:rPr>
              <a:t>Act</a:t>
            </a:r>
            <a:r>
              <a:rPr lang="fr-FR" sz="2200" b="1" dirty="0">
                <a:effectLst/>
                <a:latin typeface="Arial" panose="020B0604020202020204" pitchFamily="34" charset="0"/>
                <a:ea typeface="Calibri" panose="020F0502020204030204" pitchFamily="34" charset="0"/>
                <a:cs typeface="Times New Roman" panose="02020603050405020304" pitchFamily="18" charset="0"/>
              </a:rPr>
              <a:t> </a:t>
            </a:r>
            <a:r>
              <a:rPr lang="fr-FR" sz="2200" dirty="0">
                <a:effectLst/>
                <a:latin typeface="Arial" panose="020B0604020202020204" pitchFamily="34" charset="0"/>
                <a:ea typeface="Calibri" panose="020F0502020204030204" pitchFamily="34" charset="0"/>
                <a:cs typeface="Times New Roman" panose="02020603050405020304" pitchFamily="18" charset="0"/>
              </a:rPr>
              <a:t>sous peine de sanctions.. </a:t>
            </a:r>
          </a:p>
          <a:p>
            <a:pPr algn="just">
              <a:spcBef>
                <a:spcPts val="1800"/>
              </a:spcBef>
            </a:pPr>
            <a:r>
              <a:rPr lang="fr-FR" sz="2200" dirty="0" err="1">
                <a:effectLst/>
                <a:latin typeface="Arial" panose="020B0604020202020204" pitchFamily="34" charset="0"/>
                <a:ea typeface="Calibri" panose="020F0502020204030204" pitchFamily="34" charset="0"/>
                <a:cs typeface="Times New Roman" panose="02020603050405020304" pitchFamily="18" charset="0"/>
              </a:rPr>
              <a:t>Lerecourt</a:t>
            </a:r>
            <a:r>
              <a:rPr lang="fr-FR" sz="2200" dirty="0">
                <a:effectLst/>
                <a:latin typeface="Arial" panose="020B0604020202020204" pitchFamily="34" charset="0"/>
                <a:ea typeface="Calibri" panose="020F0502020204030204" pitchFamily="34" charset="0"/>
                <a:cs typeface="Times New Roman" panose="02020603050405020304" pitchFamily="18" charset="0"/>
              </a:rPr>
              <a:t> au cloud computing apporte souvent des solutions performantes dans la gestion des données et de leurs sauvegardes et une plus grande souplesse dans la gestion des logiciels qui sont en mode SaaS.</a:t>
            </a:r>
          </a:p>
        </p:txBody>
      </p:sp>
      <p:graphicFrame>
        <p:nvGraphicFramePr>
          <p:cNvPr id="7" name="Diagramme 6">
            <a:extLst>
              <a:ext uri="{FF2B5EF4-FFF2-40B4-BE49-F238E27FC236}">
                <a16:creationId xmlns:a16="http://schemas.microsoft.com/office/drawing/2014/main" id="{1498F63D-AF49-448A-927F-C5E9A94C4332}"/>
              </a:ext>
            </a:extLst>
          </p:cNvPr>
          <p:cNvGraphicFramePr/>
          <p:nvPr>
            <p:extLst>
              <p:ext uri="{D42A27DB-BD31-4B8C-83A1-F6EECF244321}">
                <p14:modId xmlns:p14="http://schemas.microsoft.com/office/powerpoint/2010/main" val="267389868"/>
              </p:ext>
            </p:extLst>
          </p:nvPr>
        </p:nvGraphicFramePr>
        <p:xfrm>
          <a:off x="175673" y="3884914"/>
          <a:ext cx="11824138" cy="1871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10929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243</TotalTime>
  <Words>266</Words>
  <Application>Microsoft Office PowerPoint</Application>
  <PresentationFormat>Grand écran</PresentationFormat>
  <Paragraphs>22</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Century Gothic</vt:lpstr>
      <vt:lpstr>Wingdings 3</vt:lpstr>
      <vt:lpstr>Ion</vt:lpstr>
      <vt:lpstr> Chap. 10 – La gestion des risques informatiques</vt:lpstr>
      <vt:lpstr> Chap. 10 – La gestion des risques informatiques</vt:lpstr>
      <vt:lpstr> Chap. 10 – La gestion des risques informatiques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45</cp:revision>
  <dcterms:created xsi:type="dcterms:W3CDTF">2014-01-14T07:42:30Z</dcterms:created>
  <dcterms:modified xsi:type="dcterms:W3CDTF">2023-12-20T23:10:50Z</dcterms:modified>
</cp:coreProperties>
</file>