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8"/>
  </p:notesMasterIdLst>
  <p:sldIdLst>
    <p:sldId id="261" r:id="rId2"/>
    <p:sldId id="262" r:id="rId3"/>
    <p:sldId id="270" r:id="rId4"/>
    <p:sldId id="263" r:id="rId5"/>
    <p:sldId id="266" r:id="rId6"/>
    <p:sldId id="264" r:id="rId7"/>
    <p:sldId id="265" r:id="rId8"/>
    <p:sldId id="267" r:id="rId9"/>
    <p:sldId id="271" r:id="rId10"/>
    <p:sldId id="272" r:id="rId11"/>
    <p:sldId id="273" r:id="rId12"/>
    <p:sldId id="274" r:id="rId13"/>
    <p:sldId id="268" r:id="rId14"/>
    <p:sldId id="275" r:id="rId15"/>
    <p:sldId id="276" r:id="rId16"/>
    <p:sldId id="26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96" y="2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0387C-A851-4682-B842-547CB46FDC1D}"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fr-FR"/>
        </a:p>
      </dgm:t>
    </dgm:pt>
    <dgm:pt modelId="{34664E9D-7347-4673-8CA7-6E65B0709B11}">
      <dgm:prSet phldrT="[Texte]" custT="1"/>
      <dgm:spPr/>
      <dgm:t>
        <a:bodyPr/>
        <a:lstStyle/>
        <a:p>
          <a:r>
            <a:rPr lang="fr-FR" sz="2000" b="1" dirty="0">
              <a:latin typeface="Arial" panose="020B0604020202020204" pitchFamily="34" charset="0"/>
              <a:cs typeface="Arial" panose="020B0604020202020204" pitchFamily="34" charset="0"/>
            </a:rPr>
            <a:t>La mise en œuvre d'une démarche éthique et éco-responsable présente plusieurs avantages</a:t>
          </a:r>
        </a:p>
      </dgm:t>
    </dgm:pt>
    <dgm:pt modelId="{6205ACC7-3D45-4304-AEAB-7C9D905E08AD}" type="parTrans" cxnId="{D383E91C-4441-4029-A52C-971DB79F8DE1}">
      <dgm:prSet/>
      <dgm:spPr/>
      <dgm:t>
        <a:bodyPr/>
        <a:lstStyle/>
        <a:p>
          <a:endParaRPr lang="fr-FR" sz="2400">
            <a:latin typeface="Arial" panose="020B0604020202020204" pitchFamily="34" charset="0"/>
            <a:cs typeface="Arial" panose="020B0604020202020204" pitchFamily="34" charset="0"/>
          </a:endParaRPr>
        </a:p>
      </dgm:t>
    </dgm:pt>
    <dgm:pt modelId="{9A42C324-55C5-47E1-9D05-4AFC2BBF27CD}" type="sibTrans" cxnId="{D383E91C-4441-4029-A52C-971DB79F8DE1}">
      <dgm:prSet/>
      <dgm:spPr/>
      <dgm:t>
        <a:bodyPr/>
        <a:lstStyle/>
        <a:p>
          <a:endParaRPr lang="fr-FR" sz="2400">
            <a:latin typeface="Arial" panose="020B0604020202020204" pitchFamily="34" charset="0"/>
            <a:cs typeface="Arial" panose="020B0604020202020204" pitchFamily="34" charset="0"/>
          </a:endParaRPr>
        </a:p>
      </dgm:t>
    </dgm:pt>
    <dgm:pt modelId="{5B93EA65-C007-407E-AD81-321D50B4E634}">
      <dgm:prSet custT="1"/>
      <dgm:spPr/>
      <dgm:t>
        <a:bodyPr/>
        <a:lstStyle/>
        <a:p>
          <a:pPr>
            <a:buFont typeface="Cambria" panose="02040503050406030204" pitchFamily="18" charset="0"/>
            <a:buChar char="-"/>
          </a:pPr>
          <a:r>
            <a:rPr lang="fr-FR" sz="2000" b="1" dirty="0">
              <a:latin typeface="Arial" panose="020B0604020202020204" pitchFamily="34" charset="0"/>
              <a:cs typeface="Arial" panose="020B0604020202020204" pitchFamily="34" charset="0"/>
            </a:rPr>
            <a:t>Sur les coûts</a:t>
          </a:r>
          <a:r>
            <a:rPr lang="fr-FR" sz="2000" dirty="0">
              <a:latin typeface="Arial" panose="020B0604020202020204" pitchFamily="34" charset="0"/>
              <a:cs typeface="Arial" panose="020B0604020202020204" pitchFamily="34" charset="0"/>
            </a:rPr>
            <a:t> </a:t>
          </a:r>
        </a:p>
        <a:p>
          <a:pPr>
            <a:buFont typeface="Cambria" panose="02040503050406030204" pitchFamily="18" charset="0"/>
            <a:buChar char="-"/>
          </a:pPr>
          <a:r>
            <a:rPr lang="fr-FR" sz="2000" dirty="0">
              <a:latin typeface="Arial" panose="020B0604020202020204" pitchFamily="34" charset="0"/>
              <a:cs typeface="Arial" panose="020B0604020202020204" pitchFamily="34" charset="0"/>
            </a:rPr>
            <a:t>la diminution de la consommation d’énergie réduit les coûts de production. La réduction des déchets et de leur dangerosité réduit les coûts de gestion et d'élimination des déchets ainsi que les taxes calculées sur les volumes traités. Enfin, dans certains cas, les déchets peuvent être valorisés et apporter des recettes supplémentaires.</a:t>
          </a:r>
        </a:p>
      </dgm:t>
    </dgm:pt>
    <dgm:pt modelId="{4C43BF16-E7CC-4268-88D9-7AD78E63337F}" type="parTrans" cxnId="{63F473D0-68AD-4D23-B002-E2C3DBC86064}">
      <dgm:prSet/>
      <dgm:spPr/>
      <dgm:t>
        <a:bodyPr/>
        <a:lstStyle/>
        <a:p>
          <a:endParaRPr lang="fr-FR" sz="2400">
            <a:latin typeface="Arial" panose="020B0604020202020204" pitchFamily="34" charset="0"/>
            <a:cs typeface="Arial" panose="020B0604020202020204" pitchFamily="34" charset="0"/>
          </a:endParaRPr>
        </a:p>
      </dgm:t>
    </dgm:pt>
    <dgm:pt modelId="{D39D995E-7F67-49B8-898F-EEDF54D873D0}" type="sibTrans" cxnId="{63F473D0-68AD-4D23-B002-E2C3DBC86064}">
      <dgm:prSet/>
      <dgm:spPr/>
      <dgm:t>
        <a:bodyPr/>
        <a:lstStyle/>
        <a:p>
          <a:endParaRPr lang="fr-FR" sz="2400">
            <a:latin typeface="Arial" panose="020B0604020202020204" pitchFamily="34" charset="0"/>
            <a:cs typeface="Arial" panose="020B0604020202020204" pitchFamily="34" charset="0"/>
          </a:endParaRPr>
        </a:p>
      </dgm:t>
    </dgm:pt>
    <dgm:pt modelId="{D193EFCB-C709-4C68-86CE-9F53A4BA968C}">
      <dgm:prSet custT="1"/>
      <dgm:spPr/>
      <dgm:t>
        <a:bodyPr/>
        <a:lstStyle/>
        <a:p>
          <a:pPr>
            <a:buFont typeface="Cambria" panose="02040503050406030204" pitchFamily="18" charset="0"/>
            <a:buChar char="-"/>
          </a:pPr>
          <a:r>
            <a:rPr lang="fr-FR" sz="2000" b="1" dirty="0">
              <a:latin typeface="Arial" panose="020B0604020202020204" pitchFamily="34" charset="0"/>
              <a:cs typeface="Arial" panose="020B0604020202020204" pitchFamily="34" charset="0"/>
            </a:rPr>
            <a:t>Sur l’image de marque</a:t>
          </a:r>
          <a:r>
            <a:rPr lang="fr-FR" sz="2000" dirty="0">
              <a:latin typeface="Arial" panose="020B0604020202020204" pitchFamily="34" charset="0"/>
              <a:cs typeface="Arial" panose="020B0604020202020204" pitchFamily="34" charset="0"/>
            </a:rPr>
            <a:t> </a:t>
          </a:r>
        </a:p>
        <a:p>
          <a:pPr>
            <a:buFont typeface="Cambria" panose="02040503050406030204" pitchFamily="18" charset="0"/>
            <a:buChar char="-"/>
          </a:pPr>
          <a:r>
            <a:rPr lang="fr-FR" sz="2000" dirty="0">
              <a:latin typeface="Arial" panose="020B0604020202020204" pitchFamily="34" charset="0"/>
              <a:cs typeface="Arial" panose="020B0604020202020204" pitchFamily="34" charset="0"/>
            </a:rPr>
            <a:t>en luttant contre le réchauffement climatique, en réduisant ses rejets et en rationnalisant ses achats. L’entreprise envoie une image positive et valorisante qui renforce l’esprit d’équipe et le sentiment d’appartenance des salariés, qui accroît sa notoriété. Elle facilite également le recrutement dans la mesure où les jeunes sont plus sensibles à cette démarche responsable.</a:t>
          </a:r>
        </a:p>
      </dgm:t>
    </dgm:pt>
    <dgm:pt modelId="{4DB94AF6-F784-4144-A86F-D5A9FEC8110B}" type="parTrans" cxnId="{B7A391CF-F321-4369-A064-9FC5FD75B9C7}">
      <dgm:prSet/>
      <dgm:spPr/>
      <dgm:t>
        <a:bodyPr/>
        <a:lstStyle/>
        <a:p>
          <a:endParaRPr lang="fr-FR" sz="2400">
            <a:latin typeface="Arial" panose="020B0604020202020204" pitchFamily="34" charset="0"/>
            <a:cs typeface="Arial" panose="020B0604020202020204" pitchFamily="34" charset="0"/>
          </a:endParaRPr>
        </a:p>
      </dgm:t>
    </dgm:pt>
    <dgm:pt modelId="{FF420F54-929F-40F8-8C41-D1884F0A8B52}" type="sibTrans" cxnId="{B7A391CF-F321-4369-A064-9FC5FD75B9C7}">
      <dgm:prSet/>
      <dgm:spPr/>
      <dgm:t>
        <a:bodyPr/>
        <a:lstStyle/>
        <a:p>
          <a:endParaRPr lang="fr-FR" sz="2400">
            <a:latin typeface="Arial" panose="020B0604020202020204" pitchFamily="34" charset="0"/>
            <a:cs typeface="Arial" panose="020B0604020202020204" pitchFamily="34" charset="0"/>
          </a:endParaRPr>
        </a:p>
      </dgm:t>
    </dgm:pt>
    <dgm:pt modelId="{833EE60A-06C7-446C-98F5-10B217554E8E}" type="pres">
      <dgm:prSet presAssocID="{7940387C-A851-4682-B842-547CB46FDC1D}" presName="hierChild1" presStyleCnt="0">
        <dgm:presLayoutVars>
          <dgm:orgChart val="1"/>
          <dgm:chPref val="1"/>
          <dgm:dir/>
          <dgm:animOne val="branch"/>
          <dgm:animLvl val="lvl"/>
          <dgm:resizeHandles/>
        </dgm:presLayoutVars>
      </dgm:prSet>
      <dgm:spPr/>
    </dgm:pt>
    <dgm:pt modelId="{B43666D4-A47E-4508-AE27-EA59FBF228F2}" type="pres">
      <dgm:prSet presAssocID="{34664E9D-7347-4673-8CA7-6E65B0709B11}" presName="hierRoot1" presStyleCnt="0">
        <dgm:presLayoutVars>
          <dgm:hierBranch val="init"/>
        </dgm:presLayoutVars>
      </dgm:prSet>
      <dgm:spPr/>
    </dgm:pt>
    <dgm:pt modelId="{B0FDAC7B-CE5D-4853-A6AC-D3B6111C8A43}" type="pres">
      <dgm:prSet presAssocID="{34664E9D-7347-4673-8CA7-6E65B0709B11}" presName="rootComposite1" presStyleCnt="0"/>
      <dgm:spPr/>
    </dgm:pt>
    <dgm:pt modelId="{F1D8C077-A74C-4D56-A1B2-6D47F22A1B7D}" type="pres">
      <dgm:prSet presAssocID="{34664E9D-7347-4673-8CA7-6E65B0709B11}" presName="rootText1" presStyleLbl="node0" presStyleIdx="0" presStyleCnt="1" custScaleX="208048" custScaleY="41335">
        <dgm:presLayoutVars>
          <dgm:chPref val="3"/>
        </dgm:presLayoutVars>
      </dgm:prSet>
      <dgm:spPr/>
    </dgm:pt>
    <dgm:pt modelId="{81D831BE-E721-447C-A321-C96317CF4F95}" type="pres">
      <dgm:prSet presAssocID="{34664E9D-7347-4673-8CA7-6E65B0709B11}" presName="rootConnector1" presStyleLbl="node1" presStyleIdx="0" presStyleCnt="0"/>
      <dgm:spPr/>
    </dgm:pt>
    <dgm:pt modelId="{D7F7F793-AE48-4778-B9B1-4D826E74D696}" type="pres">
      <dgm:prSet presAssocID="{34664E9D-7347-4673-8CA7-6E65B0709B11}" presName="hierChild2" presStyleCnt="0"/>
      <dgm:spPr/>
    </dgm:pt>
    <dgm:pt modelId="{B13F64EB-ECA0-49C1-B581-08C4FD16DA73}" type="pres">
      <dgm:prSet presAssocID="{4C43BF16-E7CC-4268-88D9-7AD78E63337F}" presName="Name37" presStyleLbl="parChTrans1D2" presStyleIdx="0" presStyleCnt="2"/>
      <dgm:spPr/>
    </dgm:pt>
    <dgm:pt modelId="{68E5F7C5-C1B6-4014-BBEA-9D8682C20F83}" type="pres">
      <dgm:prSet presAssocID="{5B93EA65-C007-407E-AD81-321D50B4E634}" presName="hierRoot2" presStyleCnt="0">
        <dgm:presLayoutVars>
          <dgm:hierBranch val="init"/>
        </dgm:presLayoutVars>
      </dgm:prSet>
      <dgm:spPr/>
    </dgm:pt>
    <dgm:pt modelId="{4BC98F84-0581-4E27-8B3F-8FB0881C4F9E}" type="pres">
      <dgm:prSet presAssocID="{5B93EA65-C007-407E-AD81-321D50B4E634}" presName="rootComposite" presStyleCnt="0"/>
      <dgm:spPr/>
    </dgm:pt>
    <dgm:pt modelId="{C945C7B0-A570-4DF9-983C-BE83F95BABD6}" type="pres">
      <dgm:prSet presAssocID="{5B93EA65-C007-407E-AD81-321D50B4E634}" presName="rootText" presStyleLbl="node2" presStyleIdx="0" presStyleCnt="2" custScaleX="110336" custScaleY="124026" custLinFactNeighborX="292">
        <dgm:presLayoutVars>
          <dgm:chPref val="3"/>
        </dgm:presLayoutVars>
      </dgm:prSet>
      <dgm:spPr/>
    </dgm:pt>
    <dgm:pt modelId="{4673373A-4683-4F67-A59F-A106E6B4AB3A}" type="pres">
      <dgm:prSet presAssocID="{5B93EA65-C007-407E-AD81-321D50B4E634}" presName="rootConnector" presStyleLbl="node2" presStyleIdx="0" presStyleCnt="2"/>
      <dgm:spPr/>
    </dgm:pt>
    <dgm:pt modelId="{E4898CC3-DC05-4F61-AF34-40E19B429906}" type="pres">
      <dgm:prSet presAssocID="{5B93EA65-C007-407E-AD81-321D50B4E634}" presName="hierChild4" presStyleCnt="0"/>
      <dgm:spPr/>
    </dgm:pt>
    <dgm:pt modelId="{284898A0-33E6-4087-8F46-71C24C91C22B}" type="pres">
      <dgm:prSet presAssocID="{5B93EA65-C007-407E-AD81-321D50B4E634}" presName="hierChild5" presStyleCnt="0"/>
      <dgm:spPr/>
    </dgm:pt>
    <dgm:pt modelId="{D9CADF1B-83A1-4CE4-A100-3A4F981956DB}" type="pres">
      <dgm:prSet presAssocID="{4DB94AF6-F784-4144-A86F-D5A9FEC8110B}" presName="Name37" presStyleLbl="parChTrans1D2" presStyleIdx="1" presStyleCnt="2"/>
      <dgm:spPr/>
    </dgm:pt>
    <dgm:pt modelId="{A5476394-91FC-42E5-A16B-85195021D964}" type="pres">
      <dgm:prSet presAssocID="{D193EFCB-C709-4C68-86CE-9F53A4BA968C}" presName="hierRoot2" presStyleCnt="0">
        <dgm:presLayoutVars>
          <dgm:hierBranch val="init"/>
        </dgm:presLayoutVars>
      </dgm:prSet>
      <dgm:spPr/>
    </dgm:pt>
    <dgm:pt modelId="{AC2689DA-69AB-4161-B06D-CBD7D812BAA2}" type="pres">
      <dgm:prSet presAssocID="{D193EFCB-C709-4C68-86CE-9F53A4BA968C}" presName="rootComposite" presStyleCnt="0"/>
      <dgm:spPr/>
    </dgm:pt>
    <dgm:pt modelId="{02DA2A01-08EF-4F41-8F69-7453B671F00C}" type="pres">
      <dgm:prSet presAssocID="{D193EFCB-C709-4C68-86CE-9F53A4BA968C}" presName="rootText" presStyleLbl="node2" presStyleIdx="1" presStyleCnt="2" custScaleX="110336" custScaleY="124026">
        <dgm:presLayoutVars>
          <dgm:chPref val="3"/>
        </dgm:presLayoutVars>
      </dgm:prSet>
      <dgm:spPr/>
    </dgm:pt>
    <dgm:pt modelId="{CFFC07C3-C3C9-4F73-9D0D-7D86E0EF8B5F}" type="pres">
      <dgm:prSet presAssocID="{D193EFCB-C709-4C68-86CE-9F53A4BA968C}" presName="rootConnector" presStyleLbl="node2" presStyleIdx="1" presStyleCnt="2"/>
      <dgm:spPr/>
    </dgm:pt>
    <dgm:pt modelId="{D6C838B1-3F5F-4138-A000-2E34F08A4E1C}" type="pres">
      <dgm:prSet presAssocID="{D193EFCB-C709-4C68-86CE-9F53A4BA968C}" presName="hierChild4" presStyleCnt="0"/>
      <dgm:spPr/>
    </dgm:pt>
    <dgm:pt modelId="{D4E82494-FA43-4879-BCBA-A5925D25D621}" type="pres">
      <dgm:prSet presAssocID="{D193EFCB-C709-4C68-86CE-9F53A4BA968C}" presName="hierChild5" presStyleCnt="0"/>
      <dgm:spPr/>
    </dgm:pt>
    <dgm:pt modelId="{E36C2E70-EE11-475E-BBD0-60568A92662A}" type="pres">
      <dgm:prSet presAssocID="{34664E9D-7347-4673-8CA7-6E65B0709B11}" presName="hierChild3" presStyleCnt="0"/>
      <dgm:spPr/>
    </dgm:pt>
  </dgm:ptLst>
  <dgm:cxnLst>
    <dgm:cxn modelId="{D383E91C-4441-4029-A52C-971DB79F8DE1}" srcId="{7940387C-A851-4682-B842-547CB46FDC1D}" destId="{34664E9D-7347-4673-8CA7-6E65B0709B11}" srcOrd="0" destOrd="0" parTransId="{6205ACC7-3D45-4304-AEAB-7C9D905E08AD}" sibTransId="{9A42C324-55C5-47E1-9D05-4AFC2BBF27CD}"/>
    <dgm:cxn modelId="{AFD47D37-C98A-4F54-ABB3-5C99C416FD55}" type="presOf" srcId="{4C43BF16-E7CC-4268-88D9-7AD78E63337F}" destId="{B13F64EB-ECA0-49C1-B581-08C4FD16DA73}" srcOrd="0" destOrd="0" presId="urn:microsoft.com/office/officeart/2005/8/layout/orgChart1"/>
    <dgm:cxn modelId="{DF4E9A5D-55DF-48A2-8C7D-B8043989A24F}" type="presOf" srcId="{D193EFCB-C709-4C68-86CE-9F53A4BA968C}" destId="{CFFC07C3-C3C9-4F73-9D0D-7D86E0EF8B5F}" srcOrd="1" destOrd="0" presId="urn:microsoft.com/office/officeart/2005/8/layout/orgChart1"/>
    <dgm:cxn modelId="{33BFB544-AD2B-433E-AF63-60028E5A72F0}" type="presOf" srcId="{5B93EA65-C007-407E-AD81-321D50B4E634}" destId="{C945C7B0-A570-4DF9-983C-BE83F95BABD6}" srcOrd="0" destOrd="0" presId="urn:microsoft.com/office/officeart/2005/8/layout/orgChart1"/>
    <dgm:cxn modelId="{0E6DF97B-E211-42F6-982E-C51055CA10D8}" type="presOf" srcId="{34664E9D-7347-4673-8CA7-6E65B0709B11}" destId="{81D831BE-E721-447C-A321-C96317CF4F95}" srcOrd="1" destOrd="0" presId="urn:microsoft.com/office/officeart/2005/8/layout/orgChart1"/>
    <dgm:cxn modelId="{54F4A786-E69D-450F-AA10-DB7161AE528D}" type="presOf" srcId="{4DB94AF6-F784-4144-A86F-D5A9FEC8110B}" destId="{D9CADF1B-83A1-4CE4-A100-3A4F981956DB}" srcOrd="0" destOrd="0" presId="urn:microsoft.com/office/officeart/2005/8/layout/orgChart1"/>
    <dgm:cxn modelId="{B5B38DA1-3120-4C84-B447-12109C0B62F6}" type="presOf" srcId="{7940387C-A851-4682-B842-547CB46FDC1D}" destId="{833EE60A-06C7-446C-98F5-10B217554E8E}" srcOrd="0" destOrd="0" presId="urn:microsoft.com/office/officeart/2005/8/layout/orgChart1"/>
    <dgm:cxn modelId="{BCDEA4B6-26B6-4A00-9FFC-D13A3B496269}" type="presOf" srcId="{D193EFCB-C709-4C68-86CE-9F53A4BA968C}" destId="{02DA2A01-08EF-4F41-8F69-7453B671F00C}" srcOrd="0" destOrd="0" presId="urn:microsoft.com/office/officeart/2005/8/layout/orgChart1"/>
    <dgm:cxn modelId="{BB413EC5-886A-41EC-987E-07D0FFF71CD0}" type="presOf" srcId="{5B93EA65-C007-407E-AD81-321D50B4E634}" destId="{4673373A-4683-4F67-A59F-A106E6B4AB3A}" srcOrd="1" destOrd="0" presId="urn:microsoft.com/office/officeart/2005/8/layout/orgChart1"/>
    <dgm:cxn modelId="{B7FEE4CC-606F-448D-A878-316C27FA7579}" type="presOf" srcId="{34664E9D-7347-4673-8CA7-6E65B0709B11}" destId="{F1D8C077-A74C-4D56-A1B2-6D47F22A1B7D}" srcOrd="0" destOrd="0" presId="urn:microsoft.com/office/officeart/2005/8/layout/orgChart1"/>
    <dgm:cxn modelId="{B7A391CF-F321-4369-A064-9FC5FD75B9C7}" srcId="{34664E9D-7347-4673-8CA7-6E65B0709B11}" destId="{D193EFCB-C709-4C68-86CE-9F53A4BA968C}" srcOrd="1" destOrd="0" parTransId="{4DB94AF6-F784-4144-A86F-D5A9FEC8110B}" sibTransId="{FF420F54-929F-40F8-8C41-D1884F0A8B52}"/>
    <dgm:cxn modelId="{63F473D0-68AD-4D23-B002-E2C3DBC86064}" srcId="{34664E9D-7347-4673-8CA7-6E65B0709B11}" destId="{5B93EA65-C007-407E-AD81-321D50B4E634}" srcOrd="0" destOrd="0" parTransId="{4C43BF16-E7CC-4268-88D9-7AD78E63337F}" sibTransId="{D39D995E-7F67-49B8-898F-EEDF54D873D0}"/>
    <dgm:cxn modelId="{CC975D67-2348-4E94-9088-16D7E70987F4}" type="presParOf" srcId="{833EE60A-06C7-446C-98F5-10B217554E8E}" destId="{B43666D4-A47E-4508-AE27-EA59FBF228F2}" srcOrd="0" destOrd="0" presId="urn:microsoft.com/office/officeart/2005/8/layout/orgChart1"/>
    <dgm:cxn modelId="{9C14976D-972B-49E4-9AD2-DB14A22CD8E0}" type="presParOf" srcId="{B43666D4-A47E-4508-AE27-EA59FBF228F2}" destId="{B0FDAC7B-CE5D-4853-A6AC-D3B6111C8A43}" srcOrd="0" destOrd="0" presId="urn:microsoft.com/office/officeart/2005/8/layout/orgChart1"/>
    <dgm:cxn modelId="{45267DAE-80C9-4526-8E38-7EFD1ED83273}" type="presParOf" srcId="{B0FDAC7B-CE5D-4853-A6AC-D3B6111C8A43}" destId="{F1D8C077-A74C-4D56-A1B2-6D47F22A1B7D}" srcOrd="0" destOrd="0" presId="urn:microsoft.com/office/officeart/2005/8/layout/orgChart1"/>
    <dgm:cxn modelId="{D273B46B-F44A-4626-A09B-D99FF460E7BF}" type="presParOf" srcId="{B0FDAC7B-CE5D-4853-A6AC-D3B6111C8A43}" destId="{81D831BE-E721-447C-A321-C96317CF4F95}" srcOrd="1" destOrd="0" presId="urn:microsoft.com/office/officeart/2005/8/layout/orgChart1"/>
    <dgm:cxn modelId="{D381297E-23FD-4F26-8A01-A1EBFE236F00}" type="presParOf" srcId="{B43666D4-A47E-4508-AE27-EA59FBF228F2}" destId="{D7F7F793-AE48-4778-B9B1-4D826E74D696}" srcOrd="1" destOrd="0" presId="urn:microsoft.com/office/officeart/2005/8/layout/orgChart1"/>
    <dgm:cxn modelId="{E6111B72-92AA-40E1-8AEC-E8F93DD51BCC}" type="presParOf" srcId="{D7F7F793-AE48-4778-B9B1-4D826E74D696}" destId="{B13F64EB-ECA0-49C1-B581-08C4FD16DA73}" srcOrd="0" destOrd="0" presId="urn:microsoft.com/office/officeart/2005/8/layout/orgChart1"/>
    <dgm:cxn modelId="{F1CA592B-F638-41BE-A3E8-2AE240462E54}" type="presParOf" srcId="{D7F7F793-AE48-4778-B9B1-4D826E74D696}" destId="{68E5F7C5-C1B6-4014-BBEA-9D8682C20F83}" srcOrd="1" destOrd="0" presId="urn:microsoft.com/office/officeart/2005/8/layout/orgChart1"/>
    <dgm:cxn modelId="{CF7F7757-DF76-4F6F-A5E1-C86E0B16468A}" type="presParOf" srcId="{68E5F7C5-C1B6-4014-BBEA-9D8682C20F83}" destId="{4BC98F84-0581-4E27-8B3F-8FB0881C4F9E}" srcOrd="0" destOrd="0" presId="urn:microsoft.com/office/officeart/2005/8/layout/orgChart1"/>
    <dgm:cxn modelId="{E21D32B0-4FC2-4E65-81FE-EA980FB17228}" type="presParOf" srcId="{4BC98F84-0581-4E27-8B3F-8FB0881C4F9E}" destId="{C945C7B0-A570-4DF9-983C-BE83F95BABD6}" srcOrd="0" destOrd="0" presId="urn:microsoft.com/office/officeart/2005/8/layout/orgChart1"/>
    <dgm:cxn modelId="{583D2504-CE7D-4969-A35C-EDB77C197D15}" type="presParOf" srcId="{4BC98F84-0581-4E27-8B3F-8FB0881C4F9E}" destId="{4673373A-4683-4F67-A59F-A106E6B4AB3A}" srcOrd="1" destOrd="0" presId="urn:microsoft.com/office/officeart/2005/8/layout/orgChart1"/>
    <dgm:cxn modelId="{7728FD84-2037-4FB9-B6CA-D9830B7B9B12}" type="presParOf" srcId="{68E5F7C5-C1B6-4014-BBEA-9D8682C20F83}" destId="{E4898CC3-DC05-4F61-AF34-40E19B429906}" srcOrd="1" destOrd="0" presId="urn:microsoft.com/office/officeart/2005/8/layout/orgChart1"/>
    <dgm:cxn modelId="{29D872CB-E0FB-42CA-8C38-3E3452B91FA0}" type="presParOf" srcId="{68E5F7C5-C1B6-4014-BBEA-9D8682C20F83}" destId="{284898A0-33E6-4087-8F46-71C24C91C22B}" srcOrd="2" destOrd="0" presId="urn:microsoft.com/office/officeart/2005/8/layout/orgChart1"/>
    <dgm:cxn modelId="{B9BCB4C4-D244-4347-A31B-6484BCAB572B}" type="presParOf" srcId="{D7F7F793-AE48-4778-B9B1-4D826E74D696}" destId="{D9CADF1B-83A1-4CE4-A100-3A4F981956DB}" srcOrd="2" destOrd="0" presId="urn:microsoft.com/office/officeart/2005/8/layout/orgChart1"/>
    <dgm:cxn modelId="{733D9561-5309-4EA2-AB41-9FDB0852D6E1}" type="presParOf" srcId="{D7F7F793-AE48-4778-B9B1-4D826E74D696}" destId="{A5476394-91FC-42E5-A16B-85195021D964}" srcOrd="3" destOrd="0" presId="urn:microsoft.com/office/officeart/2005/8/layout/orgChart1"/>
    <dgm:cxn modelId="{BB172A96-4804-43B6-9E70-ACD797C95D5C}" type="presParOf" srcId="{A5476394-91FC-42E5-A16B-85195021D964}" destId="{AC2689DA-69AB-4161-B06D-CBD7D812BAA2}" srcOrd="0" destOrd="0" presId="urn:microsoft.com/office/officeart/2005/8/layout/orgChart1"/>
    <dgm:cxn modelId="{55380DBE-B999-41E8-9E03-ADAB85A58437}" type="presParOf" srcId="{AC2689DA-69AB-4161-B06D-CBD7D812BAA2}" destId="{02DA2A01-08EF-4F41-8F69-7453B671F00C}" srcOrd="0" destOrd="0" presId="urn:microsoft.com/office/officeart/2005/8/layout/orgChart1"/>
    <dgm:cxn modelId="{F2DFCA96-60DE-4D85-B19C-DA3FFEA55691}" type="presParOf" srcId="{AC2689DA-69AB-4161-B06D-CBD7D812BAA2}" destId="{CFFC07C3-C3C9-4F73-9D0D-7D86E0EF8B5F}" srcOrd="1" destOrd="0" presId="urn:microsoft.com/office/officeart/2005/8/layout/orgChart1"/>
    <dgm:cxn modelId="{FA3802F4-CC3B-4C89-9217-CDA154BB2BD7}" type="presParOf" srcId="{A5476394-91FC-42E5-A16B-85195021D964}" destId="{D6C838B1-3F5F-4138-A000-2E34F08A4E1C}" srcOrd="1" destOrd="0" presId="urn:microsoft.com/office/officeart/2005/8/layout/orgChart1"/>
    <dgm:cxn modelId="{17009A82-B0BA-4275-9669-EBDBA510E826}" type="presParOf" srcId="{A5476394-91FC-42E5-A16B-85195021D964}" destId="{D4E82494-FA43-4879-BCBA-A5925D25D621}" srcOrd="2" destOrd="0" presId="urn:microsoft.com/office/officeart/2005/8/layout/orgChart1"/>
    <dgm:cxn modelId="{7084B184-E01E-446D-8259-8C91DA0FBEA6}" type="presParOf" srcId="{B43666D4-A47E-4508-AE27-EA59FBF228F2}" destId="{E36C2E70-EE11-475E-BBD0-60568A9266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0387C-A851-4682-B842-547CB46FDC1D}"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fr-FR"/>
        </a:p>
      </dgm:t>
    </dgm:pt>
    <dgm:pt modelId="{34664E9D-7347-4673-8CA7-6E65B0709B11}">
      <dgm:prSet phldrT="[Texte]" custT="1"/>
      <dgm:spPr/>
      <dgm:t>
        <a:bodyPr/>
        <a:lstStyle/>
        <a:p>
          <a:r>
            <a:rPr lang="fr-FR" sz="2000" b="1" dirty="0">
              <a:latin typeface="Arial" panose="020B0604020202020204" pitchFamily="34" charset="0"/>
              <a:cs typeface="Arial" panose="020B0604020202020204" pitchFamily="34" charset="0"/>
            </a:rPr>
            <a:t>La mise en œuvre d'une démarche éthique et éco-responsable présente plusieurs avantages</a:t>
          </a:r>
        </a:p>
      </dgm:t>
    </dgm:pt>
    <dgm:pt modelId="{6205ACC7-3D45-4304-AEAB-7C9D905E08AD}" type="parTrans" cxnId="{D383E91C-4441-4029-A52C-971DB79F8DE1}">
      <dgm:prSet/>
      <dgm:spPr/>
      <dgm:t>
        <a:bodyPr/>
        <a:lstStyle/>
        <a:p>
          <a:endParaRPr lang="fr-FR" sz="2400">
            <a:latin typeface="Arial" panose="020B0604020202020204" pitchFamily="34" charset="0"/>
            <a:cs typeface="Arial" panose="020B0604020202020204" pitchFamily="34" charset="0"/>
          </a:endParaRPr>
        </a:p>
      </dgm:t>
    </dgm:pt>
    <dgm:pt modelId="{9A42C324-55C5-47E1-9D05-4AFC2BBF27CD}" type="sibTrans" cxnId="{D383E91C-4441-4029-A52C-971DB79F8DE1}">
      <dgm:prSet/>
      <dgm:spPr/>
      <dgm:t>
        <a:bodyPr/>
        <a:lstStyle/>
        <a:p>
          <a:endParaRPr lang="fr-FR" sz="2400">
            <a:latin typeface="Arial" panose="020B0604020202020204" pitchFamily="34" charset="0"/>
            <a:cs typeface="Arial" panose="020B0604020202020204" pitchFamily="34" charset="0"/>
          </a:endParaRPr>
        </a:p>
      </dgm:t>
    </dgm:pt>
    <dgm:pt modelId="{5B93EA65-C007-407E-AD81-321D50B4E634}">
      <dgm:prSet custT="1"/>
      <dgm:spPr/>
      <dgm:t>
        <a:bodyPr/>
        <a:lstStyle/>
        <a:p>
          <a:pPr>
            <a:buFont typeface="Cambria" panose="02040503050406030204" pitchFamily="18" charset="0"/>
            <a:buChar char="-"/>
          </a:pPr>
          <a:r>
            <a:rPr lang="fr-FR" sz="2000" b="1" dirty="0">
              <a:latin typeface="Arial" panose="020B0604020202020204" pitchFamily="34" charset="0"/>
              <a:cs typeface="Arial" panose="020B0604020202020204" pitchFamily="34" charset="0"/>
            </a:rPr>
            <a:t>la satisfaction des employés</a:t>
          </a:r>
        </a:p>
        <a:p>
          <a:pPr>
            <a:buFont typeface="Cambria" panose="02040503050406030204" pitchFamily="18" charset="0"/>
            <a:buChar char="-"/>
          </a:pPr>
          <a:r>
            <a:rPr lang="fr-FR" sz="2000" dirty="0">
              <a:latin typeface="Arial" panose="020B0604020202020204" pitchFamily="34" charset="0"/>
              <a:cs typeface="Arial" panose="020B0604020202020204" pitchFamily="34" charset="0"/>
            </a:rPr>
            <a:t>l’image positive de l’entreprise valorise le personnel, favorise l’esprit d’équipe et renforce la culture d’entreprise. Par ailleurs, les nouvelles générations sont plus sensibles à la RSE de l’entreprises dans laquelle ils souhaitent travailler, notamment auprès des plus diplômés.</a:t>
          </a:r>
        </a:p>
      </dgm:t>
    </dgm:pt>
    <dgm:pt modelId="{4C43BF16-E7CC-4268-88D9-7AD78E63337F}" type="parTrans" cxnId="{63F473D0-68AD-4D23-B002-E2C3DBC86064}">
      <dgm:prSet/>
      <dgm:spPr/>
      <dgm:t>
        <a:bodyPr/>
        <a:lstStyle/>
        <a:p>
          <a:endParaRPr lang="fr-FR" sz="2400">
            <a:latin typeface="Arial" panose="020B0604020202020204" pitchFamily="34" charset="0"/>
            <a:cs typeface="Arial" panose="020B0604020202020204" pitchFamily="34" charset="0"/>
          </a:endParaRPr>
        </a:p>
      </dgm:t>
    </dgm:pt>
    <dgm:pt modelId="{D39D995E-7F67-49B8-898F-EEDF54D873D0}" type="sibTrans" cxnId="{63F473D0-68AD-4D23-B002-E2C3DBC86064}">
      <dgm:prSet/>
      <dgm:spPr/>
      <dgm:t>
        <a:bodyPr/>
        <a:lstStyle/>
        <a:p>
          <a:endParaRPr lang="fr-FR" sz="2400">
            <a:latin typeface="Arial" panose="020B0604020202020204" pitchFamily="34" charset="0"/>
            <a:cs typeface="Arial" panose="020B0604020202020204" pitchFamily="34" charset="0"/>
          </a:endParaRPr>
        </a:p>
      </dgm:t>
    </dgm:pt>
    <dgm:pt modelId="{D193EFCB-C709-4C68-86CE-9F53A4BA968C}">
      <dgm:prSet custT="1"/>
      <dgm:spPr/>
      <dgm:t>
        <a:bodyPr/>
        <a:lstStyle/>
        <a:p>
          <a:pPr>
            <a:buFont typeface="Cambria" panose="02040503050406030204" pitchFamily="18" charset="0"/>
            <a:buChar char="-"/>
          </a:pPr>
          <a:r>
            <a:rPr lang="fr-FR" sz="2000" b="1" dirty="0">
              <a:latin typeface="Arial" panose="020B0604020202020204" pitchFamily="34" charset="0"/>
              <a:cs typeface="Arial" panose="020B0604020202020204" pitchFamily="34" charset="0"/>
            </a:rPr>
            <a:t>la conformité aux réglementations</a:t>
          </a:r>
        </a:p>
        <a:p>
          <a:pPr>
            <a:buFont typeface="Cambria" panose="02040503050406030204" pitchFamily="18" charset="0"/>
            <a:buChar char="-"/>
          </a:pPr>
          <a:r>
            <a:rPr lang="fr-FR" sz="2000" dirty="0">
              <a:latin typeface="Arial" panose="020B0604020202020204" pitchFamily="34" charset="0"/>
              <a:cs typeface="Arial" panose="020B0604020202020204" pitchFamily="34" charset="0"/>
            </a:rPr>
            <a:t>renforce l’image écoresponsable de l’entreprise, facilite le travail des commerciaux, permet de répondre aux contrats publics et évite les conflits ou problèmes éventuels.</a:t>
          </a:r>
        </a:p>
      </dgm:t>
    </dgm:pt>
    <dgm:pt modelId="{4DB94AF6-F784-4144-A86F-D5A9FEC8110B}" type="parTrans" cxnId="{B7A391CF-F321-4369-A064-9FC5FD75B9C7}">
      <dgm:prSet/>
      <dgm:spPr/>
      <dgm:t>
        <a:bodyPr/>
        <a:lstStyle/>
        <a:p>
          <a:endParaRPr lang="fr-FR" sz="2400">
            <a:latin typeface="Arial" panose="020B0604020202020204" pitchFamily="34" charset="0"/>
            <a:cs typeface="Arial" panose="020B0604020202020204" pitchFamily="34" charset="0"/>
          </a:endParaRPr>
        </a:p>
      </dgm:t>
    </dgm:pt>
    <dgm:pt modelId="{FF420F54-929F-40F8-8C41-D1884F0A8B52}" type="sibTrans" cxnId="{B7A391CF-F321-4369-A064-9FC5FD75B9C7}">
      <dgm:prSet/>
      <dgm:spPr/>
      <dgm:t>
        <a:bodyPr/>
        <a:lstStyle/>
        <a:p>
          <a:endParaRPr lang="fr-FR" sz="2400">
            <a:latin typeface="Arial" panose="020B0604020202020204" pitchFamily="34" charset="0"/>
            <a:cs typeface="Arial" panose="020B0604020202020204" pitchFamily="34" charset="0"/>
          </a:endParaRPr>
        </a:p>
      </dgm:t>
    </dgm:pt>
    <dgm:pt modelId="{833EE60A-06C7-446C-98F5-10B217554E8E}" type="pres">
      <dgm:prSet presAssocID="{7940387C-A851-4682-B842-547CB46FDC1D}" presName="hierChild1" presStyleCnt="0">
        <dgm:presLayoutVars>
          <dgm:orgChart val="1"/>
          <dgm:chPref val="1"/>
          <dgm:dir/>
          <dgm:animOne val="branch"/>
          <dgm:animLvl val="lvl"/>
          <dgm:resizeHandles/>
        </dgm:presLayoutVars>
      </dgm:prSet>
      <dgm:spPr/>
    </dgm:pt>
    <dgm:pt modelId="{B43666D4-A47E-4508-AE27-EA59FBF228F2}" type="pres">
      <dgm:prSet presAssocID="{34664E9D-7347-4673-8CA7-6E65B0709B11}" presName="hierRoot1" presStyleCnt="0">
        <dgm:presLayoutVars>
          <dgm:hierBranch val="init"/>
        </dgm:presLayoutVars>
      </dgm:prSet>
      <dgm:spPr/>
    </dgm:pt>
    <dgm:pt modelId="{B0FDAC7B-CE5D-4853-A6AC-D3B6111C8A43}" type="pres">
      <dgm:prSet presAssocID="{34664E9D-7347-4673-8CA7-6E65B0709B11}" presName="rootComposite1" presStyleCnt="0"/>
      <dgm:spPr/>
    </dgm:pt>
    <dgm:pt modelId="{F1D8C077-A74C-4D56-A1B2-6D47F22A1B7D}" type="pres">
      <dgm:prSet presAssocID="{34664E9D-7347-4673-8CA7-6E65B0709B11}" presName="rootText1" presStyleLbl="node0" presStyleIdx="0" presStyleCnt="1" custScaleX="208048" custScaleY="41335">
        <dgm:presLayoutVars>
          <dgm:chPref val="3"/>
        </dgm:presLayoutVars>
      </dgm:prSet>
      <dgm:spPr/>
    </dgm:pt>
    <dgm:pt modelId="{81D831BE-E721-447C-A321-C96317CF4F95}" type="pres">
      <dgm:prSet presAssocID="{34664E9D-7347-4673-8CA7-6E65B0709B11}" presName="rootConnector1" presStyleLbl="node1" presStyleIdx="0" presStyleCnt="0"/>
      <dgm:spPr/>
    </dgm:pt>
    <dgm:pt modelId="{D7F7F793-AE48-4778-B9B1-4D826E74D696}" type="pres">
      <dgm:prSet presAssocID="{34664E9D-7347-4673-8CA7-6E65B0709B11}" presName="hierChild2" presStyleCnt="0"/>
      <dgm:spPr/>
    </dgm:pt>
    <dgm:pt modelId="{B13F64EB-ECA0-49C1-B581-08C4FD16DA73}" type="pres">
      <dgm:prSet presAssocID="{4C43BF16-E7CC-4268-88D9-7AD78E63337F}" presName="Name37" presStyleLbl="parChTrans1D2" presStyleIdx="0" presStyleCnt="2"/>
      <dgm:spPr/>
    </dgm:pt>
    <dgm:pt modelId="{68E5F7C5-C1B6-4014-BBEA-9D8682C20F83}" type="pres">
      <dgm:prSet presAssocID="{5B93EA65-C007-407E-AD81-321D50B4E634}" presName="hierRoot2" presStyleCnt="0">
        <dgm:presLayoutVars>
          <dgm:hierBranch val="init"/>
        </dgm:presLayoutVars>
      </dgm:prSet>
      <dgm:spPr/>
    </dgm:pt>
    <dgm:pt modelId="{4BC98F84-0581-4E27-8B3F-8FB0881C4F9E}" type="pres">
      <dgm:prSet presAssocID="{5B93EA65-C007-407E-AD81-321D50B4E634}" presName="rootComposite" presStyleCnt="0"/>
      <dgm:spPr/>
    </dgm:pt>
    <dgm:pt modelId="{C945C7B0-A570-4DF9-983C-BE83F95BABD6}" type="pres">
      <dgm:prSet presAssocID="{5B93EA65-C007-407E-AD81-321D50B4E634}" presName="rootText" presStyleLbl="node2" presStyleIdx="0" presStyleCnt="2" custScaleX="110336" custScaleY="124026" custLinFactNeighborX="292">
        <dgm:presLayoutVars>
          <dgm:chPref val="3"/>
        </dgm:presLayoutVars>
      </dgm:prSet>
      <dgm:spPr/>
    </dgm:pt>
    <dgm:pt modelId="{4673373A-4683-4F67-A59F-A106E6B4AB3A}" type="pres">
      <dgm:prSet presAssocID="{5B93EA65-C007-407E-AD81-321D50B4E634}" presName="rootConnector" presStyleLbl="node2" presStyleIdx="0" presStyleCnt="2"/>
      <dgm:spPr/>
    </dgm:pt>
    <dgm:pt modelId="{E4898CC3-DC05-4F61-AF34-40E19B429906}" type="pres">
      <dgm:prSet presAssocID="{5B93EA65-C007-407E-AD81-321D50B4E634}" presName="hierChild4" presStyleCnt="0"/>
      <dgm:spPr/>
    </dgm:pt>
    <dgm:pt modelId="{284898A0-33E6-4087-8F46-71C24C91C22B}" type="pres">
      <dgm:prSet presAssocID="{5B93EA65-C007-407E-AD81-321D50B4E634}" presName="hierChild5" presStyleCnt="0"/>
      <dgm:spPr/>
    </dgm:pt>
    <dgm:pt modelId="{D9CADF1B-83A1-4CE4-A100-3A4F981956DB}" type="pres">
      <dgm:prSet presAssocID="{4DB94AF6-F784-4144-A86F-D5A9FEC8110B}" presName="Name37" presStyleLbl="parChTrans1D2" presStyleIdx="1" presStyleCnt="2"/>
      <dgm:spPr/>
    </dgm:pt>
    <dgm:pt modelId="{A5476394-91FC-42E5-A16B-85195021D964}" type="pres">
      <dgm:prSet presAssocID="{D193EFCB-C709-4C68-86CE-9F53A4BA968C}" presName="hierRoot2" presStyleCnt="0">
        <dgm:presLayoutVars>
          <dgm:hierBranch val="init"/>
        </dgm:presLayoutVars>
      </dgm:prSet>
      <dgm:spPr/>
    </dgm:pt>
    <dgm:pt modelId="{AC2689DA-69AB-4161-B06D-CBD7D812BAA2}" type="pres">
      <dgm:prSet presAssocID="{D193EFCB-C709-4C68-86CE-9F53A4BA968C}" presName="rootComposite" presStyleCnt="0"/>
      <dgm:spPr/>
    </dgm:pt>
    <dgm:pt modelId="{02DA2A01-08EF-4F41-8F69-7453B671F00C}" type="pres">
      <dgm:prSet presAssocID="{D193EFCB-C709-4C68-86CE-9F53A4BA968C}" presName="rootText" presStyleLbl="node2" presStyleIdx="1" presStyleCnt="2" custScaleX="110336" custScaleY="124026">
        <dgm:presLayoutVars>
          <dgm:chPref val="3"/>
        </dgm:presLayoutVars>
      </dgm:prSet>
      <dgm:spPr/>
    </dgm:pt>
    <dgm:pt modelId="{CFFC07C3-C3C9-4F73-9D0D-7D86E0EF8B5F}" type="pres">
      <dgm:prSet presAssocID="{D193EFCB-C709-4C68-86CE-9F53A4BA968C}" presName="rootConnector" presStyleLbl="node2" presStyleIdx="1" presStyleCnt="2"/>
      <dgm:spPr/>
    </dgm:pt>
    <dgm:pt modelId="{D6C838B1-3F5F-4138-A000-2E34F08A4E1C}" type="pres">
      <dgm:prSet presAssocID="{D193EFCB-C709-4C68-86CE-9F53A4BA968C}" presName="hierChild4" presStyleCnt="0"/>
      <dgm:spPr/>
    </dgm:pt>
    <dgm:pt modelId="{D4E82494-FA43-4879-BCBA-A5925D25D621}" type="pres">
      <dgm:prSet presAssocID="{D193EFCB-C709-4C68-86CE-9F53A4BA968C}" presName="hierChild5" presStyleCnt="0"/>
      <dgm:spPr/>
    </dgm:pt>
    <dgm:pt modelId="{E36C2E70-EE11-475E-BBD0-60568A92662A}" type="pres">
      <dgm:prSet presAssocID="{34664E9D-7347-4673-8CA7-6E65B0709B11}" presName="hierChild3" presStyleCnt="0"/>
      <dgm:spPr/>
    </dgm:pt>
  </dgm:ptLst>
  <dgm:cxnLst>
    <dgm:cxn modelId="{D383E91C-4441-4029-A52C-971DB79F8DE1}" srcId="{7940387C-A851-4682-B842-547CB46FDC1D}" destId="{34664E9D-7347-4673-8CA7-6E65B0709B11}" srcOrd="0" destOrd="0" parTransId="{6205ACC7-3D45-4304-AEAB-7C9D905E08AD}" sibTransId="{9A42C324-55C5-47E1-9D05-4AFC2BBF27CD}"/>
    <dgm:cxn modelId="{AFD47D37-C98A-4F54-ABB3-5C99C416FD55}" type="presOf" srcId="{4C43BF16-E7CC-4268-88D9-7AD78E63337F}" destId="{B13F64EB-ECA0-49C1-B581-08C4FD16DA73}" srcOrd="0" destOrd="0" presId="urn:microsoft.com/office/officeart/2005/8/layout/orgChart1"/>
    <dgm:cxn modelId="{DF4E9A5D-55DF-48A2-8C7D-B8043989A24F}" type="presOf" srcId="{D193EFCB-C709-4C68-86CE-9F53A4BA968C}" destId="{CFFC07C3-C3C9-4F73-9D0D-7D86E0EF8B5F}" srcOrd="1" destOrd="0" presId="urn:microsoft.com/office/officeart/2005/8/layout/orgChart1"/>
    <dgm:cxn modelId="{33BFB544-AD2B-433E-AF63-60028E5A72F0}" type="presOf" srcId="{5B93EA65-C007-407E-AD81-321D50B4E634}" destId="{C945C7B0-A570-4DF9-983C-BE83F95BABD6}" srcOrd="0" destOrd="0" presId="urn:microsoft.com/office/officeart/2005/8/layout/orgChart1"/>
    <dgm:cxn modelId="{0E6DF97B-E211-42F6-982E-C51055CA10D8}" type="presOf" srcId="{34664E9D-7347-4673-8CA7-6E65B0709B11}" destId="{81D831BE-E721-447C-A321-C96317CF4F95}" srcOrd="1" destOrd="0" presId="urn:microsoft.com/office/officeart/2005/8/layout/orgChart1"/>
    <dgm:cxn modelId="{54F4A786-E69D-450F-AA10-DB7161AE528D}" type="presOf" srcId="{4DB94AF6-F784-4144-A86F-D5A9FEC8110B}" destId="{D9CADF1B-83A1-4CE4-A100-3A4F981956DB}" srcOrd="0" destOrd="0" presId="urn:microsoft.com/office/officeart/2005/8/layout/orgChart1"/>
    <dgm:cxn modelId="{B5B38DA1-3120-4C84-B447-12109C0B62F6}" type="presOf" srcId="{7940387C-A851-4682-B842-547CB46FDC1D}" destId="{833EE60A-06C7-446C-98F5-10B217554E8E}" srcOrd="0" destOrd="0" presId="urn:microsoft.com/office/officeart/2005/8/layout/orgChart1"/>
    <dgm:cxn modelId="{BCDEA4B6-26B6-4A00-9FFC-D13A3B496269}" type="presOf" srcId="{D193EFCB-C709-4C68-86CE-9F53A4BA968C}" destId="{02DA2A01-08EF-4F41-8F69-7453B671F00C}" srcOrd="0" destOrd="0" presId="urn:microsoft.com/office/officeart/2005/8/layout/orgChart1"/>
    <dgm:cxn modelId="{BB413EC5-886A-41EC-987E-07D0FFF71CD0}" type="presOf" srcId="{5B93EA65-C007-407E-AD81-321D50B4E634}" destId="{4673373A-4683-4F67-A59F-A106E6B4AB3A}" srcOrd="1" destOrd="0" presId="urn:microsoft.com/office/officeart/2005/8/layout/orgChart1"/>
    <dgm:cxn modelId="{B7FEE4CC-606F-448D-A878-316C27FA7579}" type="presOf" srcId="{34664E9D-7347-4673-8CA7-6E65B0709B11}" destId="{F1D8C077-A74C-4D56-A1B2-6D47F22A1B7D}" srcOrd="0" destOrd="0" presId="urn:microsoft.com/office/officeart/2005/8/layout/orgChart1"/>
    <dgm:cxn modelId="{B7A391CF-F321-4369-A064-9FC5FD75B9C7}" srcId="{34664E9D-7347-4673-8CA7-6E65B0709B11}" destId="{D193EFCB-C709-4C68-86CE-9F53A4BA968C}" srcOrd="1" destOrd="0" parTransId="{4DB94AF6-F784-4144-A86F-D5A9FEC8110B}" sibTransId="{FF420F54-929F-40F8-8C41-D1884F0A8B52}"/>
    <dgm:cxn modelId="{63F473D0-68AD-4D23-B002-E2C3DBC86064}" srcId="{34664E9D-7347-4673-8CA7-6E65B0709B11}" destId="{5B93EA65-C007-407E-AD81-321D50B4E634}" srcOrd="0" destOrd="0" parTransId="{4C43BF16-E7CC-4268-88D9-7AD78E63337F}" sibTransId="{D39D995E-7F67-49B8-898F-EEDF54D873D0}"/>
    <dgm:cxn modelId="{CC975D67-2348-4E94-9088-16D7E70987F4}" type="presParOf" srcId="{833EE60A-06C7-446C-98F5-10B217554E8E}" destId="{B43666D4-A47E-4508-AE27-EA59FBF228F2}" srcOrd="0" destOrd="0" presId="urn:microsoft.com/office/officeart/2005/8/layout/orgChart1"/>
    <dgm:cxn modelId="{9C14976D-972B-49E4-9AD2-DB14A22CD8E0}" type="presParOf" srcId="{B43666D4-A47E-4508-AE27-EA59FBF228F2}" destId="{B0FDAC7B-CE5D-4853-A6AC-D3B6111C8A43}" srcOrd="0" destOrd="0" presId="urn:microsoft.com/office/officeart/2005/8/layout/orgChart1"/>
    <dgm:cxn modelId="{45267DAE-80C9-4526-8E38-7EFD1ED83273}" type="presParOf" srcId="{B0FDAC7B-CE5D-4853-A6AC-D3B6111C8A43}" destId="{F1D8C077-A74C-4D56-A1B2-6D47F22A1B7D}" srcOrd="0" destOrd="0" presId="urn:microsoft.com/office/officeart/2005/8/layout/orgChart1"/>
    <dgm:cxn modelId="{D273B46B-F44A-4626-A09B-D99FF460E7BF}" type="presParOf" srcId="{B0FDAC7B-CE5D-4853-A6AC-D3B6111C8A43}" destId="{81D831BE-E721-447C-A321-C96317CF4F95}" srcOrd="1" destOrd="0" presId="urn:microsoft.com/office/officeart/2005/8/layout/orgChart1"/>
    <dgm:cxn modelId="{D381297E-23FD-4F26-8A01-A1EBFE236F00}" type="presParOf" srcId="{B43666D4-A47E-4508-AE27-EA59FBF228F2}" destId="{D7F7F793-AE48-4778-B9B1-4D826E74D696}" srcOrd="1" destOrd="0" presId="urn:microsoft.com/office/officeart/2005/8/layout/orgChart1"/>
    <dgm:cxn modelId="{E6111B72-92AA-40E1-8AEC-E8F93DD51BCC}" type="presParOf" srcId="{D7F7F793-AE48-4778-B9B1-4D826E74D696}" destId="{B13F64EB-ECA0-49C1-B581-08C4FD16DA73}" srcOrd="0" destOrd="0" presId="urn:microsoft.com/office/officeart/2005/8/layout/orgChart1"/>
    <dgm:cxn modelId="{F1CA592B-F638-41BE-A3E8-2AE240462E54}" type="presParOf" srcId="{D7F7F793-AE48-4778-B9B1-4D826E74D696}" destId="{68E5F7C5-C1B6-4014-BBEA-9D8682C20F83}" srcOrd="1" destOrd="0" presId="urn:microsoft.com/office/officeart/2005/8/layout/orgChart1"/>
    <dgm:cxn modelId="{CF7F7757-DF76-4F6F-A5E1-C86E0B16468A}" type="presParOf" srcId="{68E5F7C5-C1B6-4014-BBEA-9D8682C20F83}" destId="{4BC98F84-0581-4E27-8B3F-8FB0881C4F9E}" srcOrd="0" destOrd="0" presId="urn:microsoft.com/office/officeart/2005/8/layout/orgChart1"/>
    <dgm:cxn modelId="{E21D32B0-4FC2-4E65-81FE-EA980FB17228}" type="presParOf" srcId="{4BC98F84-0581-4E27-8B3F-8FB0881C4F9E}" destId="{C945C7B0-A570-4DF9-983C-BE83F95BABD6}" srcOrd="0" destOrd="0" presId="urn:microsoft.com/office/officeart/2005/8/layout/orgChart1"/>
    <dgm:cxn modelId="{583D2504-CE7D-4969-A35C-EDB77C197D15}" type="presParOf" srcId="{4BC98F84-0581-4E27-8B3F-8FB0881C4F9E}" destId="{4673373A-4683-4F67-A59F-A106E6B4AB3A}" srcOrd="1" destOrd="0" presId="urn:microsoft.com/office/officeart/2005/8/layout/orgChart1"/>
    <dgm:cxn modelId="{7728FD84-2037-4FB9-B6CA-D9830B7B9B12}" type="presParOf" srcId="{68E5F7C5-C1B6-4014-BBEA-9D8682C20F83}" destId="{E4898CC3-DC05-4F61-AF34-40E19B429906}" srcOrd="1" destOrd="0" presId="urn:microsoft.com/office/officeart/2005/8/layout/orgChart1"/>
    <dgm:cxn modelId="{29D872CB-E0FB-42CA-8C38-3E3452B91FA0}" type="presParOf" srcId="{68E5F7C5-C1B6-4014-BBEA-9D8682C20F83}" destId="{284898A0-33E6-4087-8F46-71C24C91C22B}" srcOrd="2" destOrd="0" presId="urn:microsoft.com/office/officeart/2005/8/layout/orgChart1"/>
    <dgm:cxn modelId="{B9BCB4C4-D244-4347-A31B-6484BCAB572B}" type="presParOf" srcId="{D7F7F793-AE48-4778-B9B1-4D826E74D696}" destId="{D9CADF1B-83A1-4CE4-A100-3A4F981956DB}" srcOrd="2" destOrd="0" presId="urn:microsoft.com/office/officeart/2005/8/layout/orgChart1"/>
    <dgm:cxn modelId="{733D9561-5309-4EA2-AB41-9FDB0852D6E1}" type="presParOf" srcId="{D7F7F793-AE48-4778-B9B1-4D826E74D696}" destId="{A5476394-91FC-42E5-A16B-85195021D964}" srcOrd="3" destOrd="0" presId="urn:microsoft.com/office/officeart/2005/8/layout/orgChart1"/>
    <dgm:cxn modelId="{BB172A96-4804-43B6-9E70-ACD797C95D5C}" type="presParOf" srcId="{A5476394-91FC-42E5-A16B-85195021D964}" destId="{AC2689DA-69AB-4161-B06D-CBD7D812BAA2}" srcOrd="0" destOrd="0" presId="urn:microsoft.com/office/officeart/2005/8/layout/orgChart1"/>
    <dgm:cxn modelId="{55380DBE-B999-41E8-9E03-ADAB85A58437}" type="presParOf" srcId="{AC2689DA-69AB-4161-B06D-CBD7D812BAA2}" destId="{02DA2A01-08EF-4F41-8F69-7453B671F00C}" srcOrd="0" destOrd="0" presId="urn:microsoft.com/office/officeart/2005/8/layout/orgChart1"/>
    <dgm:cxn modelId="{F2DFCA96-60DE-4D85-B19C-DA3FFEA55691}" type="presParOf" srcId="{AC2689DA-69AB-4161-B06D-CBD7D812BAA2}" destId="{CFFC07C3-C3C9-4F73-9D0D-7D86E0EF8B5F}" srcOrd="1" destOrd="0" presId="urn:microsoft.com/office/officeart/2005/8/layout/orgChart1"/>
    <dgm:cxn modelId="{FA3802F4-CC3B-4C89-9217-CDA154BB2BD7}" type="presParOf" srcId="{A5476394-91FC-42E5-A16B-85195021D964}" destId="{D6C838B1-3F5F-4138-A000-2E34F08A4E1C}" srcOrd="1" destOrd="0" presId="urn:microsoft.com/office/officeart/2005/8/layout/orgChart1"/>
    <dgm:cxn modelId="{17009A82-B0BA-4275-9669-EBDBA510E826}" type="presParOf" srcId="{A5476394-91FC-42E5-A16B-85195021D964}" destId="{D4E82494-FA43-4879-BCBA-A5925D25D621}" srcOrd="2" destOrd="0" presId="urn:microsoft.com/office/officeart/2005/8/layout/orgChart1"/>
    <dgm:cxn modelId="{7084B184-E01E-446D-8259-8C91DA0FBEA6}" type="presParOf" srcId="{B43666D4-A47E-4508-AE27-EA59FBF228F2}" destId="{E36C2E70-EE11-475E-BBD0-60568A9266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ADF1B-83A1-4CE4-A100-3A4F981956DB}">
      <dsp:nvSpPr>
        <dsp:cNvPr id="0" name=""/>
        <dsp:cNvSpPr/>
      </dsp:nvSpPr>
      <dsp:spPr>
        <a:xfrm>
          <a:off x="5598760" y="1032247"/>
          <a:ext cx="3038396" cy="971650"/>
        </a:xfrm>
        <a:custGeom>
          <a:avLst/>
          <a:gdLst/>
          <a:ahLst/>
          <a:cxnLst/>
          <a:rect l="0" t="0" r="0" b="0"/>
          <a:pathLst>
            <a:path>
              <a:moveTo>
                <a:pt x="0" y="0"/>
              </a:moveTo>
              <a:lnTo>
                <a:pt x="0" y="485825"/>
              </a:lnTo>
              <a:lnTo>
                <a:pt x="3038396" y="485825"/>
              </a:lnTo>
              <a:lnTo>
                <a:pt x="3038396" y="97165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F64EB-ECA0-49C1-B581-08C4FD16DA73}">
      <dsp:nvSpPr>
        <dsp:cNvPr id="0" name=""/>
        <dsp:cNvSpPr/>
      </dsp:nvSpPr>
      <dsp:spPr>
        <a:xfrm>
          <a:off x="2573874" y="1032247"/>
          <a:ext cx="3024885" cy="971650"/>
        </a:xfrm>
        <a:custGeom>
          <a:avLst/>
          <a:gdLst/>
          <a:ahLst/>
          <a:cxnLst/>
          <a:rect l="0" t="0" r="0" b="0"/>
          <a:pathLst>
            <a:path>
              <a:moveTo>
                <a:pt x="3024885" y="0"/>
              </a:moveTo>
              <a:lnTo>
                <a:pt x="3024885" y="485825"/>
              </a:lnTo>
              <a:lnTo>
                <a:pt x="0" y="485825"/>
              </a:lnTo>
              <a:lnTo>
                <a:pt x="0" y="97165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8C077-A74C-4D56-A1B2-6D47F22A1B7D}">
      <dsp:nvSpPr>
        <dsp:cNvPr id="0" name=""/>
        <dsp:cNvSpPr/>
      </dsp:nvSpPr>
      <dsp:spPr>
        <a:xfrm>
          <a:off x="785668" y="75982"/>
          <a:ext cx="9626184" cy="95626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La mise en œuvre d'une démarche éthique et éco-responsable présente plusieurs avantages</a:t>
          </a:r>
        </a:p>
      </dsp:txBody>
      <dsp:txXfrm>
        <a:off x="785668" y="75982"/>
        <a:ext cx="9626184" cy="956265"/>
      </dsp:txXfrm>
    </dsp:sp>
    <dsp:sp modelId="{C945C7B0-A570-4DF9-983C-BE83F95BABD6}">
      <dsp:nvSpPr>
        <dsp:cNvPr id="0" name=""/>
        <dsp:cNvSpPr/>
      </dsp:nvSpPr>
      <dsp:spPr>
        <a:xfrm>
          <a:off x="21303" y="2003897"/>
          <a:ext cx="5105142" cy="2869282"/>
        </a:xfrm>
        <a:prstGeom prst="rect">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Cambria" panose="02040503050406030204" pitchFamily="18" charset="0"/>
            <a:buNone/>
          </a:pPr>
          <a:r>
            <a:rPr lang="fr-FR" sz="2000" b="1" kern="1200" dirty="0">
              <a:latin typeface="Arial" panose="020B0604020202020204" pitchFamily="34" charset="0"/>
              <a:cs typeface="Arial" panose="020B0604020202020204" pitchFamily="34" charset="0"/>
            </a:rPr>
            <a:t>Sur les coûts</a:t>
          </a:r>
          <a:r>
            <a:rPr lang="fr-FR" sz="2000" kern="1200" dirty="0">
              <a:latin typeface="Arial" panose="020B0604020202020204" pitchFamily="34" charset="0"/>
              <a:cs typeface="Arial" panose="020B0604020202020204" pitchFamily="34" charset="0"/>
            </a:rPr>
            <a:t> </a:t>
          </a:r>
        </a:p>
        <a:p>
          <a:pPr marL="0" lvl="0" indent="0" algn="ctr" defTabSz="889000">
            <a:lnSpc>
              <a:spcPct val="90000"/>
            </a:lnSpc>
            <a:spcBef>
              <a:spcPct val="0"/>
            </a:spcBef>
            <a:spcAft>
              <a:spcPct val="35000"/>
            </a:spcAft>
            <a:buFont typeface="Cambria" panose="02040503050406030204" pitchFamily="18" charset="0"/>
            <a:buNone/>
          </a:pPr>
          <a:r>
            <a:rPr lang="fr-FR" sz="2000" kern="1200" dirty="0">
              <a:latin typeface="Arial" panose="020B0604020202020204" pitchFamily="34" charset="0"/>
              <a:cs typeface="Arial" panose="020B0604020202020204" pitchFamily="34" charset="0"/>
            </a:rPr>
            <a:t>la diminution de la consommation d’énergie réduit les coûts de production. La réduction des déchets et de leur dangerosité réduit les coûts de gestion et d'élimination des déchets ainsi que les taxes calculées sur les volumes traités. Enfin, dans certains cas, les déchets peuvent être valorisés et apporter des recettes supplémentaires.</a:t>
          </a:r>
        </a:p>
      </dsp:txBody>
      <dsp:txXfrm>
        <a:off x="21303" y="2003897"/>
        <a:ext cx="5105142" cy="2869282"/>
      </dsp:txXfrm>
    </dsp:sp>
    <dsp:sp modelId="{02DA2A01-08EF-4F41-8F69-7453B671F00C}">
      <dsp:nvSpPr>
        <dsp:cNvPr id="0" name=""/>
        <dsp:cNvSpPr/>
      </dsp:nvSpPr>
      <dsp:spPr>
        <a:xfrm>
          <a:off x="6084585" y="2003897"/>
          <a:ext cx="5105142" cy="2869282"/>
        </a:xfrm>
        <a:prstGeom prst="rect">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Cambria" panose="02040503050406030204" pitchFamily="18" charset="0"/>
            <a:buNone/>
          </a:pPr>
          <a:r>
            <a:rPr lang="fr-FR" sz="2000" b="1" kern="1200" dirty="0">
              <a:latin typeface="Arial" panose="020B0604020202020204" pitchFamily="34" charset="0"/>
              <a:cs typeface="Arial" panose="020B0604020202020204" pitchFamily="34" charset="0"/>
            </a:rPr>
            <a:t>Sur l’image de marque</a:t>
          </a:r>
          <a:r>
            <a:rPr lang="fr-FR" sz="2000" kern="1200" dirty="0">
              <a:latin typeface="Arial" panose="020B0604020202020204" pitchFamily="34" charset="0"/>
              <a:cs typeface="Arial" panose="020B0604020202020204" pitchFamily="34" charset="0"/>
            </a:rPr>
            <a:t> </a:t>
          </a:r>
        </a:p>
        <a:p>
          <a:pPr marL="0" lvl="0" indent="0" algn="ctr" defTabSz="889000">
            <a:lnSpc>
              <a:spcPct val="90000"/>
            </a:lnSpc>
            <a:spcBef>
              <a:spcPct val="0"/>
            </a:spcBef>
            <a:spcAft>
              <a:spcPct val="35000"/>
            </a:spcAft>
            <a:buFont typeface="Cambria" panose="02040503050406030204" pitchFamily="18" charset="0"/>
            <a:buNone/>
          </a:pPr>
          <a:r>
            <a:rPr lang="fr-FR" sz="2000" kern="1200" dirty="0">
              <a:latin typeface="Arial" panose="020B0604020202020204" pitchFamily="34" charset="0"/>
              <a:cs typeface="Arial" panose="020B0604020202020204" pitchFamily="34" charset="0"/>
            </a:rPr>
            <a:t>en luttant contre le réchauffement climatique, en réduisant ses rejets et en rationnalisant ses achats. L’entreprise envoie une image positive et valorisante qui renforce l’esprit d’équipe et le sentiment d’appartenance des salariés, qui accroît sa notoriété. Elle facilite également le recrutement dans la mesure où les jeunes sont plus sensibles à cette démarche responsable.</a:t>
          </a:r>
        </a:p>
      </dsp:txBody>
      <dsp:txXfrm>
        <a:off x="6084585" y="2003897"/>
        <a:ext cx="5105142" cy="2869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ADF1B-83A1-4CE4-A100-3A4F981956DB}">
      <dsp:nvSpPr>
        <dsp:cNvPr id="0" name=""/>
        <dsp:cNvSpPr/>
      </dsp:nvSpPr>
      <dsp:spPr>
        <a:xfrm>
          <a:off x="5598760" y="1032247"/>
          <a:ext cx="3038396" cy="971650"/>
        </a:xfrm>
        <a:custGeom>
          <a:avLst/>
          <a:gdLst/>
          <a:ahLst/>
          <a:cxnLst/>
          <a:rect l="0" t="0" r="0" b="0"/>
          <a:pathLst>
            <a:path>
              <a:moveTo>
                <a:pt x="0" y="0"/>
              </a:moveTo>
              <a:lnTo>
                <a:pt x="0" y="485825"/>
              </a:lnTo>
              <a:lnTo>
                <a:pt x="3038396" y="485825"/>
              </a:lnTo>
              <a:lnTo>
                <a:pt x="3038396" y="97165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F64EB-ECA0-49C1-B581-08C4FD16DA73}">
      <dsp:nvSpPr>
        <dsp:cNvPr id="0" name=""/>
        <dsp:cNvSpPr/>
      </dsp:nvSpPr>
      <dsp:spPr>
        <a:xfrm>
          <a:off x="2573874" y="1032247"/>
          <a:ext cx="3024885" cy="971650"/>
        </a:xfrm>
        <a:custGeom>
          <a:avLst/>
          <a:gdLst/>
          <a:ahLst/>
          <a:cxnLst/>
          <a:rect l="0" t="0" r="0" b="0"/>
          <a:pathLst>
            <a:path>
              <a:moveTo>
                <a:pt x="3024885" y="0"/>
              </a:moveTo>
              <a:lnTo>
                <a:pt x="3024885" y="485825"/>
              </a:lnTo>
              <a:lnTo>
                <a:pt x="0" y="485825"/>
              </a:lnTo>
              <a:lnTo>
                <a:pt x="0" y="97165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8C077-A74C-4D56-A1B2-6D47F22A1B7D}">
      <dsp:nvSpPr>
        <dsp:cNvPr id="0" name=""/>
        <dsp:cNvSpPr/>
      </dsp:nvSpPr>
      <dsp:spPr>
        <a:xfrm>
          <a:off x="785668" y="75982"/>
          <a:ext cx="9626184" cy="95626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La mise en œuvre d'une démarche éthique et éco-responsable présente plusieurs avantages</a:t>
          </a:r>
        </a:p>
      </dsp:txBody>
      <dsp:txXfrm>
        <a:off x="785668" y="75982"/>
        <a:ext cx="9626184" cy="956265"/>
      </dsp:txXfrm>
    </dsp:sp>
    <dsp:sp modelId="{C945C7B0-A570-4DF9-983C-BE83F95BABD6}">
      <dsp:nvSpPr>
        <dsp:cNvPr id="0" name=""/>
        <dsp:cNvSpPr/>
      </dsp:nvSpPr>
      <dsp:spPr>
        <a:xfrm>
          <a:off x="21303" y="2003897"/>
          <a:ext cx="5105142" cy="2869282"/>
        </a:xfrm>
        <a:prstGeom prst="rect">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Cambria" panose="02040503050406030204" pitchFamily="18" charset="0"/>
            <a:buNone/>
          </a:pPr>
          <a:r>
            <a:rPr lang="fr-FR" sz="2000" b="1" kern="1200" dirty="0">
              <a:latin typeface="Arial" panose="020B0604020202020204" pitchFamily="34" charset="0"/>
              <a:cs typeface="Arial" panose="020B0604020202020204" pitchFamily="34" charset="0"/>
            </a:rPr>
            <a:t>la satisfaction des employés</a:t>
          </a:r>
        </a:p>
        <a:p>
          <a:pPr marL="0" lvl="0" indent="0" algn="ctr" defTabSz="889000">
            <a:lnSpc>
              <a:spcPct val="90000"/>
            </a:lnSpc>
            <a:spcBef>
              <a:spcPct val="0"/>
            </a:spcBef>
            <a:spcAft>
              <a:spcPct val="35000"/>
            </a:spcAft>
            <a:buFont typeface="Cambria" panose="02040503050406030204" pitchFamily="18" charset="0"/>
            <a:buNone/>
          </a:pPr>
          <a:r>
            <a:rPr lang="fr-FR" sz="2000" kern="1200" dirty="0">
              <a:latin typeface="Arial" panose="020B0604020202020204" pitchFamily="34" charset="0"/>
              <a:cs typeface="Arial" panose="020B0604020202020204" pitchFamily="34" charset="0"/>
            </a:rPr>
            <a:t>l’image positive de l’entreprise valorise le personnel, favorise l’esprit d’équipe et renforce la culture d’entreprise. Par ailleurs, les nouvelles générations sont plus sensibles à la RSE de l’entreprises dans laquelle ils souhaitent travailler, notamment auprès des plus diplômés.</a:t>
          </a:r>
        </a:p>
      </dsp:txBody>
      <dsp:txXfrm>
        <a:off x="21303" y="2003897"/>
        <a:ext cx="5105142" cy="2869282"/>
      </dsp:txXfrm>
    </dsp:sp>
    <dsp:sp modelId="{02DA2A01-08EF-4F41-8F69-7453B671F00C}">
      <dsp:nvSpPr>
        <dsp:cNvPr id="0" name=""/>
        <dsp:cNvSpPr/>
      </dsp:nvSpPr>
      <dsp:spPr>
        <a:xfrm>
          <a:off x="6084585" y="2003897"/>
          <a:ext cx="5105142" cy="2869282"/>
        </a:xfrm>
        <a:prstGeom prst="rect">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Cambria" panose="02040503050406030204" pitchFamily="18" charset="0"/>
            <a:buNone/>
          </a:pPr>
          <a:r>
            <a:rPr lang="fr-FR" sz="2000" b="1" kern="1200" dirty="0">
              <a:latin typeface="Arial" panose="020B0604020202020204" pitchFamily="34" charset="0"/>
              <a:cs typeface="Arial" panose="020B0604020202020204" pitchFamily="34" charset="0"/>
            </a:rPr>
            <a:t>la conformité aux réglementations</a:t>
          </a:r>
        </a:p>
        <a:p>
          <a:pPr marL="0" lvl="0" indent="0" algn="ctr" defTabSz="889000">
            <a:lnSpc>
              <a:spcPct val="90000"/>
            </a:lnSpc>
            <a:spcBef>
              <a:spcPct val="0"/>
            </a:spcBef>
            <a:spcAft>
              <a:spcPct val="35000"/>
            </a:spcAft>
            <a:buFont typeface="Cambria" panose="02040503050406030204" pitchFamily="18" charset="0"/>
            <a:buNone/>
          </a:pPr>
          <a:r>
            <a:rPr lang="fr-FR" sz="2000" kern="1200" dirty="0">
              <a:latin typeface="Arial" panose="020B0604020202020204" pitchFamily="34" charset="0"/>
              <a:cs typeface="Arial" panose="020B0604020202020204" pitchFamily="34" charset="0"/>
            </a:rPr>
            <a:t>renforce l’image écoresponsable de l’entreprise, facilite le travail des commerciaux, permet de répondre aux contrats publics et évite les conflits ou problèmes éventuels.</a:t>
          </a:r>
        </a:p>
      </dsp:txBody>
      <dsp:txXfrm>
        <a:off x="6084585" y="2003897"/>
        <a:ext cx="5105142" cy="28692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9B15C-DA2A-7449-8A1A-A396938E6A87}" type="datetimeFigureOut">
              <a:rPr lang="fr-FR" smtClean="0"/>
              <a:t>15/12/2023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AEFF5-C033-8E46-966E-8C3B5B58382E}" type="slidenum">
              <a:rPr lang="fr-FR" smtClean="0"/>
              <a:t>‹N°›</a:t>
            </a:fld>
            <a:endParaRPr lang="fr-FR"/>
          </a:p>
        </p:txBody>
      </p:sp>
    </p:spTree>
    <p:extLst>
      <p:ext uri="{BB962C8B-B14F-4D97-AF65-F5344CB8AC3E}">
        <p14:creationId xmlns:p14="http://schemas.microsoft.com/office/powerpoint/2010/main" val="3968014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15/12/2023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15/12/2023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4502"/>
            <a:ext cx="12192001" cy="776376"/>
          </a:xfrm>
        </p:spPr>
        <p:txBody>
          <a:bodyPr>
            <a:noAutofit/>
          </a:bodyPr>
          <a:lstStyle/>
          <a:p>
            <a:r>
              <a:rPr lang="fr-FR" sz="3200" b="1" dirty="0">
                <a:latin typeface="Arial" panose="020B0604020202020204" pitchFamily="34" charset="0"/>
                <a:cs typeface="Arial" panose="020B0604020202020204" pitchFamily="34" charset="0"/>
              </a:rPr>
              <a:t>Chap. 9 – La gestion des risques environnementaux</a:t>
            </a:r>
          </a:p>
        </p:txBody>
      </p:sp>
      <p:sp>
        <p:nvSpPr>
          <p:cNvPr id="6" name="ZoneTexte 5"/>
          <p:cNvSpPr txBox="1"/>
          <p:nvPr/>
        </p:nvSpPr>
        <p:spPr>
          <a:xfrm>
            <a:off x="0" y="744730"/>
            <a:ext cx="11603410"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 </a:t>
            </a:r>
          </a:p>
        </p:txBody>
      </p:sp>
      <p:sp>
        <p:nvSpPr>
          <p:cNvPr id="5" name="ZoneTexte 4">
            <a:extLst>
              <a:ext uri="{FF2B5EF4-FFF2-40B4-BE49-F238E27FC236}">
                <a16:creationId xmlns:a16="http://schemas.microsoft.com/office/drawing/2014/main" id="{2600764D-51D5-B982-7A29-22DA1F3956D5}"/>
              </a:ext>
            </a:extLst>
          </p:cNvPr>
          <p:cNvSpPr txBox="1"/>
          <p:nvPr/>
        </p:nvSpPr>
        <p:spPr>
          <a:xfrm>
            <a:off x="914398" y="1745703"/>
            <a:ext cx="10230119" cy="3901581"/>
          </a:xfrm>
          <a:prstGeom prst="rect">
            <a:avLst/>
          </a:prstGeom>
          <a:noFill/>
        </p:spPr>
        <p:txBody>
          <a:bodyPr wrap="square">
            <a:spAutoFit/>
          </a:bodyPr>
          <a:lstStyle/>
          <a:p>
            <a:pPr algn="ctr">
              <a:lnSpc>
                <a:spcPct val="107000"/>
              </a:lnSpc>
              <a:spcAft>
                <a:spcPts val="600"/>
              </a:spcAft>
            </a:pP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Que ce soit </a:t>
            </a:r>
          </a:p>
          <a:p>
            <a:pPr algn="ctr">
              <a:lnSpc>
                <a:spcPct val="107000"/>
              </a:lnSpc>
              <a:spcAft>
                <a:spcPts val="600"/>
              </a:spcAft>
            </a:pP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pour répondre aux réglementations, aux exigences des clients ou pour maîtriser les coûts, </a:t>
            </a:r>
          </a:p>
          <a:p>
            <a:pPr algn="ctr">
              <a:lnSpc>
                <a:spcPct val="107000"/>
              </a:lnSpc>
              <a:spcBef>
                <a:spcPts val="1800"/>
              </a:spcBef>
              <a:spcAft>
                <a:spcPts val="600"/>
              </a:spcAft>
            </a:pP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la performance environnementale se traduit </a:t>
            </a:r>
          </a:p>
          <a:p>
            <a:pPr marL="457200" indent="-457200" algn="just">
              <a:lnSpc>
                <a:spcPct val="107000"/>
              </a:lnSpc>
              <a:spcAft>
                <a:spcPts val="600"/>
              </a:spcAft>
              <a:buFont typeface="Wingdings" panose="05000000000000000000" pitchFamily="2" charset="2"/>
              <a:buChar char="q"/>
            </a:pP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par des </a:t>
            </a:r>
            <a:r>
              <a:rPr lang="fr-FR" sz="2800" b="1"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économies sur les coûts </a:t>
            </a: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de production, p</a:t>
            </a:r>
          </a:p>
          <a:p>
            <a:pPr marL="457200" indent="-457200" algn="just">
              <a:lnSpc>
                <a:spcPct val="107000"/>
              </a:lnSpc>
              <a:spcAft>
                <a:spcPts val="600"/>
              </a:spcAft>
              <a:buFont typeface="Wingdings" panose="05000000000000000000" pitchFamily="2" charset="2"/>
              <a:buChar char="q"/>
            </a:pPr>
            <a:r>
              <a:rPr lang="fr-FR" sz="2800" dirty="0" err="1">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articipe</a:t>
            </a: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 à une </a:t>
            </a:r>
            <a:r>
              <a:rPr lang="fr-FR" sz="2800" b="1"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politique de développement durable fiable </a:t>
            </a:r>
            <a:endParaRPr lang="fr-FR" sz="2800" b="1" dirty="0">
              <a:solidFill>
                <a:schemeClr val="tx1">
                  <a:lumMod val="95000"/>
                </a:schemeClr>
              </a:solidFill>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600"/>
              </a:spcAft>
              <a:buFont typeface="Wingdings" panose="05000000000000000000" pitchFamily="2" charset="2"/>
              <a:buChar char="q"/>
            </a:pP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permet de </a:t>
            </a:r>
            <a:r>
              <a:rPr lang="fr-FR" sz="2800" b="1"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se démarquer de la concurrence</a:t>
            </a:r>
            <a:r>
              <a:rPr lang="fr-FR" sz="28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58085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4.3. Les normes environnementales</a:t>
            </a:r>
          </a:p>
        </p:txBody>
      </p:sp>
      <p:sp>
        <p:nvSpPr>
          <p:cNvPr id="4" name="ZoneTexte 3">
            <a:extLst>
              <a:ext uri="{FF2B5EF4-FFF2-40B4-BE49-F238E27FC236}">
                <a16:creationId xmlns:a16="http://schemas.microsoft.com/office/drawing/2014/main" id="{051D7FC7-3654-5C00-687D-D94A90B1DA3F}"/>
              </a:ext>
            </a:extLst>
          </p:cNvPr>
          <p:cNvSpPr txBox="1"/>
          <p:nvPr/>
        </p:nvSpPr>
        <p:spPr>
          <a:xfrm>
            <a:off x="142539" y="1862954"/>
            <a:ext cx="10577848" cy="4131772"/>
          </a:xfrm>
          <a:prstGeom prst="rect">
            <a:avLst/>
          </a:prstGeom>
          <a:noFill/>
        </p:spPr>
        <p:txBody>
          <a:bodyPr wrap="square">
            <a:spAutoFit/>
          </a:bodyPr>
          <a:lstStyle/>
          <a:p>
            <a:pPr algn="ctr">
              <a:lnSpc>
                <a:spcPct val="107000"/>
              </a:lnSpc>
              <a:spcAft>
                <a:spcPts val="600"/>
              </a:spcAft>
            </a:pPr>
            <a:r>
              <a:rPr lang="fr-FR" sz="2800" dirty="0">
                <a:effectLst/>
                <a:latin typeface="Arial" panose="020B0604020202020204" pitchFamily="34" charset="0"/>
                <a:ea typeface="Calibri" panose="020F0502020204030204" pitchFamily="34" charset="0"/>
                <a:cs typeface="Arial" panose="020B0604020202020204" pitchFamily="34" charset="0"/>
              </a:rPr>
              <a:t>L'</a:t>
            </a:r>
            <a:r>
              <a:rPr lang="fr-FR" sz="2800" b="1" dirty="0">
                <a:effectLst/>
                <a:latin typeface="Arial" panose="020B0604020202020204" pitchFamily="34" charset="0"/>
                <a:ea typeface="Calibri" panose="020F0502020204030204" pitchFamily="34" charset="0"/>
                <a:cs typeface="Arial" panose="020B0604020202020204" pitchFamily="34" charset="0"/>
              </a:rPr>
              <a:t>Organisation internationale de normalisation (ISO)</a:t>
            </a:r>
            <a:r>
              <a:rPr lang="fr-FR" sz="28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600"/>
              </a:spcAft>
            </a:pPr>
            <a:r>
              <a:rPr lang="fr-FR" sz="2800" dirty="0">
                <a:effectLst/>
                <a:latin typeface="Arial" panose="020B0604020202020204" pitchFamily="34" charset="0"/>
                <a:ea typeface="Calibri" panose="020F0502020204030204" pitchFamily="34" charset="0"/>
                <a:cs typeface="Arial" panose="020B0604020202020204" pitchFamily="34" charset="0"/>
              </a:rPr>
              <a:t>est un organisme qui établit des normes internationales </a:t>
            </a:r>
          </a:p>
          <a:p>
            <a:pPr algn="ctr">
              <a:lnSpc>
                <a:spcPct val="107000"/>
              </a:lnSpc>
              <a:spcAft>
                <a:spcPts val="600"/>
              </a:spcAft>
            </a:pPr>
            <a:r>
              <a:rPr lang="fr-FR" sz="2800" dirty="0">
                <a:effectLst/>
                <a:latin typeface="Arial" panose="020B0604020202020204" pitchFamily="34" charset="0"/>
                <a:ea typeface="Calibri" panose="020F0502020204030204" pitchFamily="34" charset="0"/>
                <a:cs typeface="Arial" panose="020B0604020202020204" pitchFamily="34" charset="0"/>
              </a:rPr>
              <a:t>qui décrivent </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les caractéristiques et les performances attendues </a:t>
            </a:r>
          </a:p>
          <a:p>
            <a:pPr algn="ctr">
              <a:lnSpc>
                <a:spcPct val="107000"/>
              </a:lnSpc>
              <a:spcAft>
                <a:spcPts val="600"/>
              </a:spcAft>
            </a:pPr>
            <a:r>
              <a:rPr lang="fr-FR" sz="2800" dirty="0">
                <a:solidFill>
                  <a:srgbClr val="92D050"/>
                </a:solidFill>
                <a:effectLst/>
                <a:latin typeface="Arial" panose="020B0604020202020204" pitchFamily="34" charset="0"/>
                <a:ea typeface="Calibri" panose="020F0502020204030204" pitchFamily="34" charset="0"/>
                <a:cs typeface="Arial" panose="020B0604020202020204" pitchFamily="34" charset="0"/>
              </a:rPr>
              <a:t>d’un produit, d’un processus ou d’un service. </a:t>
            </a:r>
          </a:p>
          <a:p>
            <a:pPr algn="ctr">
              <a:lnSpc>
                <a:spcPct val="107000"/>
              </a:lnSpc>
              <a:spcAft>
                <a:spcPts val="600"/>
              </a:spcAft>
            </a:pPr>
            <a:endParaRPr lang="fr-FR"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600"/>
              </a:spcAft>
            </a:pPr>
            <a:r>
              <a:rPr lang="fr-FR" sz="2800" dirty="0">
                <a:effectLst/>
                <a:latin typeface="Arial" panose="020B0604020202020204" pitchFamily="34" charset="0"/>
                <a:ea typeface="Calibri" panose="020F0502020204030204" pitchFamily="34" charset="0"/>
                <a:cs typeface="Arial" panose="020B0604020202020204" pitchFamily="34" charset="0"/>
              </a:rPr>
              <a:t>Elles offrent un référentiel factuel qui s'appuie sur des actions concrètes et mesurables. </a:t>
            </a:r>
            <a:endParaRPr lang="fr-FR"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descr="Norme environnementale ISO">
            <a:extLst>
              <a:ext uri="{FF2B5EF4-FFF2-40B4-BE49-F238E27FC236}">
                <a16:creationId xmlns:a16="http://schemas.microsoft.com/office/drawing/2014/main" id="{06CE4711-5E0C-EC47-55FB-D06713A4B2F2}"/>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322566" y="1463794"/>
            <a:ext cx="1583487" cy="1311897"/>
          </a:xfrm>
          <a:prstGeom prst="rect">
            <a:avLst/>
          </a:prstGeom>
          <a:noFill/>
          <a:ln>
            <a:noFill/>
          </a:ln>
        </p:spPr>
      </p:pic>
    </p:spTree>
    <p:extLst>
      <p:ext uri="{BB962C8B-B14F-4D97-AF65-F5344CB8AC3E}">
        <p14:creationId xmlns:p14="http://schemas.microsoft.com/office/powerpoint/2010/main" val="484281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4.3. Les normes environnementales</a:t>
            </a:r>
          </a:p>
        </p:txBody>
      </p:sp>
      <p:pic>
        <p:nvPicPr>
          <p:cNvPr id="3" name="Image 2" descr="Une image contenant texte, capture d’écran, Police, nombre&#10;&#10;Description générée automatiquement">
            <a:extLst>
              <a:ext uri="{FF2B5EF4-FFF2-40B4-BE49-F238E27FC236}">
                <a16:creationId xmlns:a16="http://schemas.microsoft.com/office/drawing/2014/main" id="{1BE133CE-FF61-39C8-B748-364237448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45" y="1814875"/>
            <a:ext cx="11111309" cy="3746430"/>
          </a:xfrm>
          <a:prstGeom prst="rect">
            <a:avLst/>
          </a:prstGeom>
        </p:spPr>
      </p:pic>
    </p:spTree>
    <p:extLst>
      <p:ext uri="{BB962C8B-B14F-4D97-AF65-F5344CB8AC3E}">
        <p14:creationId xmlns:p14="http://schemas.microsoft.com/office/powerpoint/2010/main" val="1970563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4.3. Les normes environnementales</a:t>
            </a:r>
          </a:p>
        </p:txBody>
      </p:sp>
      <p:pic>
        <p:nvPicPr>
          <p:cNvPr id="3" name="Image 2" descr="Une image contenant texte, capture d’écran, Police, ligne&#10;&#10;Description générée automatiquement">
            <a:extLst>
              <a:ext uri="{FF2B5EF4-FFF2-40B4-BE49-F238E27FC236}">
                <a16:creationId xmlns:a16="http://schemas.microsoft.com/office/drawing/2014/main" id="{4EC881C7-B955-6E8C-9B75-6E321B57C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92" y="2403282"/>
            <a:ext cx="11327542" cy="2154793"/>
          </a:xfrm>
          <a:prstGeom prst="rect">
            <a:avLst/>
          </a:prstGeom>
        </p:spPr>
      </p:pic>
    </p:spTree>
    <p:extLst>
      <p:ext uri="{BB962C8B-B14F-4D97-AF65-F5344CB8AC3E}">
        <p14:creationId xmlns:p14="http://schemas.microsoft.com/office/powerpoint/2010/main" val="114919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4.4. Mettre en œuvre une démarche environnementale </a:t>
            </a:r>
          </a:p>
        </p:txBody>
      </p:sp>
      <p:sp>
        <p:nvSpPr>
          <p:cNvPr id="3" name="ZoneTexte 2">
            <a:extLst>
              <a:ext uri="{FF2B5EF4-FFF2-40B4-BE49-F238E27FC236}">
                <a16:creationId xmlns:a16="http://schemas.microsoft.com/office/drawing/2014/main" id="{DE502D3A-6BF9-8CC9-3977-BC121B50E496}"/>
              </a:ext>
            </a:extLst>
          </p:cNvPr>
          <p:cNvSpPr txBox="1"/>
          <p:nvPr/>
        </p:nvSpPr>
        <p:spPr>
          <a:xfrm>
            <a:off x="1073239" y="1888882"/>
            <a:ext cx="9324304" cy="2671757"/>
          </a:xfrm>
          <a:prstGeom prst="rect">
            <a:avLst/>
          </a:prstGeom>
          <a:noFill/>
        </p:spPr>
        <p:txBody>
          <a:bodyPr wrap="square">
            <a:spAutoFit/>
          </a:bodyPr>
          <a:lstStyle/>
          <a:p>
            <a:pPr algn="ctr">
              <a:lnSpc>
                <a:spcPct val="107000"/>
              </a:lnSpc>
              <a:spcAft>
                <a:spcPts val="800"/>
              </a:spcAft>
            </a:pPr>
            <a:r>
              <a:rPr lang="fr-FR" sz="2800" dirty="0">
                <a:effectLst/>
                <a:latin typeface="Arial" panose="020B0604020202020204" pitchFamily="34" charset="0"/>
                <a:ea typeface="Calibri" panose="020F0502020204030204" pitchFamily="34" charset="0"/>
                <a:cs typeface="Times New Roman" panose="02020603050405020304" pitchFamily="18" charset="0"/>
              </a:rPr>
              <a:t>La mise en œuvre d'une démarche environnementale </a:t>
            </a:r>
          </a:p>
          <a:p>
            <a:pPr algn="ctr">
              <a:lnSpc>
                <a:spcPct val="107000"/>
              </a:lnSpc>
              <a:spcAft>
                <a:spcPts val="800"/>
              </a:spcAft>
            </a:pPr>
            <a:r>
              <a:rPr lang="fr-FR" sz="2800" dirty="0">
                <a:effectLst/>
                <a:latin typeface="Arial" panose="020B0604020202020204" pitchFamily="34" charset="0"/>
                <a:ea typeface="Calibri" panose="020F0502020204030204" pitchFamily="34" charset="0"/>
                <a:cs typeface="Times New Roman" panose="02020603050405020304" pitchFamily="18" charset="0"/>
              </a:rPr>
              <a:t>nécessite une approche structurée et intégrée </a:t>
            </a:r>
          </a:p>
          <a:p>
            <a:pPr algn="ctr">
              <a:lnSpc>
                <a:spcPct val="107000"/>
              </a:lnSpc>
              <a:spcAft>
                <a:spcPts val="800"/>
              </a:spcAft>
            </a:pPr>
            <a:r>
              <a:rPr lang="fr-FR" sz="2800" dirty="0">
                <a:effectLst/>
                <a:latin typeface="Arial" panose="020B0604020202020204" pitchFamily="34" charset="0"/>
                <a:ea typeface="Calibri" panose="020F0502020204030204" pitchFamily="34" charset="0"/>
                <a:cs typeface="Times New Roman" panose="02020603050405020304" pitchFamily="18" charset="0"/>
              </a:rPr>
              <a:t>pour réduire l'impact écologique de l’organisation ou d'une activité. </a:t>
            </a:r>
          </a:p>
          <a:p>
            <a:pPr algn="ctr">
              <a:lnSpc>
                <a:spcPct val="107000"/>
              </a:lnSpc>
              <a:spcAft>
                <a:spcPts val="800"/>
              </a:spcAft>
            </a:pPr>
            <a:r>
              <a:rPr lang="fr-FR" sz="2800" dirty="0">
                <a:effectLst/>
                <a:latin typeface="Arial" panose="020B0604020202020204" pitchFamily="34" charset="0"/>
                <a:ea typeface="Calibri" panose="020F0502020204030204" pitchFamily="34" charset="0"/>
                <a:cs typeface="Times New Roman" panose="02020603050405020304" pitchFamily="18" charset="0"/>
              </a:rPr>
              <a:t>(La procédure est commune à toute démarche de projet)</a:t>
            </a:r>
          </a:p>
        </p:txBody>
      </p:sp>
      <p:pic>
        <p:nvPicPr>
          <p:cNvPr id="7" name="Image 6" descr="Une image contenant logo, symbole, Emblème, texte&#10;&#10;Description générée automatiquement">
            <a:extLst>
              <a:ext uri="{FF2B5EF4-FFF2-40B4-BE49-F238E27FC236}">
                <a16:creationId xmlns:a16="http://schemas.microsoft.com/office/drawing/2014/main" id="{E7656888-E3EC-51DB-D1F7-040BAEB9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368" y="4560639"/>
            <a:ext cx="1857389" cy="1885964"/>
          </a:xfrm>
          <a:prstGeom prst="rect">
            <a:avLst/>
          </a:prstGeom>
        </p:spPr>
      </p:pic>
    </p:spTree>
    <p:extLst>
      <p:ext uri="{BB962C8B-B14F-4D97-AF65-F5344CB8AC3E}">
        <p14:creationId xmlns:p14="http://schemas.microsoft.com/office/powerpoint/2010/main" val="284727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lice, capture d’écran, nombre&#10;&#10;Description générée automatiquement">
            <a:extLst>
              <a:ext uri="{FF2B5EF4-FFF2-40B4-BE49-F238E27FC236}">
                <a16:creationId xmlns:a16="http://schemas.microsoft.com/office/drawing/2014/main" id="{80278E26-1C85-1BA0-0FC7-82C08011A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49" y="120768"/>
            <a:ext cx="9515822" cy="6619050"/>
          </a:xfrm>
          <a:prstGeom prst="rect">
            <a:avLst/>
          </a:prstGeom>
        </p:spPr>
      </p:pic>
    </p:spTree>
    <p:extLst>
      <p:ext uri="{BB962C8B-B14F-4D97-AF65-F5344CB8AC3E}">
        <p14:creationId xmlns:p14="http://schemas.microsoft.com/office/powerpoint/2010/main" val="379575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4.5. Le tableau de bord environnemental </a:t>
            </a:r>
          </a:p>
        </p:txBody>
      </p:sp>
      <p:sp>
        <p:nvSpPr>
          <p:cNvPr id="3" name="ZoneTexte 2">
            <a:extLst>
              <a:ext uri="{FF2B5EF4-FFF2-40B4-BE49-F238E27FC236}">
                <a16:creationId xmlns:a16="http://schemas.microsoft.com/office/drawing/2014/main" id="{0E611510-3A45-0D88-55C5-B2BF2F4F4DB9}"/>
              </a:ext>
            </a:extLst>
          </p:cNvPr>
          <p:cNvSpPr txBox="1"/>
          <p:nvPr/>
        </p:nvSpPr>
        <p:spPr>
          <a:xfrm>
            <a:off x="356315" y="1369454"/>
            <a:ext cx="7980042" cy="4081823"/>
          </a:xfrm>
          <a:prstGeom prst="rect">
            <a:avLst/>
          </a:prstGeom>
          <a:noFill/>
        </p:spPr>
        <p:txBody>
          <a:bodyPr wrap="square">
            <a:spAutoFit/>
          </a:bodyPr>
          <a:lstStyle/>
          <a:p>
            <a:pPr algn="ctr">
              <a:lnSpc>
                <a:spcPct val="107000"/>
              </a:lnSpc>
            </a:pPr>
            <a:r>
              <a:rPr lang="fr-FR" sz="2400" dirty="0">
                <a:effectLst/>
                <a:latin typeface="Arial" panose="020B0604020202020204" pitchFamily="34" charset="0"/>
                <a:ea typeface="Calibri" panose="020F0502020204030204" pitchFamily="34" charset="0"/>
                <a:cs typeface="Times New Roman" panose="02020603050405020304" pitchFamily="18" charset="0"/>
              </a:rPr>
              <a:t>Un tableau de bord environnemental est un outil visuel </a:t>
            </a:r>
          </a:p>
          <a:p>
            <a:pPr algn="ctr">
              <a:lnSpc>
                <a:spcPct val="107000"/>
              </a:lnSpc>
            </a:pPr>
            <a:r>
              <a:rPr lang="fr-FR" sz="2400" dirty="0">
                <a:effectLst/>
                <a:latin typeface="Arial" panose="020B0604020202020204" pitchFamily="34" charset="0"/>
                <a:ea typeface="Calibri" panose="020F0502020204030204" pitchFamily="34" charset="0"/>
                <a:cs typeface="Times New Roman" panose="02020603050405020304" pitchFamily="18" charset="0"/>
              </a:rPr>
              <a:t>qui permet de suivre et d'analyser divers indicateurs </a:t>
            </a:r>
          </a:p>
          <a:p>
            <a:pPr algn="ctr">
              <a:lnSpc>
                <a:spcPct val="107000"/>
              </a:lnSpc>
            </a:pPr>
            <a:r>
              <a:rPr lang="fr-FR" sz="2400" dirty="0">
                <a:effectLst/>
                <a:latin typeface="Arial" panose="020B0604020202020204" pitchFamily="34" charset="0"/>
                <a:ea typeface="Calibri" panose="020F0502020204030204" pitchFamily="34" charset="0"/>
                <a:cs typeface="Times New Roman" panose="02020603050405020304" pitchFamily="18" charset="0"/>
              </a:rPr>
              <a:t>liés à la performance environnementale de l’entreprise. </a:t>
            </a:r>
          </a:p>
          <a:p>
            <a:pPr algn="ctr">
              <a:lnSpc>
                <a:spcPct val="107000"/>
              </a:lnSpc>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Son contenu varie en fonction des objectifs d’évaluation </a:t>
            </a:r>
          </a:p>
          <a:p>
            <a:pPr algn="ctr">
              <a:lnSpc>
                <a:spcPct val="107000"/>
              </a:lnSpc>
            </a:pPr>
            <a:r>
              <a:rPr lang="fr-FR" sz="2400" dirty="0">
                <a:effectLst/>
                <a:latin typeface="Arial" panose="020B0604020202020204" pitchFamily="34" charset="0"/>
                <a:ea typeface="Calibri" panose="020F0502020204030204" pitchFamily="34" charset="0"/>
                <a:cs typeface="Times New Roman" panose="02020603050405020304" pitchFamily="18" charset="0"/>
              </a:rPr>
              <a:t>et des besoins des gestionnaires. </a:t>
            </a:r>
          </a:p>
          <a:p>
            <a:pPr algn="ctr">
              <a:lnSpc>
                <a:spcPct val="107000"/>
              </a:lnSpc>
              <a:spcBef>
                <a:spcPts val="18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Il doit fournir une vue d'ensemble claire et concise de la performance environnementale, facilitant la prise de décisions éclairées et la communication avec les parties prenantes.</a:t>
            </a:r>
          </a:p>
        </p:txBody>
      </p:sp>
      <p:pic>
        <p:nvPicPr>
          <p:cNvPr id="5" name="Image 4" descr="Une image contenant texte, capture d’écran, Police, Page web&#10;&#10;Description générée automatiquement">
            <a:extLst>
              <a:ext uri="{FF2B5EF4-FFF2-40B4-BE49-F238E27FC236}">
                <a16:creationId xmlns:a16="http://schemas.microsoft.com/office/drawing/2014/main" id="{AA227138-D9C7-126E-17A5-4B9A890CE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235" y="2405937"/>
            <a:ext cx="3472706" cy="2036097"/>
          </a:xfrm>
          <a:prstGeom prst="rect">
            <a:avLst/>
          </a:prstGeom>
        </p:spPr>
      </p:pic>
    </p:spTree>
    <p:extLst>
      <p:ext uri="{BB962C8B-B14F-4D97-AF65-F5344CB8AC3E}">
        <p14:creationId xmlns:p14="http://schemas.microsoft.com/office/powerpoint/2010/main" val="2618009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11603410" cy="461665"/>
          </a:xfrm>
          <a:prstGeom prst="rect">
            <a:avLst/>
          </a:prstGeom>
          <a:noFill/>
        </p:spPr>
        <p:txBody>
          <a:bodyPr wrap="square" rtlCol="0">
            <a:spAutoFit/>
          </a:bodyPr>
          <a:lstStyle/>
          <a:p>
            <a:pPr>
              <a:spcBef>
                <a:spcPts val="1200"/>
              </a:spcBef>
            </a:pPr>
            <a:r>
              <a:rPr lang="fr-FR" sz="2400" b="1" dirty="0">
                <a:solidFill>
                  <a:srgbClr val="00B0F0"/>
                </a:solidFill>
                <a:latin typeface="Arial" panose="020B0604020202020204" pitchFamily="34" charset="0"/>
                <a:cs typeface="Arial" panose="020B0604020202020204" pitchFamily="34" charset="0"/>
              </a:rPr>
              <a:t>4.5. Le tableau de bord environnemental </a:t>
            </a:r>
          </a:p>
        </p:txBody>
      </p:sp>
      <p:pic>
        <p:nvPicPr>
          <p:cNvPr id="3" name="Image 2" descr="Une image contenant texte, capture d’écran, Police, document&#10;&#10;Description générée automatiquement">
            <a:extLst>
              <a:ext uri="{FF2B5EF4-FFF2-40B4-BE49-F238E27FC236}">
                <a16:creationId xmlns:a16="http://schemas.microsoft.com/office/drawing/2014/main" id="{634B2C0A-1788-21E7-4A8B-684D04860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938" y="565060"/>
            <a:ext cx="9692083" cy="6075406"/>
          </a:xfrm>
          <a:prstGeom prst="rect">
            <a:avLst/>
          </a:prstGeom>
        </p:spPr>
      </p:pic>
    </p:spTree>
    <p:extLst>
      <p:ext uri="{BB962C8B-B14F-4D97-AF65-F5344CB8AC3E}">
        <p14:creationId xmlns:p14="http://schemas.microsoft.com/office/powerpoint/2010/main" val="418054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la performance environnementale </a:t>
            </a:r>
          </a:p>
        </p:txBody>
      </p:sp>
      <p:sp>
        <p:nvSpPr>
          <p:cNvPr id="3" name="ZoneTexte 2">
            <a:extLst>
              <a:ext uri="{FF2B5EF4-FFF2-40B4-BE49-F238E27FC236}">
                <a16:creationId xmlns:a16="http://schemas.microsoft.com/office/drawing/2014/main" id="{864A38F8-D58B-253F-BD40-F47B2AF90DF7}"/>
              </a:ext>
            </a:extLst>
          </p:cNvPr>
          <p:cNvSpPr txBox="1"/>
          <p:nvPr/>
        </p:nvSpPr>
        <p:spPr>
          <a:xfrm>
            <a:off x="695231" y="1888591"/>
            <a:ext cx="10212947" cy="2847318"/>
          </a:xfrm>
          <a:prstGeom prst="rect">
            <a:avLst/>
          </a:prstGeom>
          <a:noFill/>
        </p:spPr>
        <p:txBody>
          <a:bodyPr wrap="square">
            <a:spAutoFit/>
          </a:bodyPr>
          <a:lstStyle/>
          <a:p>
            <a:pPr algn="ctr">
              <a:lnSpc>
                <a:spcPct val="107000"/>
              </a:lnSpc>
              <a:spcBef>
                <a:spcPts val="3000"/>
              </a:spcBef>
              <a:spcAft>
                <a:spcPts val="8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L’entreprise doit mettre en place des outils qui mesurent et suivent cette performance :</a:t>
            </a:r>
          </a:p>
          <a:p>
            <a:pPr marL="342900" lvl="0" indent="-342900" algn="ctr">
              <a:spcBef>
                <a:spcPts val="3000"/>
              </a:spcBef>
              <a:spcAft>
                <a:spcPts val="600"/>
              </a:spcAft>
              <a:buSzPts val="1000"/>
              <a:buFont typeface="Wingdings" panose="05000000000000000000" pitchFamily="2" charset="2"/>
              <a:buChar char="v"/>
            </a:pPr>
            <a:r>
              <a:rPr lang="fr-FR" sz="24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les Indicateurs de Performance Environnementale (</a:t>
            </a:r>
            <a:r>
              <a:rPr lang="fr-FR" sz="2400" b="1" dirty="0" err="1">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IPE</a:t>
            </a:r>
            <a:r>
              <a:rPr lang="fr-FR" sz="24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2400"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doivent être intégrés dans le cadre du système de management environnemental (SME). Ils évaluent les résultats et mesurent les progrès environnementaux</a:t>
            </a:r>
          </a:p>
        </p:txBody>
      </p:sp>
    </p:spTree>
    <p:extLst>
      <p:ext uri="{BB962C8B-B14F-4D97-AF65-F5344CB8AC3E}">
        <p14:creationId xmlns:p14="http://schemas.microsoft.com/office/powerpoint/2010/main" val="1603587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la performance environnementale </a:t>
            </a:r>
          </a:p>
        </p:txBody>
      </p:sp>
      <p:sp>
        <p:nvSpPr>
          <p:cNvPr id="3" name="ZoneTexte 2">
            <a:extLst>
              <a:ext uri="{FF2B5EF4-FFF2-40B4-BE49-F238E27FC236}">
                <a16:creationId xmlns:a16="http://schemas.microsoft.com/office/drawing/2014/main" id="{864A38F8-D58B-253F-BD40-F47B2AF90DF7}"/>
              </a:ext>
            </a:extLst>
          </p:cNvPr>
          <p:cNvSpPr txBox="1"/>
          <p:nvPr/>
        </p:nvSpPr>
        <p:spPr>
          <a:xfrm>
            <a:off x="272603" y="1193132"/>
            <a:ext cx="11646794" cy="5389296"/>
          </a:xfrm>
          <a:prstGeom prst="rect">
            <a:avLst/>
          </a:prstGeom>
          <a:noFill/>
        </p:spPr>
        <p:txBody>
          <a:bodyPr wrap="square">
            <a:spAutoFit/>
          </a:bodyPr>
          <a:lstStyle/>
          <a:p>
            <a:pPr algn="just">
              <a:lnSpc>
                <a:spcPct val="107000"/>
              </a:lnSpc>
              <a:spcBef>
                <a:spcPts val="600"/>
              </a:spcBef>
              <a:spcAft>
                <a:spcPts val="80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L’entreprise doit mettre en place des outils qui mesurent et suivent cette performance :</a:t>
            </a:r>
          </a:p>
          <a:p>
            <a:pPr marL="342900" lvl="0" indent="-342900" algn="just">
              <a:spcAft>
                <a:spcPts val="600"/>
              </a:spcAft>
              <a:buSzPts val="1000"/>
              <a:buFont typeface="Wingdings" panose="05000000000000000000" pitchFamily="2" charset="2"/>
              <a:buChar char="v"/>
            </a:pPr>
            <a:r>
              <a:rPr lang="fr-FR" sz="22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Les niveaux d’analyse</a:t>
            </a:r>
            <a:r>
              <a:rPr lang="fr-FR" sz="2200"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a:t>
            </a:r>
          </a:p>
          <a:p>
            <a:pPr marL="800100" lvl="1" indent="-342900">
              <a:spcAft>
                <a:spcPts val="600"/>
              </a:spcAft>
              <a:buSzPts val="1000"/>
              <a:buFont typeface="Wingdings" panose="05000000000000000000" pitchFamily="2" charset="2"/>
              <a:buChar char=""/>
            </a:pPr>
            <a:r>
              <a:rPr lang="fr-FR" sz="2200" b="1" dirty="0">
                <a:effectLst/>
                <a:latin typeface="Arial" panose="020B0604020202020204" pitchFamily="34" charset="0"/>
                <a:ea typeface="Calibri" panose="020F0502020204030204" pitchFamily="34" charset="0"/>
                <a:cs typeface="Times New Roman" panose="02020603050405020304" pitchFamily="18" charset="0"/>
              </a:rPr>
              <a:t>Au niveau de l’entreprise </a:t>
            </a:r>
            <a:r>
              <a:rPr lang="fr-FR" sz="2200" dirty="0">
                <a:effectLst/>
                <a:latin typeface="Arial" panose="020B0604020202020204" pitchFamily="34" charset="0"/>
                <a:ea typeface="Calibri" panose="020F0502020204030204" pitchFamily="34" charset="0"/>
                <a:cs typeface="Times New Roman" panose="02020603050405020304" pitchFamily="18" charset="0"/>
              </a:rPr>
              <a:t>: des audits du SME, la réalisation d’un </a:t>
            </a:r>
            <a:r>
              <a:rPr lang="fr-FR" sz="2200" b="1" dirty="0">
                <a:effectLst/>
                <a:latin typeface="Arial" panose="020B0604020202020204" pitchFamily="34" charset="0"/>
                <a:ea typeface="Calibri" panose="020F0502020204030204" pitchFamily="34" charset="0"/>
                <a:cs typeface="Times New Roman" panose="02020603050405020304" pitchFamily="18" charset="0"/>
              </a:rPr>
              <a:t>Bilan carbone</a:t>
            </a:r>
            <a:r>
              <a:rPr lang="fr-FR" sz="2200" dirty="0">
                <a:effectLst/>
                <a:latin typeface="Arial" panose="020B0604020202020204" pitchFamily="34" charset="0"/>
                <a:ea typeface="Calibri" panose="020F0502020204030204" pitchFamily="34" charset="0"/>
                <a:cs typeface="Times New Roman" panose="02020603050405020304" pitchFamily="18" charset="0"/>
              </a:rPr>
              <a:t>, ou encore un état des flux de déchets et matières qui entrent et qui sortent permettent d’évaluer la performance environnementale.</a:t>
            </a:r>
          </a:p>
          <a:p>
            <a:pPr marL="800100" lvl="1" indent="-342900">
              <a:spcAft>
                <a:spcPts val="600"/>
              </a:spcAft>
              <a:buSzPts val="1000"/>
              <a:buFont typeface="Wingdings" panose="05000000000000000000" pitchFamily="2" charset="2"/>
              <a:buChar char=""/>
            </a:pPr>
            <a:r>
              <a:rPr lang="fr-FR" sz="2200" b="1" dirty="0">
                <a:effectLst/>
                <a:latin typeface="Arial" panose="020B0604020202020204" pitchFamily="34" charset="0"/>
                <a:ea typeface="Calibri" panose="020F0502020204030204" pitchFamily="34" charset="0"/>
                <a:cs typeface="Times New Roman" panose="02020603050405020304" pitchFamily="18" charset="0"/>
              </a:rPr>
              <a:t>Au niveau d’un produit</a:t>
            </a:r>
            <a:r>
              <a:rPr lang="fr-FR" sz="2200" dirty="0">
                <a:effectLst/>
                <a:latin typeface="Arial" panose="020B0604020202020204" pitchFamily="34" charset="0"/>
                <a:ea typeface="Calibri" panose="020F0502020204030204" pitchFamily="34" charset="0"/>
                <a:cs typeface="Times New Roman" panose="02020603050405020304" pitchFamily="18" charset="0"/>
              </a:rPr>
              <a:t> : L’</a:t>
            </a:r>
            <a:r>
              <a:rPr lang="fr-FR" sz="2200" b="1" dirty="0">
                <a:effectLst/>
                <a:latin typeface="Arial" panose="020B0604020202020204" pitchFamily="34" charset="0"/>
                <a:ea typeface="Calibri" panose="020F0502020204030204" pitchFamily="34" charset="0"/>
                <a:cs typeface="Times New Roman" panose="02020603050405020304" pitchFamily="18" charset="0"/>
              </a:rPr>
              <a:t>analyse du Cycle de Vie (</a:t>
            </a:r>
            <a:r>
              <a:rPr lang="fr-FR" sz="2200" b="1" dirty="0" err="1">
                <a:effectLst/>
                <a:latin typeface="Arial" panose="020B0604020202020204" pitchFamily="34" charset="0"/>
                <a:ea typeface="Calibri" panose="020F0502020204030204" pitchFamily="34" charset="0"/>
                <a:cs typeface="Times New Roman" panose="02020603050405020304" pitchFamily="18" charset="0"/>
              </a:rPr>
              <a:t>ACV</a:t>
            </a:r>
            <a:r>
              <a:rPr lang="fr-FR" sz="2200" b="1" dirty="0">
                <a:effectLst/>
                <a:latin typeface="Arial" panose="020B0604020202020204" pitchFamily="34" charset="0"/>
                <a:ea typeface="Calibri" panose="020F0502020204030204" pitchFamily="34" charset="0"/>
                <a:cs typeface="Times New Roman" panose="02020603050405020304" pitchFamily="18" charset="0"/>
              </a:rPr>
              <a:t>)</a:t>
            </a:r>
            <a:r>
              <a:rPr lang="fr-FR" sz="2200" dirty="0">
                <a:effectLst/>
                <a:latin typeface="Arial" panose="020B0604020202020204" pitchFamily="34" charset="0"/>
                <a:ea typeface="Calibri" panose="020F0502020204030204" pitchFamily="34" charset="0"/>
                <a:cs typeface="Times New Roman" panose="02020603050405020304" pitchFamily="18" charset="0"/>
              </a:rPr>
              <a:t> ou un Bilan Carbone spécifique pour le produit permettent d’évaluer son impact environnemental.</a:t>
            </a:r>
          </a:p>
          <a:p>
            <a:pPr marL="342900" lvl="0" indent="-342900">
              <a:spcBef>
                <a:spcPts val="1800"/>
              </a:spcBef>
              <a:spcAft>
                <a:spcPts val="600"/>
              </a:spcAft>
              <a:buSzPts val="1000"/>
              <a:buFont typeface="Wingdings" panose="05000000000000000000" pitchFamily="2" charset="2"/>
              <a:buChar char="v"/>
            </a:pPr>
            <a:r>
              <a:rPr lang="fr-FR" sz="22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Les normes ISO 14031</a:t>
            </a:r>
            <a:r>
              <a:rPr lang="fr-FR" sz="2200"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 et </a:t>
            </a:r>
            <a:r>
              <a:rPr lang="fr-FR" sz="22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ISO 14001</a:t>
            </a:r>
            <a:r>
              <a:rPr lang="fr-FR" sz="2200"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définissent l’évaluation de la performance environnementale, incluant une politique environnementale avec des objectifs et des indicateurs pertinents pour chaque organisation.</a:t>
            </a:r>
          </a:p>
          <a:p>
            <a:pPr marL="342900" lvl="0" indent="-342900">
              <a:spcBef>
                <a:spcPts val="1800"/>
              </a:spcBef>
              <a:spcAft>
                <a:spcPts val="600"/>
              </a:spcAft>
              <a:buSzPts val="1000"/>
              <a:buFont typeface="Wingdings" panose="05000000000000000000" pitchFamily="2" charset="2"/>
              <a:buChar char="v"/>
            </a:pPr>
            <a:r>
              <a:rPr lang="fr-FR" sz="2200" b="1"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L’intégration dans la stratégie d’entreprise</a:t>
            </a:r>
            <a:r>
              <a:rPr lang="fr-FR" sz="2200" dirty="0">
                <a:solidFill>
                  <a:srgbClr val="92D05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la performance environnementale doit être un projet porté par la direction. Elle nécessite des modifications de pratiques et de processus, impliquant l’ensemble du personnel.</a:t>
            </a:r>
          </a:p>
        </p:txBody>
      </p:sp>
    </p:spTree>
    <p:extLst>
      <p:ext uri="{BB962C8B-B14F-4D97-AF65-F5344CB8AC3E}">
        <p14:creationId xmlns:p14="http://schemas.microsoft.com/office/powerpoint/2010/main" val="33318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le performance environnementale </a:t>
            </a:r>
          </a:p>
        </p:txBody>
      </p:sp>
      <p:graphicFrame>
        <p:nvGraphicFramePr>
          <p:cNvPr id="2" name="Tableau 1">
            <a:extLst>
              <a:ext uri="{FF2B5EF4-FFF2-40B4-BE49-F238E27FC236}">
                <a16:creationId xmlns:a16="http://schemas.microsoft.com/office/drawing/2014/main" id="{DA6E7B23-09DD-4D5F-91B2-A33E97A1336F}"/>
              </a:ext>
            </a:extLst>
          </p:cNvPr>
          <p:cNvGraphicFramePr>
            <a:graphicFrameLocks noGrp="1"/>
          </p:cNvGraphicFramePr>
          <p:nvPr>
            <p:extLst>
              <p:ext uri="{D42A27DB-BD31-4B8C-83A1-F6EECF244321}">
                <p14:modId xmlns:p14="http://schemas.microsoft.com/office/powerpoint/2010/main" val="4291929172"/>
              </p:ext>
            </p:extLst>
          </p:nvPr>
        </p:nvGraphicFramePr>
        <p:xfrm>
          <a:off x="358689" y="1195611"/>
          <a:ext cx="11603410" cy="5381200"/>
        </p:xfrm>
        <a:graphic>
          <a:graphicData uri="http://schemas.openxmlformats.org/drawingml/2006/table">
            <a:tbl>
              <a:tblPr firstRow="1" firstCol="1" bandRow="1">
                <a:tableStyleId>{5C22544A-7EE6-4342-B048-85BDC9FD1C3A}</a:tableStyleId>
              </a:tblPr>
              <a:tblGrid>
                <a:gridCol w="1804771">
                  <a:extLst>
                    <a:ext uri="{9D8B030D-6E8A-4147-A177-3AD203B41FA5}">
                      <a16:colId xmlns:a16="http://schemas.microsoft.com/office/drawing/2014/main" val="2853602576"/>
                    </a:ext>
                  </a:extLst>
                </a:gridCol>
                <a:gridCol w="7352234">
                  <a:extLst>
                    <a:ext uri="{9D8B030D-6E8A-4147-A177-3AD203B41FA5}">
                      <a16:colId xmlns:a16="http://schemas.microsoft.com/office/drawing/2014/main" val="311796591"/>
                    </a:ext>
                  </a:extLst>
                </a:gridCol>
                <a:gridCol w="2446405">
                  <a:extLst>
                    <a:ext uri="{9D8B030D-6E8A-4147-A177-3AD203B41FA5}">
                      <a16:colId xmlns:a16="http://schemas.microsoft.com/office/drawing/2014/main" val="596211760"/>
                    </a:ext>
                  </a:extLst>
                </a:gridCol>
              </a:tblGrid>
              <a:tr h="606063">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Problématique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Critères de performance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tc>
                <a:extLst>
                  <a:ext uri="{0D108BD9-81ED-4DB2-BD59-A6C34878D82A}">
                    <a16:rowId xmlns:a16="http://schemas.microsoft.com/office/drawing/2014/main" val="965481376"/>
                  </a:ext>
                </a:extLst>
              </a:tr>
              <a:tr h="4775137">
                <a:tc>
                  <a:txBody>
                    <a:bodyPr/>
                    <a:lstStyle/>
                    <a:p>
                      <a:pPr algn="ctr">
                        <a:lnSpc>
                          <a:spcPct val="107000"/>
                        </a:lnSpc>
                        <a:spcAft>
                          <a:spcPts val="800"/>
                        </a:spcAft>
                      </a:pPr>
                      <a:r>
                        <a:rPr lang="fr-FR" sz="1800">
                          <a:effectLst/>
                          <a:latin typeface="Arial" panose="020B0604020202020204" pitchFamily="34" charset="0"/>
                          <a:cs typeface="Arial" panose="020B0604020202020204" pitchFamily="34" charset="0"/>
                        </a:rPr>
                        <a:t>Consommation d’énergie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just">
                        <a:lnSpc>
                          <a:spcPct val="107000"/>
                        </a:lnSpc>
                        <a:spcBef>
                          <a:spcPts val="600"/>
                        </a:spcBef>
                        <a:spcAft>
                          <a:spcPts val="80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L’énergie fait fonctionner la société et l’entreprise. Mais les énergies fossiles génèrent des gaz à effet de serre (GES) qui contribuent au réchauffement climatique. Les énergies décarbonées tendent à se substituer aux énergies fossiles.</a:t>
                      </a:r>
                    </a:p>
                    <a:p>
                      <a:pPr marL="342900" lvl="0" indent="-342900" algn="just">
                        <a:spcBef>
                          <a:spcPts val="600"/>
                        </a:spcBef>
                        <a:spcAft>
                          <a:spcPts val="0"/>
                        </a:spcAft>
                        <a:buFont typeface="Symbol" panose="05050102010706020507" pitchFamily="18" charset="2"/>
                        <a:buChar char=""/>
                      </a:pPr>
                      <a:r>
                        <a:rPr lang="fr-FR" sz="1600" b="1" dirty="0">
                          <a:effectLst/>
                          <a:latin typeface="Arial" panose="020B0604020202020204" pitchFamily="34" charset="0"/>
                          <a:ea typeface="Calibri" panose="020F0502020204030204" pitchFamily="34" charset="0"/>
                          <a:cs typeface="Times New Roman" panose="02020603050405020304" pitchFamily="18" charset="0"/>
                        </a:rPr>
                        <a:t>Les énergies polluantes :</a:t>
                      </a:r>
                      <a:r>
                        <a:rPr lang="fr-FR" sz="1600" dirty="0">
                          <a:effectLst/>
                          <a:latin typeface="Arial" panose="020B0604020202020204" pitchFamily="34" charset="0"/>
                          <a:ea typeface="Calibri" panose="020F0502020204030204" pitchFamily="34" charset="0"/>
                          <a:cs typeface="Times New Roman" panose="02020603050405020304" pitchFamily="18" charset="0"/>
                        </a:rPr>
                        <a:t> le </a:t>
                      </a:r>
                      <a:r>
                        <a:rPr lang="fr-FR" sz="1600" b="1" dirty="0">
                          <a:effectLst/>
                          <a:latin typeface="Arial" panose="020B0604020202020204" pitchFamily="34" charset="0"/>
                          <a:ea typeface="Calibri" panose="020F0502020204030204" pitchFamily="34" charset="0"/>
                          <a:cs typeface="Times New Roman" panose="02020603050405020304" pitchFamily="18" charset="0"/>
                        </a:rPr>
                        <a:t>gasoil</a:t>
                      </a:r>
                      <a:r>
                        <a:rPr lang="fr-FR" sz="1600" dirty="0">
                          <a:effectLst/>
                          <a:latin typeface="Arial" panose="020B0604020202020204" pitchFamily="34" charset="0"/>
                          <a:ea typeface="Calibri" panose="020F0502020204030204" pitchFamily="34" charset="0"/>
                          <a:cs typeface="Times New Roman" panose="02020603050405020304" pitchFamily="18" charset="0"/>
                        </a:rPr>
                        <a:t>, l’</a:t>
                      </a:r>
                      <a:r>
                        <a:rPr lang="fr-FR" sz="1600" b="1" dirty="0">
                          <a:effectLst/>
                          <a:latin typeface="Arial" panose="020B0604020202020204" pitchFamily="34" charset="0"/>
                          <a:ea typeface="Calibri" panose="020F0502020204030204" pitchFamily="34" charset="0"/>
                          <a:cs typeface="Times New Roman" panose="02020603050405020304" pitchFamily="18" charset="0"/>
                        </a:rPr>
                        <a:t>essence </a:t>
                      </a:r>
                      <a:r>
                        <a:rPr lang="fr-FR" sz="1600" dirty="0">
                          <a:effectLst/>
                          <a:latin typeface="Arial" panose="020B0604020202020204" pitchFamily="34" charset="0"/>
                          <a:ea typeface="Calibri" panose="020F0502020204030204" pitchFamily="34" charset="0"/>
                          <a:cs typeface="Times New Roman" panose="02020603050405020304" pitchFamily="18" charset="0"/>
                        </a:rPr>
                        <a:t>sont issus d’une transformation du pétrole en carburant utilisé pour le transport, le chauffage ; le</a:t>
                      </a:r>
                      <a:r>
                        <a:rPr lang="fr-FR" sz="1600" b="1" dirty="0">
                          <a:effectLst/>
                          <a:latin typeface="Arial" panose="020B0604020202020204" pitchFamily="34" charset="0"/>
                          <a:ea typeface="Calibri" panose="020F0502020204030204" pitchFamily="34" charset="0"/>
                          <a:cs typeface="Times New Roman" panose="02020603050405020304" pitchFamily="18" charset="0"/>
                        </a:rPr>
                        <a:t> gaz naturel </a:t>
                      </a:r>
                      <a:r>
                        <a:rPr lang="fr-FR" sz="1600" dirty="0">
                          <a:effectLst/>
                          <a:latin typeface="Arial" panose="020B0604020202020204" pitchFamily="34" charset="0"/>
                          <a:ea typeface="Calibri" panose="020F0502020204030204" pitchFamily="34" charset="0"/>
                          <a:cs typeface="Times New Roman" panose="02020603050405020304" pitchFamily="18" charset="0"/>
                        </a:rPr>
                        <a:t>est utilisé pour produire de l'électricité, du chauffage et comme carburant ; le</a:t>
                      </a:r>
                      <a:r>
                        <a:rPr lang="fr-FR" sz="1600" b="1" dirty="0">
                          <a:effectLst/>
                          <a:latin typeface="Arial" panose="020B0604020202020204" pitchFamily="34" charset="0"/>
                          <a:ea typeface="Calibri" panose="020F0502020204030204" pitchFamily="34" charset="0"/>
                          <a:cs typeface="Times New Roman" panose="02020603050405020304" pitchFamily="18" charset="0"/>
                        </a:rPr>
                        <a:t> charbon </a:t>
                      </a:r>
                      <a:r>
                        <a:rPr lang="fr-FR" sz="1600" dirty="0">
                          <a:effectLst/>
                          <a:latin typeface="Arial" panose="020B0604020202020204" pitchFamily="34" charset="0"/>
                          <a:ea typeface="Calibri" panose="020F0502020204030204" pitchFamily="34" charset="0"/>
                          <a:cs typeface="Times New Roman" panose="02020603050405020304" pitchFamily="18" charset="0"/>
                        </a:rPr>
                        <a:t>est</a:t>
                      </a:r>
                      <a:r>
                        <a:rPr lang="fr-FR" sz="1600" b="1" dirty="0">
                          <a:effectLst/>
                          <a:latin typeface="Arial" panose="020B0604020202020204" pitchFamily="34" charset="0"/>
                          <a:ea typeface="Calibri" panose="020F0502020204030204" pitchFamily="34" charset="0"/>
                          <a:cs typeface="Times New Roman" panose="02020603050405020304" pitchFamily="18" charset="0"/>
                        </a:rPr>
                        <a:t> </a:t>
                      </a:r>
                      <a:r>
                        <a:rPr lang="fr-FR" sz="1600" dirty="0">
                          <a:effectLst/>
                          <a:latin typeface="Arial" panose="020B0604020202020204" pitchFamily="34" charset="0"/>
                          <a:ea typeface="Calibri" panose="020F0502020204030204" pitchFamily="34" charset="0"/>
                          <a:cs typeface="Times New Roman" panose="02020603050405020304" pitchFamily="18" charset="0"/>
                        </a:rPr>
                        <a:t>utilisé pour la production d'électricité et comme combustible dans certaines industries.</a:t>
                      </a:r>
                    </a:p>
                    <a:p>
                      <a:pPr marL="342900" lvl="0" indent="-342900" algn="just">
                        <a:spcBef>
                          <a:spcPts val="600"/>
                        </a:spcBef>
                        <a:spcAft>
                          <a:spcPts val="0"/>
                        </a:spcAft>
                        <a:buFont typeface="Symbol" panose="05050102010706020507" pitchFamily="18" charset="2"/>
                        <a:buChar char=""/>
                      </a:pPr>
                      <a:r>
                        <a:rPr lang="fr-FR" sz="1600" b="1" dirty="0">
                          <a:effectLst/>
                          <a:latin typeface="Arial" panose="020B0604020202020204" pitchFamily="34" charset="0"/>
                          <a:ea typeface="Calibri" panose="020F0502020204030204" pitchFamily="34" charset="0"/>
                          <a:cs typeface="Times New Roman" panose="02020603050405020304" pitchFamily="18" charset="0"/>
                        </a:rPr>
                        <a:t>Les énergies vertes ou décarbonée : </a:t>
                      </a:r>
                      <a:r>
                        <a:rPr lang="fr-FR" sz="1600" dirty="0">
                          <a:effectLst/>
                          <a:latin typeface="Arial" panose="020B0604020202020204" pitchFamily="34" charset="0"/>
                          <a:ea typeface="Calibri" panose="020F0502020204030204" pitchFamily="34" charset="0"/>
                          <a:cs typeface="Times New Roman" panose="02020603050405020304" pitchFamily="18" charset="0"/>
                        </a:rPr>
                        <a:t>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nucléaire </a:t>
                      </a:r>
                      <a:r>
                        <a:rPr lang="fr-FR" sz="1600" dirty="0">
                          <a:effectLst/>
                          <a:latin typeface="Arial" panose="020B0604020202020204" pitchFamily="34" charset="0"/>
                          <a:ea typeface="Calibri" panose="020F0502020204030204" pitchFamily="34" charset="0"/>
                          <a:cs typeface="Times New Roman" panose="02020603050405020304" pitchFamily="18" charset="0"/>
                        </a:rPr>
                        <a:t>issue de la fission nucléaire ; 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hydraulique </a:t>
                      </a:r>
                      <a:r>
                        <a:rPr lang="fr-FR" sz="1600" dirty="0">
                          <a:effectLst/>
                          <a:latin typeface="Arial" panose="020B0604020202020204" pitchFamily="34" charset="0"/>
                          <a:ea typeface="Calibri" panose="020F0502020204030204" pitchFamily="34" charset="0"/>
                          <a:cs typeface="Times New Roman" panose="02020603050405020304" pitchFamily="18" charset="0"/>
                        </a:rPr>
                        <a:t>est générée à partir des barrages hydrauliques, des centrales marémotrices ou des turbines dans les cours d'eau ; 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solaire </a:t>
                      </a:r>
                      <a:r>
                        <a:rPr lang="fr-FR" sz="1600" dirty="0">
                          <a:effectLst/>
                          <a:latin typeface="Arial" panose="020B0604020202020204" pitchFamily="34" charset="0"/>
                          <a:ea typeface="Calibri" panose="020F0502020204030204" pitchFamily="34" charset="0"/>
                          <a:cs typeface="Times New Roman" panose="02020603050405020304" pitchFamily="18" charset="0"/>
                        </a:rPr>
                        <a:t>est générée à l'aide de panneaux photovoltaïques ; 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éolienne </a:t>
                      </a:r>
                      <a:r>
                        <a:rPr lang="fr-FR" sz="1600" dirty="0">
                          <a:effectLst/>
                          <a:latin typeface="Arial" panose="020B0604020202020204" pitchFamily="34" charset="0"/>
                          <a:ea typeface="Calibri" panose="020F0502020204030204" pitchFamily="34" charset="0"/>
                          <a:cs typeface="Times New Roman" panose="02020603050405020304" pitchFamily="18" charset="0"/>
                        </a:rPr>
                        <a:t>est produite par le vent ; 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de la biomasse </a:t>
                      </a:r>
                      <a:r>
                        <a:rPr lang="fr-FR" sz="1600" dirty="0">
                          <a:effectLst/>
                          <a:latin typeface="Arial" panose="020B0604020202020204" pitchFamily="34" charset="0"/>
                          <a:ea typeface="Calibri" panose="020F0502020204030204" pitchFamily="34" charset="0"/>
                          <a:cs typeface="Times New Roman" panose="02020603050405020304" pitchFamily="18" charset="0"/>
                        </a:rPr>
                        <a:t>résulte de</a:t>
                      </a:r>
                      <a:r>
                        <a:rPr lang="fr-FR" sz="1600" b="1" dirty="0">
                          <a:effectLst/>
                          <a:latin typeface="Arial" panose="020B0604020202020204" pitchFamily="34" charset="0"/>
                          <a:ea typeface="Calibri" panose="020F0502020204030204" pitchFamily="34" charset="0"/>
                          <a:cs typeface="Times New Roman" panose="02020603050405020304" pitchFamily="18" charset="0"/>
                        </a:rPr>
                        <a:t> </a:t>
                      </a:r>
                      <a:r>
                        <a:rPr lang="fr-FR" sz="1600" dirty="0">
                          <a:effectLst/>
                          <a:latin typeface="Arial" panose="020B0604020202020204" pitchFamily="34" charset="0"/>
                          <a:ea typeface="Calibri" panose="020F0502020204030204" pitchFamily="34" charset="0"/>
                          <a:cs typeface="Times New Roman" panose="02020603050405020304" pitchFamily="18" charset="0"/>
                        </a:rPr>
                        <a:t>matières organiques végétales ou animales (bois, déchets agricoles) ou convertie en biocarburants et biogaz ; l’</a:t>
                      </a:r>
                      <a:r>
                        <a:rPr lang="fr-FR" sz="1600" b="1" dirty="0">
                          <a:effectLst/>
                          <a:latin typeface="Arial" panose="020B0604020202020204" pitchFamily="34" charset="0"/>
                          <a:ea typeface="Calibri" panose="020F0502020204030204" pitchFamily="34" charset="0"/>
                          <a:cs typeface="Times New Roman" panose="02020603050405020304" pitchFamily="18" charset="0"/>
                        </a:rPr>
                        <a:t>énergie géothermique </a:t>
                      </a:r>
                      <a:r>
                        <a:rPr lang="fr-FR" sz="1600" dirty="0">
                          <a:effectLst/>
                          <a:latin typeface="Arial" panose="020B0604020202020204" pitchFamily="34" charset="0"/>
                          <a:ea typeface="Calibri" panose="020F0502020204030204" pitchFamily="34" charset="0"/>
                          <a:cs typeface="Times New Roman" panose="02020603050405020304" pitchFamily="18" charset="0"/>
                        </a:rPr>
                        <a:t>provient de la chaleur du noyau terrestre</a:t>
                      </a:r>
                      <a:endParaRPr lang="fr-FR" sz="1800" dirty="0">
                        <a:effectLst/>
                        <a:latin typeface="Arial" panose="020B0604020202020204" pitchFamily="34" charset="0"/>
                        <a:cs typeface="Arial" panose="020B0604020202020204" pitchFamily="34" charset="0"/>
                      </a:endParaRPr>
                    </a:p>
                  </a:txBody>
                  <a:tcPr marL="40130" marR="40130" marT="0" marB="0" anchor="ctr"/>
                </a:tc>
                <a:tc>
                  <a:txBody>
                    <a:bodyPr/>
                    <a:lstStyle/>
                    <a:p>
                      <a:pPr>
                        <a:lnSpc>
                          <a:spcPct val="107000"/>
                        </a:lnSpc>
                        <a:spcBef>
                          <a:spcPts val="600"/>
                        </a:spcBef>
                        <a:spcAft>
                          <a:spcPts val="800"/>
                        </a:spcAft>
                      </a:pPr>
                      <a:r>
                        <a:rPr lang="fr-FR" sz="18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cs typeface="Arial" panose="020B0604020202020204" pitchFamily="34" charset="0"/>
                      </a:endParaRPr>
                    </a:p>
                    <a:p>
                      <a:pPr algn="ctr">
                        <a:lnSpc>
                          <a:spcPct val="107000"/>
                        </a:lnSpc>
                        <a:spcBef>
                          <a:spcPts val="600"/>
                        </a:spcBef>
                        <a:spcAft>
                          <a:spcPts val="800"/>
                        </a:spcAft>
                      </a:pPr>
                      <a:r>
                        <a:rPr lang="fr-FR" sz="1600" dirty="0">
                          <a:effectLst/>
                          <a:latin typeface="Arial" panose="020B0604020202020204" pitchFamily="34" charset="0"/>
                          <a:cs typeface="Arial" panose="020B0604020202020204" pitchFamily="34" charset="0"/>
                        </a:rPr>
                        <a:t>Consommation </a:t>
                      </a:r>
                    </a:p>
                    <a:p>
                      <a:pPr algn="ctr">
                        <a:lnSpc>
                          <a:spcPct val="107000"/>
                        </a:lnSpc>
                        <a:spcBef>
                          <a:spcPts val="0"/>
                        </a:spcBef>
                        <a:spcAft>
                          <a:spcPts val="800"/>
                        </a:spcAft>
                      </a:pPr>
                      <a:r>
                        <a:rPr lang="fr-FR" sz="1600" dirty="0">
                          <a:effectLst/>
                          <a:latin typeface="Arial" panose="020B0604020202020204" pitchFamily="34" charset="0"/>
                          <a:cs typeface="Arial" panose="020B0604020202020204" pitchFamily="34" charset="0"/>
                        </a:rPr>
                        <a:t>électricité </a:t>
                      </a:r>
                    </a:p>
                    <a:p>
                      <a:pPr algn="ctr">
                        <a:lnSpc>
                          <a:spcPct val="107000"/>
                        </a:lnSpc>
                        <a:spcBef>
                          <a:spcPts val="0"/>
                        </a:spcBef>
                        <a:spcAft>
                          <a:spcPts val="800"/>
                        </a:spcAft>
                      </a:pPr>
                      <a:r>
                        <a:rPr lang="fr-FR" sz="1600" dirty="0">
                          <a:effectLst/>
                          <a:latin typeface="Arial" panose="020B0604020202020204" pitchFamily="34" charset="0"/>
                          <a:cs typeface="Arial" panose="020B0604020202020204" pitchFamily="34" charset="0"/>
                        </a:rPr>
                        <a:t>essence</a:t>
                      </a:r>
                    </a:p>
                    <a:p>
                      <a:pPr algn="ctr">
                        <a:lnSpc>
                          <a:spcPct val="107000"/>
                        </a:lnSpc>
                        <a:spcBef>
                          <a:spcPts val="0"/>
                        </a:spcBef>
                        <a:spcAft>
                          <a:spcPts val="800"/>
                        </a:spcAft>
                      </a:pPr>
                      <a:r>
                        <a:rPr lang="fr-FR" sz="1600" dirty="0">
                          <a:effectLst/>
                          <a:latin typeface="Arial" panose="020B0604020202020204" pitchFamily="34" charset="0"/>
                          <a:cs typeface="Arial" panose="020B0604020202020204" pitchFamily="34" charset="0"/>
                        </a:rPr>
                        <a:t>gasoil</a:t>
                      </a:r>
                    </a:p>
                    <a:p>
                      <a:pPr algn="ctr">
                        <a:lnSpc>
                          <a:spcPct val="107000"/>
                        </a:lnSpc>
                        <a:spcBef>
                          <a:spcPts val="0"/>
                        </a:spcBef>
                        <a:spcAft>
                          <a:spcPts val="800"/>
                        </a:spcAft>
                      </a:pPr>
                      <a:r>
                        <a:rPr lang="fr-FR" sz="1600" dirty="0">
                          <a:effectLst/>
                          <a:latin typeface="Arial" panose="020B0604020202020204" pitchFamily="34" charset="0"/>
                          <a:cs typeface="Arial" panose="020B0604020202020204" pitchFamily="34" charset="0"/>
                        </a:rPr>
                        <a:t>eau</a:t>
                      </a:r>
                    </a:p>
                    <a:p>
                      <a:pPr algn="ctr">
                        <a:lnSpc>
                          <a:spcPct val="107000"/>
                        </a:lnSpc>
                        <a:spcBef>
                          <a:spcPts val="300"/>
                        </a:spcBef>
                        <a:spcAft>
                          <a:spcPts val="0"/>
                        </a:spcAft>
                      </a:pPr>
                      <a:r>
                        <a:rPr lang="fr-FR" sz="1600" u="sng" dirty="0">
                          <a:effectLst/>
                          <a:latin typeface="Arial" panose="020B0604020202020204" pitchFamily="34" charset="0"/>
                          <a:cs typeface="Arial" panose="020B0604020202020204" pitchFamily="34" charset="0"/>
                        </a:rPr>
                        <a:t>Energie verte</a:t>
                      </a:r>
                      <a:endParaRPr lang="fr-FR" sz="1600" dirty="0">
                        <a:effectLst/>
                        <a:latin typeface="Arial" panose="020B0604020202020204" pitchFamily="34" charset="0"/>
                        <a:cs typeface="Arial" panose="020B0604020202020204" pitchFamily="34" charset="0"/>
                      </a:endParaRPr>
                    </a:p>
                    <a:p>
                      <a:pPr algn="ctr">
                        <a:lnSpc>
                          <a:spcPct val="107000"/>
                        </a:lnSpc>
                        <a:spcAft>
                          <a:spcPts val="800"/>
                        </a:spcAft>
                      </a:pPr>
                      <a:r>
                        <a:rPr lang="fr-FR" sz="1600" dirty="0">
                          <a:effectLst/>
                          <a:latin typeface="Arial" panose="020B0604020202020204" pitchFamily="34" charset="0"/>
                          <a:cs typeface="Arial" panose="020B0604020202020204" pitchFamily="34" charset="0"/>
                        </a:rPr>
                        <a:t>Energie totale</a:t>
                      </a:r>
                    </a:p>
                    <a:p>
                      <a:pPr algn="ct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Bilan carbone </a:t>
                      </a:r>
                    </a:p>
                    <a:p>
                      <a:pPr algn="ct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Localisation fournisseur</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tc>
                <a:extLst>
                  <a:ext uri="{0D108BD9-81ED-4DB2-BD59-A6C34878D82A}">
                    <a16:rowId xmlns:a16="http://schemas.microsoft.com/office/drawing/2014/main" val="4169870465"/>
                  </a:ext>
                </a:extLst>
              </a:tr>
            </a:tbl>
          </a:graphicData>
        </a:graphic>
      </p:graphicFrame>
    </p:spTree>
    <p:extLst>
      <p:ext uri="{BB962C8B-B14F-4D97-AF65-F5344CB8AC3E}">
        <p14:creationId xmlns:p14="http://schemas.microsoft.com/office/powerpoint/2010/main" val="1036060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le performance environnementale </a:t>
            </a:r>
          </a:p>
        </p:txBody>
      </p:sp>
      <p:graphicFrame>
        <p:nvGraphicFramePr>
          <p:cNvPr id="2" name="Tableau 1">
            <a:extLst>
              <a:ext uri="{FF2B5EF4-FFF2-40B4-BE49-F238E27FC236}">
                <a16:creationId xmlns:a16="http://schemas.microsoft.com/office/drawing/2014/main" id="{DA6E7B23-09DD-4D5F-91B2-A33E97A1336F}"/>
              </a:ext>
            </a:extLst>
          </p:cNvPr>
          <p:cNvGraphicFramePr>
            <a:graphicFrameLocks noGrp="1"/>
          </p:cNvGraphicFramePr>
          <p:nvPr>
            <p:extLst>
              <p:ext uri="{D42A27DB-BD31-4B8C-83A1-F6EECF244321}">
                <p14:modId xmlns:p14="http://schemas.microsoft.com/office/powerpoint/2010/main" val="901827756"/>
              </p:ext>
            </p:extLst>
          </p:nvPr>
        </p:nvGraphicFramePr>
        <p:xfrm>
          <a:off x="294295" y="1405966"/>
          <a:ext cx="11603410" cy="4904745"/>
        </p:xfrm>
        <a:graphic>
          <a:graphicData uri="http://schemas.openxmlformats.org/drawingml/2006/table">
            <a:tbl>
              <a:tblPr firstRow="1" firstCol="1" bandRow="1">
                <a:tableStyleId>{5C22544A-7EE6-4342-B048-85BDC9FD1C3A}</a:tableStyleId>
              </a:tblPr>
              <a:tblGrid>
                <a:gridCol w="1830479">
                  <a:extLst>
                    <a:ext uri="{9D8B030D-6E8A-4147-A177-3AD203B41FA5}">
                      <a16:colId xmlns:a16="http://schemas.microsoft.com/office/drawing/2014/main" val="2853602576"/>
                    </a:ext>
                  </a:extLst>
                </a:gridCol>
                <a:gridCol w="7326526">
                  <a:extLst>
                    <a:ext uri="{9D8B030D-6E8A-4147-A177-3AD203B41FA5}">
                      <a16:colId xmlns:a16="http://schemas.microsoft.com/office/drawing/2014/main" val="311796591"/>
                    </a:ext>
                  </a:extLst>
                </a:gridCol>
                <a:gridCol w="2446405">
                  <a:extLst>
                    <a:ext uri="{9D8B030D-6E8A-4147-A177-3AD203B41FA5}">
                      <a16:colId xmlns:a16="http://schemas.microsoft.com/office/drawing/2014/main" val="596211760"/>
                    </a:ext>
                  </a:extLst>
                </a:gridCol>
              </a:tblGrid>
              <a:tr h="703600">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Problématique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Critères de performance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tc>
                <a:extLst>
                  <a:ext uri="{0D108BD9-81ED-4DB2-BD59-A6C34878D82A}">
                    <a16:rowId xmlns:a16="http://schemas.microsoft.com/office/drawing/2014/main" val="965481376"/>
                  </a:ext>
                </a:extLst>
              </a:tr>
              <a:tr h="4201145">
                <a:tc>
                  <a:txBody>
                    <a:bodyPr/>
                    <a:lstStyle/>
                    <a:p>
                      <a:pPr algn="ctr">
                        <a:lnSpc>
                          <a:spcPct val="107000"/>
                        </a:lnSpc>
                        <a:spcAft>
                          <a:spcPts val="800"/>
                        </a:spcAft>
                      </a:pPr>
                      <a:r>
                        <a:rPr lang="fr-FR" sz="1800">
                          <a:effectLst/>
                          <a:latin typeface="Arial" panose="020B0604020202020204" pitchFamily="34" charset="0"/>
                          <a:cs typeface="Arial" panose="020B0604020202020204" pitchFamily="34" charset="0"/>
                        </a:rPr>
                        <a:t>Consommation d’énergie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nSpc>
                          <a:spcPct val="107000"/>
                        </a:lnSpc>
                        <a:spcBef>
                          <a:spcPts val="600"/>
                        </a:spcBef>
                        <a:spcAft>
                          <a:spcPts val="800"/>
                        </a:spcAft>
                      </a:pPr>
                      <a:r>
                        <a:rPr lang="fr-FR" sz="1800" b="1" dirty="0">
                          <a:effectLst/>
                          <a:latin typeface="Arial" panose="020B0604020202020204" pitchFamily="34" charset="0"/>
                          <a:ea typeface="Calibri" panose="020F0502020204030204" pitchFamily="34" charset="0"/>
                          <a:cs typeface="Times New Roman" panose="02020603050405020304" pitchFamily="18" charset="0"/>
                        </a:rPr>
                        <a:t>Solutions qui permettent de réduire l’empreinte environnementale </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Cambria" panose="02040503050406030204" pitchFamily="18" charset="0"/>
                        <a:buChar char="-"/>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L'adoption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d'énergies renouvelables</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telles que l'énergie solaire, éolienne et hydraulique, réduit la dépendance aux combustibles fossiles.</a:t>
                      </a:r>
                    </a:p>
                    <a:p>
                      <a:pPr marL="342900" lvl="0" indent="-342900" algn="just">
                        <a:buFont typeface="Cambria" panose="02040503050406030204" pitchFamily="18" charset="0"/>
                        <a:buChar char="-"/>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L’investissement dans des technologies et des pratiques qui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réduisent la consommation d'énergie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peut avoir des avantages significatifs sur le plan environnemental (isolation…).</a:t>
                      </a:r>
                    </a:p>
                    <a:p>
                      <a:pPr marL="342900" lvl="0" indent="-342900" algn="just">
                        <a:buFont typeface="Cambria" panose="02040503050406030204" pitchFamily="18" charset="0"/>
                        <a:buChar char="-"/>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Les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nouvelles normes et réglementations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destinées promouvoir des pratiques durables et moins néfastes pour l’environnement peuvent modifier les conditions de gestion et de fonctionnement de l’entreprise.</a:t>
                      </a:r>
                    </a:p>
                    <a:p>
                      <a:pPr marL="342900" lvl="0" indent="-342900" algn="just">
                        <a:buFont typeface="Cambria" panose="02040503050406030204" pitchFamily="18" charset="0"/>
                        <a:buChar char="-"/>
                      </a:pPr>
                      <a:r>
                        <a:rPr lang="fr-FR" sz="1800" b="1" dirty="0">
                          <a:effectLst/>
                          <a:latin typeface="Arial" panose="020B0604020202020204" pitchFamily="34" charset="0"/>
                          <a:ea typeface="Calibri" panose="020F0502020204030204" pitchFamily="34" charset="0"/>
                          <a:cs typeface="Times New Roman" panose="02020603050405020304" pitchFamily="18" charset="0"/>
                        </a:rPr>
                        <a:t>Informer, sensibiliser et éduquer</a:t>
                      </a:r>
                      <a:r>
                        <a:rPr lang="fr-FR" sz="1800" dirty="0">
                          <a:effectLst/>
                          <a:latin typeface="Arial" panose="020B0604020202020204" pitchFamily="34" charset="0"/>
                          <a:ea typeface="Calibri" panose="020F0502020204030204" pitchFamily="34" charset="0"/>
                          <a:cs typeface="Times New Roman" panose="02020603050405020304" pitchFamily="18" charset="0"/>
                        </a:rPr>
                        <a:t> les individus et les entreprises sur les implications environnementales de leur consommation énergétique peut encourager des choix plus durable</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nSpc>
                          <a:spcPct val="107000"/>
                        </a:lnSpc>
                        <a:spcBef>
                          <a:spcPts val="600"/>
                        </a:spcBef>
                        <a:spcAft>
                          <a:spcPts val="800"/>
                        </a:spcAft>
                      </a:pPr>
                      <a:r>
                        <a:rPr lang="fr-FR" sz="1800" dirty="0">
                          <a:effectLst/>
                          <a:latin typeface="Arial" panose="020B0604020202020204" pitchFamily="34" charset="0"/>
                          <a:cs typeface="Arial" panose="020B0604020202020204" pitchFamily="34" charset="0"/>
                        </a:rPr>
                        <a:t> </a:t>
                      </a:r>
                    </a:p>
                    <a:p>
                      <a:pPr>
                        <a:lnSpc>
                          <a:spcPct val="107000"/>
                        </a:lnSpc>
                        <a:spcBef>
                          <a:spcPts val="600"/>
                        </a:spcBef>
                        <a:spcAft>
                          <a:spcPts val="800"/>
                        </a:spcAft>
                      </a:pPr>
                      <a:r>
                        <a:rPr lang="fr-FR" sz="1600" dirty="0">
                          <a:effectLst/>
                          <a:latin typeface="Arial" panose="020B0604020202020204" pitchFamily="34" charset="0"/>
                          <a:cs typeface="Arial" panose="020B0604020202020204" pitchFamily="34" charset="0"/>
                        </a:rPr>
                        <a:t>Consommation électrique</a:t>
                      </a:r>
                    </a:p>
                    <a:p>
                      <a:pP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Consommation essence</a:t>
                      </a:r>
                    </a:p>
                    <a:p>
                      <a:pP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Consommation gasoil</a:t>
                      </a:r>
                    </a:p>
                    <a:p>
                      <a:pP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Consommation d’eau</a:t>
                      </a:r>
                    </a:p>
                    <a:p>
                      <a:pPr>
                        <a:lnSpc>
                          <a:spcPct val="107000"/>
                        </a:lnSpc>
                        <a:spcBef>
                          <a:spcPts val="300"/>
                        </a:spcBef>
                        <a:spcAft>
                          <a:spcPts val="0"/>
                        </a:spcAft>
                      </a:pPr>
                      <a:r>
                        <a:rPr lang="fr-FR" sz="1600" u="sng" dirty="0">
                          <a:effectLst/>
                          <a:latin typeface="Arial" panose="020B0604020202020204" pitchFamily="34" charset="0"/>
                          <a:cs typeface="Arial" panose="020B0604020202020204" pitchFamily="34" charset="0"/>
                        </a:rPr>
                        <a:t>Energie verte</a:t>
                      </a:r>
                      <a:endParaRPr lang="fr-FR" sz="1600" dirty="0">
                        <a:effectLst/>
                        <a:latin typeface="Arial" panose="020B0604020202020204" pitchFamily="34" charset="0"/>
                        <a:cs typeface="Arial" panose="020B0604020202020204" pitchFamily="34" charset="0"/>
                      </a:endParaRPr>
                    </a:p>
                    <a:p>
                      <a:pPr>
                        <a:lnSpc>
                          <a:spcPct val="107000"/>
                        </a:lnSpc>
                        <a:spcAft>
                          <a:spcPts val="800"/>
                        </a:spcAft>
                      </a:pPr>
                      <a:r>
                        <a:rPr lang="fr-FR" sz="1600" dirty="0">
                          <a:effectLst/>
                          <a:latin typeface="Arial" panose="020B0604020202020204" pitchFamily="34" charset="0"/>
                          <a:cs typeface="Arial" panose="020B0604020202020204" pitchFamily="34" charset="0"/>
                        </a:rPr>
                        <a:t>Energie totale</a:t>
                      </a:r>
                    </a:p>
                    <a:p>
                      <a:pP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Bilan carbone </a:t>
                      </a:r>
                    </a:p>
                    <a:p>
                      <a:pPr>
                        <a:lnSpc>
                          <a:spcPct val="107000"/>
                        </a:lnSpc>
                        <a:spcBef>
                          <a:spcPts val="300"/>
                        </a:spcBef>
                        <a:spcAft>
                          <a:spcPts val="800"/>
                        </a:spcAft>
                      </a:pPr>
                      <a:r>
                        <a:rPr lang="fr-FR" sz="1600" dirty="0">
                          <a:effectLst/>
                          <a:latin typeface="Arial" panose="020B0604020202020204" pitchFamily="34" charset="0"/>
                          <a:cs typeface="Arial" panose="020B0604020202020204" pitchFamily="34" charset="0"/>
                        </a:rPr>
                        <a:t>Localisation fournisseur</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tc>
                <a:extLst>
                  <a:ext uri="{0D108BD9-81ED-4DB2-BD59-A6C34878D82A}">
                    <a16:rowId xmlns:a16="http://schemas.microsoft.com/office/drawing/2014/main" val="4169870465"/>
                  </a:ext>
                </a:extLst>
              </a:tr>
            </a:tbl>
          </a:graphicData>
        </a:graphic>
      </p:graphicFrame>
    </p:spTree>
    <p:extLst>
      <p:ext uri="{BB962C8B-B14F-4D97-AF65-F5344CB8AC3E}">
        <p14:creationId xmlns:p14="http://schemas.microsoft.com/office/powerpoint/2010/main" val="197061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le performance environnementale </a:t>
            </a:r>
          </a:p>
        </p:txBody>
      </p:sp>
      <p:graphicFrame>
        <p:nvGraphicFramePr>
          <p:cNvPr id="2" name="Tableau 1">
            <a:extLst>
              <a:ext uri="{FF2B5EF4-FFF2-40B4-BE49-F238E27FC236}">
                <a16:creationId xmlns:a16="http://schemas.microsoft.com/office/drawing/2014/main" id="{DA6E7B23-09DD-4D5F-91B2-A33E97A1336F}"/>
              </a:ext>
            </a:extLst>
          </p:cNvPr>
          <p:cNvGraphicFramePr>
            <a:graphicFrameLocks noGrp="1"/>
          </p:cNvGraphicFramePr>
          <p:nvPr>
            <p:extLst>
              <p:ext uri="{D42A27DB-BD31-4B8C-83A1-F6EECF244321}">
                <p14:modId xmlns:p14="http://schemas.microsoft.com/office/powerpoint/2010/main" val="3170674413"/>
              </p:ext>
            </p:extLst>
          </p:nvPr>
        </p:nvGraphicFramePr>
        <p:xfrm>
          <a:off x="310208" y="1405968"/>
          <a:ext cx="11603410" cy="4215153"/>
        </p:xfrm>
        <a:graphic>
          <a:graphicData uri="http://schemas.openxmlformats.org/drawingml/2006/table">
            <a:tbl>
              <a:tblPr firstRow="1" firstCol="1" bandRow="1">
                <a:tableStyleId>{5C22544A-7EE6-4342-B048-85BDC9FD1C3A}</a:tableStyleId>
              </a:tblPr>
              <a:tblGrid>
                <a:gridCol w="1613037">
                  <a:extLst>
                    <a:ext uri="{9D8B030D-6E8A-4147-A177-3AD203B41FA5}">
                      <a16:colId xmlns:a16="http://schemas.microsoft.com/office/drawing/2014/main" val="2853602576"/>
                    </a:ext>
                  </a:extLst>
                </a:gridCol>
                <a:gridCol w="7543968">
                  <a:extLst>
                    <a:ext uri="{9D8B030D-6E8A-4147-A177-3AD203B41FA5}">
                      <a16:colId xmlns:a16="http://schemas.microsoft.com/office/drawing/2014/main" val="311796591"/>
                    </a:ext>
                  </a:extLst>
                </a:gridCol>
                <a:gridCol w="2446405">
                  <a:extLst>
                    <a:ext uri="{9D8B030D-6E8A-4147-A177-3AD203B41FA5}">
                      <a16:colId xmlns:a16="http://schemas.microsoft.com/office/drawing/2014/main" val="596211760"/>
                    </a:ext>
                  </a:extLst>
                </a:gridCol>
              </a:tblGrid>
              <a:tr h="516860">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Problématique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1800">
                          <a:effectLst/>
                          <a:latin typeface="Arial" panose="020B0604020202020204" pitchFamily="34" charset="0"/>
                          <a:cs typeface="Arial" panose="020B0604020202020204" pitchFamily="34" charset="0"/>
                        </a:rPr>
                        <a:t>Critères de performance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extLst>
                  <a:ext uri="{0D108BD9-81ED-4DB2-BD59-A6C34878D82A}">
                    <a16:rowId xmlns:a16="http://schemas.microsoft.com/office/drawing/2014/main" val="965481376"/>
                  </a:ext>
                </a:extLst>
              </a:tr>
              <a:tr h="3649431">
                <a:tc>
                  <a:txBody>
                    <a:bodyPr/>
                    <a:lstStyle/>
                    <a:p>
                      <a:pPr algn="ctr">
                        <a:lnSpc>
                          <a:spcPct val="107000"/>
                        </a:lnSpc>
                        <a:spcAft>
                          <a:spcPts val="800"/>
                        </a:spcAft>
                      </a:pPr>
                      <a:r>
                        <a:rPr lang="fr-FR" sz="1800">
                          <a:effectLst/>
                          <a:latin typeface="Arial" panose="020B0604020202020204" pitchFamily="34" charset="0"/>
                          <a:cs typeface="Arial" panose="020B0604020202020204" pitchFamily="34" charset="0"/>
                        </a:rPr>
                        <a:t>Gestion des déchets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l">
                        <a:lnSpc>
                          <a:spcPct val="107000"/>
                        </a:lnSpc>
                        <a:spcBef>
                          <a:spcPts val="600"/>
                        </a:spcBef>
                        <a:spcAft>
                          <a:spcPts val="8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Les déchets représentent un coût de stockage et d’élimination qui est proportionnel à leur dangerosité. L’entreprise peut réduire ses coûts :</a:t>
                      </a:r>
                    </a:p>
                    <a:p>
                      <a:pPr marL="342900" lvl="0" indent="-342900" algn="l">
                        <a:buFont typeface="Cambria" panose="02040503050406030204" pitchFamily="18" charset="0"/>
                        <a:buChar char="-"/>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en utilisant des produits moins dangereux et plus facile à éliminer ;</a:t>
                      </a:r>
                    </a:p>
                    <a:p>
                      <a:pPr marL="342900" lvl="0" indent="-342900" algn="l">
                        <a:spcBef>
                          <a:spcPts val="300"/>
                        </a:spcBef>
                        <a:spcAft>
                          <a:spcPts val="0"/>
                        </a:spcAft>
                        <a:buFont typeface="Cambria" panose="02040503050406030204" pitchFamily="18" charset="0"/>
                        <a:buChar char="-"/>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en réduisant ses consommations et le gaspillage par une meilleur gestion des quantités achetées et utilisées.</a:t>
                      </a:r>
                    </a:p>
                    <a:p>
                      <a:pPr marL="342900" lvl="0" indent="-342900" algn="l">
                        <a:spcBef>
                          <a:spcPts val="300"/>
                        </a:spcBef>
                        <a:spcAft>
                          <a:spcPts val="0"/>
                        </a:spcAft>
                        <a:buFont typeface="Cambria" panose="02040503050406030204" pitchFamily="18" charset="0"/>
                        <a:buChar char="-"/>
                      </a:pPr>
                      <a:r>
                        <a:rPr lang="fr-FR" sz="2000" dirty="0">
                          <a:effectLst/>
                          <a:latin typeface="Arial" panose="020B0604020202020204" pitchFamily="34" charset="0"/>
                          <a:ea typeface="Calibri" panose="020F0502020204030204" pitchFamily="34" charset="0"/>
                          <a:cs typeface="Times New Roman" panose="02020603050405020304" pitchFamily="18" charset="0"/>
                        </a:rPr>
                        <a:t>En réduisant ou supprimant les emballages (vente en vrac…), ou en utilisant des produits biodégradables ou recyclables.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Kg matières achetées</a:t>
                      </a:r>
                    </a:p>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Kg déchets produits</a:t>
                      </a:r>
                    </a:p>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Coût transport</a:t>
                      </a:r>
                    </a:p>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Coût traitement</a:t>
                      </a:r>
                    </a:p>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Coût emballage</a:t>
                      </a:r>
                    </a:p>
                    <a:p>
                      <a:pPr>
                        <a:lnSpc>
                          <a:spcPct val="107000"/>
                        </a:lnSpc>
                        <a:spcBef>
                          <a:spcPts val="300"/>
                        </a:spcBef>
                        <a:spcAft>
                          <a:spcPts val="800"/>
                        </a:spcAft>
                      </a:pPr>
                      <a:r>
                        <a:rPr lang="fr-FR" sz="1800" dirty="0">
                          <a:effectLst/>
                          <a:latin typeface="Arial" panose="020B0604020202020204" pitchFamily="34" charset="0"/>
                          <a:cs typeface="Arial" panose="020B0604020202020204" pitchFamily="34" charset="0"/>
                        </a:rPr>
                        <a:t>Rejet de ^polluant dans l’air</a:t>
                      </a:r>
                    </a:p>
                    <a:p>
                      <a:pPr>
                        <a:lnSpc>
                          <a:spcPct val="107000"/>
                        </a:lnSpc>
                        <a:spcAft>
                          <a:spcPts val="800"/>
                        </a:spcAft>
                      </a:pPr>
                      <a:r>
                        <a:rPr lang="fr-FR" sz="1800" dirty="0">
                          <a:effectLst/>
                          <a:latin typeface="Arial" panose="020B0604020202020204" pitchFamily="34" charset="0"/>
                          <a:cs typeface="Arial" panose="020B0604020202020204" pitchFamily="34" charset="0"/>
                        </a:rPr>
                        <a:t>…</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extLst>
                  <a:ext uri="{0D108BD9-81ED-4DB2-BD59-A6C34878D82A}">
                    <a16:rowId xmlns:a16="http://schemas.microsoft.com/office/drawing/2014/main" val="386015065"/>
                  </a:ext>
                </a:extLst>
              </a:tr>
            </a:tbl>
          </a:graphicData>
        </a:graphic>
      </p:graphicFrame>
    </p:spTree>
    <p:extLst>
      <p:ext uri="{BB962C8B-B14F-4D97-AF65-F5344CB8AC3E}">
        <p14:creationId xmlns:p14="http://schemas.microsoft.com/office/powerpoint/2010/main" val="4159335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4.1. Évaluer le performance environnementale </a:t>
            </a:r>
          </a:p>
        </p:txBody>
      </p:sp>
      <p:graphicFrame>
        <p:nvGraphicFramePr>
          <p:cNvPr id="2" name="Tableau 1">
            <a:extLst>
              <a:ext uri="{FF2B5EF4-FFF2-40B4-BE49-F238E27FC236}">
                <a16:creationId xmlns:a16="http://schemas.microsoft.com/office/drawing/2014/main" id="{DA6E7B23-09DD-4D5F-91B2-A33E97A1336F}"/>
              </a:ext>
            </a:extLst>
          </p:cNvPr>
          <p:cNvGraphicFramePr>
            <a:graphicFrameLocks noGrp="1"/>
          </p:cNvGraphicFramePr>
          <p:nvPr>
            <p:extLst>
              <p:ext uri="{D42A27DB-BD31-4B8C-83A1-F6EECF244321}">
                <p14:modId xmlns:p14="http://schemas.microsoft.com/office/powerpoint/2010/main" val="1774186371"/>
              </p:ext>
            </p:extLst>
          </p:nvPr>
        </p:nvGraphicFramePr>
        <p:xfrm>
          <a:off x="310208" y="1405966"/>
          <a:ext cx="11603410" cy="4186884"/>
        </p:xfrm>
        <a:graphic>
          <a:graphicData uri="http://schemas.openxmlformats.org/drawingml/2006/table">
            <a:tbl>
              <a:tblPr firstRow="1" firstCol="1" bandRow="1">
                <a:tableStyleId>{5C22544A-7EE6-4342-B048-85BDC9FD1C3A}</a:tableStyleId>
              </a:tblPr>
              <a:tblGrid>
                <a:gridCol w="2158243">
                  <a:extLst>
                    <a:ext uri="{9D8B030D-6E8A-4147-A177-3AD203B41FA5}">
                      <a16:colId xmlns:a16="http://schemas.microsoft.com/office/drawing/2014/main" val="2853602576"/>
                    </a:ext>
                  </a:extLst>
                </a:gridCol>
                <a:gridCol w="6998762">
                  <a:extLst>
                    <a:ext uri="{9D8B030D-6E8A-4147-A177-3AD203B41FA5}">
                      <a16:colId xmlns:a16="http://schemas.microsoft.com/office/drawing/2014/main" val="311796591"/>
                    </a:ext>
                  </a:extLst>
                </a:gridCol>
                <a:gridCol w="2446405">
                  <a:extLst>
                    <a:ext uri="{9D8B030D-6E8A-4147-A177-3AD203B41FA5}">
                      <a16:colId xmlns:a16="http://schemas.microsoft.com/office/drawing/2014/main" val="596211760"/>
                    </a:ext>
                  </a:extLst>
                </a:gridCol>
              </a:tblGrid>
              <a:tr h="377995">
                <a:tc>
                  <a:txBody>
                    <a:bodyPr/>
                    <a:lstStyle/>
                    <a:p>
                      <a:pPr algn="ctr">
                        <a:lnSpc>
                          <a:spcPct val="107000"/>
                        </a:lnSpc>
                        <a:spcBef>
                          <a:spcPts val="300"/>
                        </a:spcBef>
                        <a:spcAft>
                          <a:spcPts val="300"/>
                        </a:spcAft>
                      </a:pPr>
                      <a:r>
                        <a:rPr lang="fr-FR" sz="2000">
                          <a:effectLst/>
                          <a:latin typeface="Arial" panose="020B0604020202020204" pitchFamily="34" charset="0"/>
                          <a:cs typeface="Arial" panose="020B0604020202020204" pitchFamily="34" charset="0"/>
                        </a:rPr>
                        <a:t>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2000">
                          <a:effectLst/>
                          <a:latin typeface="Arial" panose="020B0604020202020204" pitchFamily="34" charset="0"/>
                          <a:cs typeface="Arial" panose="020B0604020202020204" pitchFamily="34" charset="0"/>
                        </a:rPr>
                        <a:t>Problématique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ctr">
                        <a:lnSpc>
                          <a:spcPct val="107000"/>
                        </a:lnSpc>
                        <a:spcBef>
                          <a:spcPts val="300"/>
                        </a:spcBef>
                        <a:spcAft>
                          <a:spcPts val="300"/>
                        </a:spcAft>
                      </a:pPr>
                      <a:r>
                        <a:rPr lang="fr-FR" sz="2000">
                          <a:effectLst/>
                          <a:latin typeface="Arial" panose="020B0604020202020204" pitchFamily="34" charset="0"/>
                          <a:cs typeface="Arial" panose="020B0604020202020204" pitchFamily="34" charset="0"/>
                        </a:rPr>
                        <a:t>Critères de performance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tc>
                <a:extLst>
                  <a:ext uri="{0D108BD9-81ED-4DB2-BD59-A6C34878D82A}">
                    <a16:rowId xmlns:a16="http://schemas.microsoft.com/office/drawing/2014/main" val="965481376"/>
                  </a:ext>
                </a:extLst>
              </a:tr>
              <a:tr h="3558297">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Production écoresponsable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tc>
                  <a:txBody>
                    <a:bodyPr/>
                    <a:lstStyle/>
                    <a:p>
                      <a:pPr algn="l">
                        <a:lnSpc>
                          <a:spcPct val="107000"/>
                        </a:lnSpc>
                        <a:spcBef>
                          <a:spcPts val="600"/>
                        </a:spcBef>
                        <a:spcAft>
                          <a:spcPts val="80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L'entreprise peut réduire son empreinte carbone en privilégiant :</a:t>
                      </a:r>
                    </a:p>
                    <a:p>
                      <a:pPr marL="342900" lvl="0" indent="-342900" algn="l">
                        <a:buFont typeface="Cambria" panose="02040503050406030204" pitchFamily="18" charset="0"/>
                        <a:buChar char="-"/>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des matières respectueuses de l’environnement ; </a:t>
                      </a:r>
                    </a:p>
                    <a:p>
                      <a:pPr marL="342900" lvl="0" indent="-342900" algn="l">
                        <a:buFont typeface="Cambria" panose="02040503050406030204" pitchFamily="18" charset="0"/>
                        <a:buChar char="-"/>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un écosystème de proximité avec des fournisseurs proches pour réduire les transports ;</a:t>
                      </a:r>
                    </a:p>
                    <a:p>
                      <a:pPr marL="342900" lvl="0" indent="-342900" algn="l">
                        <a:buFont typeface="Cambria" panose="02040503050406030204" pitchFamily="18" charset="0"/>
                        <a:buChar char="-"/>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des produits recyclables dans la fabrication les articles ;</a:t>
                      </a:r>
                    </a:p>
                    <a:p>
                      <a:pPr marL="342900" lvl="0" indent="-342900" algn="l">
                        <a:buFont typeface="Cambria" panose="02040503050406030204" pitchFamily="18" charset="0"/>
                        <a:buChar char="-"/>
                      </a:pPr>
                      <a:r>
                        <a:rPr lang="fr-FR" sz="2200" dirty="0">
                          <a:effectLst/>
                          <a:latin typeface="Arial" panose="020B0604020202020204" pitchFamily="34" charset="0"/>
                          <a:ea typeface="Calibri" panose="020F0502020204030204" pitchFamily="34" charset="0"/>
                          <a:cs typeface="Times New Roman" panose="02020603050405020304" pitchFamily="18" charset="0"/>
                        </a:rPr>
                        <a:t>la conception d’articles durables et réparables. </a:t>
                      </a:r>
                      <a:endParaRPr lang="fr-FR" sz="2200" dirty="0">
                        <a:effectLst/>
                        <a:latin typeface="Arial" panose="020B0604020202020204" pitchFamily="34" charset="0"/>
                        <a:ea typeface="Times New Roman" panose="02020603050405020304" pitchFamily="18" charset="0"/>
                        <a:cs typeface="Arial" panose="020B0604020202020204" pitchFamily="34" charset="0"/>
                      </a:endParaRPr>
                    </a:p>
                  </a:txBody>
                  <a:tcPr marL="40130" marR="40130" marT="0" marB="0" anchor="ctr"/>
                </a:tc>
                <a:tc>
                  <a:txBody>
                    <a:bodyPr/>
                    <a:lstStyle/>
                    <a:p>
                      <a:pPr>
                        <a:lnSpc>
                          <a:spcPct val="107000"/>
                        </a:lnSpc>
                        <a:spcBef>
                          <a:spcPts val="300"/>
                        </a:spcBef>
                        <a:spcAft>
                          <a:spcPts val="800"/>
                        </a:spcAft>
                      </a:pPr>
                      <a:r>
                        <a:rPr lang="fr-FR" sz="2000" dirty="0">
                          <a:effectLst/>
                          <a:latin typeface="Arial" panose="020B0604020202020204" pitchFamily="34" charset="0"/>
                          <a:cs typeface="Arial" panose="020B0604020202020204" pitchFamily="34" charset="0"/>
                        </a:rPr>
                        <a:t>Origine des fournisseurs</a:t>
                      </a:r>
                    </a:p>
                    <a:p>
                      <a:pPr>
                        <a:lnSpc>
                          <a:spcPct val="107000"/>
                        </a:lnSpc>
                        <a:spcBef>
                          <a:spcPts val="300"/>
                        </a:spcBef>
                        <a:spcAft>
                          <a:spcPts val="800"/>
                        </a:spcAft>
                      </a:pPr>
                      <a:r>
                        <a:rPr lang="fr-FR" sz="2000" dirty="0">
                          <a:effectLst/>
                          <a:latin typeface="Arial" panose="020B0604020202020204" pitchFamily="34" charset="0"/>
                          <a:cs typeface="Arial" panose="020B0604020202020204" pitchFamily="34" charset="0"/>
                        </a:rPr>
                        <a:t>% produit recyclable</a:t>
                      </a:r>
                    </a:p>
                    <a:p>
                      <a:pPr>
                        <a:lnSpc>
                          <a:spcPct val="107000"/>
                        </a:lnSpc>
                        <a:spcBef>
                          <a:spcPts val="300"/>
                        </a:spcBef>
                        <a:spcAft>
                          <a:spcPts val="800"/>
                        </a:spcAft>
                      </a:pPr>
                      <a:r>
                        <a:rPr lang="fr-FR" sz="2000" dirty="0">
                          <a:effectLst/>
                          <a:latin typeface="Arial" panose="020B0604020202020204" pitchFamily="34" charset="0"/>
                          <a:cs typeface="Arial" panose="020B0604020202020204" pitchFamily="34" charset="0"/>
                        </a:rPr>
                        <a:t>Indice de réparabilité</a:t>
                      </a:r>
                    </a:p>
                    <a:p>
                      <a:pPr>
                        <a:lnSpc>
                          <a:spcPct val="107000"/>
                        </a:lnSpc>
                        <a:spcBef>
                          <a:spcPts val="300"/>
                        </a:spcBef>
                        <a:spcAft>
                          <a:spcPts val="800"/>
                        </a:spcAft>
                      </a:pPr>
                      <a:r>
                        <a:rPr lang="fr-FR" sz="2000" dirty="0">
                          <a:effectLst/>
                          <a:latin typeface="Arial" panose="020B0604020202020204" pitchFamily="34" charset="0"/>
                          <a:cs typeface="Arial" panose="020B0604020202020204" pitchFamily="34" charset="0"/>
                        </a:rPr>
                        <a: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40130" marR="40130" marT="0" marB="0" anchor="ctr"/>
                </a:tc>
                <a:extLst>
                  <a:ext uri="{0D108BD9-81ED-4DB2-BD59-A6C34878D82A}">
                    <a16:rowId xmlns:a16="http://schemas.microsoft.com/office/drawing/2014/main" val="2670742462"/>
                  </a:ext>
                </a:extLst>
              </a:tr>
            </a:tbl>
          </a:graphicData>
        </a:graphic>
      </p:graphicFrame>
    </p:spTree>
    <p:extLst>
      <p:ext uri="{BB962C8B-B14F-4D97-AF65-F5344CB8AC3E}">
        <p14:creationId xmlns:p14="http://schemas.microsoft.com/office/powerpoint/2010/main" val="1197807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4.2. Apport d’une démarche environnementale </a:t>
            </a:r>
          </a:p>
        </p:txBody>
      </p:sp>
      <p:graphicFrame>
        <p:nvGraphicFramePr>
          <p:cNvPr id="3" name="Diagramme 2">
            <a:extLst>
              <a:ext uri="{FF2B5EF4-FFF2-40B4-BE49-F238E27FC236}">
                <a16:creationId xmlns:a16="http://schemas.microsoft.com/office/drawing/2014/main" id="{2557BAA9-9F48-4137-ABE1-B39C1EFEC110}"/>
              </a:ext>
            </a:extLst>
          </p:cNvPr>
          <p:cNvGraphicFramePr/>
          <p:nvPr>
            <p:extLst>
              <p:ext uri="{D42A27DB-BD31-4B8C-83A1-F6EECF244321}">
                <p14:modId xmlns:p14="http://schemas.microsoft.com/office/powerpoint/2010/main" val="2852009869"/>
              </p:ext>
            </p:extLst>
          </p:nvPr>
        </p:nvGraphicFramePr>
        <p:xfrm>
          <a:off x="631120" y="1499976"/>
          <a:ext cx="11197521" cy="494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18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2039"/>
            <a:ext cx="11603410" cy="104644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Mesurer et suivre la performance environnementale</a:t>
            </a:r>
          </a:p>
          <a:p>
            <a:pPr>
              <a:spcBef>
                <a:spcPts val="1200"/>
              </a:spcBef>
            </a:pPr>
            <a:r>
              <a:rPr lang="fr-FR" sz="2400" b="1" dirty="0">
                <a:solidFill>
                  <a:srgbClr val="00B0F0"/>
                </a:solidFill>
                <a:latin typeface="Arial" panose="020B0604020202020204" pitchFamily="34" charset="0"/>
                <a:cs typeface="Arial" panose="020B0604020202020204" pitchFamily="34" charset="0"/>
              </a:rPr>
              <a:t>4.2. Apport d’une démarche environnementale </a:t>
            </a:r>
          </a:p>
        </p:txBody>
      </p:sp>
      <p:graphicFrame>
        <p:nvGraphicFramePr>
          <p:cNvPr id="3" name="Diagramme 2">
            <a:extLst>
              <a:ext uri="{FF2B5EF4-FFF2-40B4-BE49-F238E27FC236}">
                <a16:creationId xmlns:a16="http://schemas.microsoft.com/office/drawing/2014/main" id="{2557BAA9-9F48-4137-ABE1-B39C1EFEC110}"/>
              </a:ext>
            </a:extLst>
          </p:cNvPr>
          <p:cNvGraphicFramePr/>
          <p:nvPr>
            <p:extLst>
              <p:ext uri="{D42A27DB-BD31-4B8C-83A1-F6EECF244321}">
                <p14:modId xmlns:p14="http://schemas.microsoft.com/office/powerpoint/2010/main" val="1845351706"/>
              </p:ext>
            </p:extLst>
          </p:nvPr>
        </p:nvGraphicFramePr>
        <p:xfrm>
          <a:off x="631120" y="1499976"/>
          <a:ext cx="11197521" cy="494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66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235</TotalTime>
  <Words>1300</Words>
  <Application>Microsoft Office PowerPoint</Application>
  <PresentationFormat>Grand écran</PresentationFormat>
  <Paragraphs>132</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Cambria</vt:lpstr>
      <vt:lpstr>Century Gothic</vt:lpstr>
      <vt:lpstr>Symbol</vt:lpstr>
      <vt:lpstr>Wingdings</vt:lpstr>
      <vt:lpstr>Wingdings 3</vt:lpstr>
      <vt:lpstr>Ion</vt:lpstr>
      <vt:lpstr>Chap. 9 – La gestion des risques environnementaux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42</cp:revision>
  <dcterms:created xsi:type="dcterms:W3CDTF">2014-01-14T07:42:30Z</dcterms:created>
  <dcterms:modified xsi:type="dcterms:W3CDTF">2023-12-15T19:20:15Z</dcterms:modified>
</cp:coreProperties>
</file>