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8"/>
  </p:notesMasterIdLst>
  <p:sldIdLst>
    <p:sldId id="275" r:id="rId2"/>
    <p:sldId id="270" r:id="rId3"/>
    <p:sldId id="269" r:id="rId4"/>
    <p:sldId id="271" r:id="rId5"/>
    <p:sldId id="272" r:id="rId6"/>
    <p:sldId id="273"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CF1978-98FB-BE45-A373-9EB9DF23F29E}" type="datetimeFigureOut">
              <a:rPr lang="fr-FR" smtClean="0"/>
              <a:t>15/12/2023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16D63D-D864-B849-82C8-D4BD28F2CB59}" type="slidenum">
              <a:rPr lang="fr-FR" smtClean="0"/>
              <a:t>‹N°›</a:t>
            </a:fld>
            <a:endParaRPr lang="fr-FR"/>
          </a:p>
        </p:txBody>
      </p:sp>
    </p:spTree>
    <p:extLst>
      <p:ext uri="{BB962C8B-B14F-4D97-AF65-F5344CB8AC3E}">
        <p14:creationId xmlns:p14="http://schemas.microsoft.com/office/powerpoint/2010/main" val="15234193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15/12/2023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15/12/2023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15/12/2023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15/12/2023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entreprendre.service-public.fr/"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4502"/>
            <a:ext cx="12192001" cy="776376"/>
          </a:xfrm>
        </p:spPr>
        <p:txBody>
          <a:bodyPr>
            <a:noAutofit/>
          </a:bodyPr>
          <a:lstStyle/>
          <a:p>
            <a:r>
              <a:rPr lang="fr-FR" sz="3200" b="1" dirty="0">
                <a:latin typeface="Arial" panose="020B0604020202020204" pitchFamily="34" charset="0"/>
                <a:cs typeface="Arial" panose="020B0604020202020204" pitchFamily="34" charset="0"/>
              </a:rPr>
              <a:t>Chap. 9 – La gestion des risques environnementaux</a:t>
            </a:r>
          </a:p>
        </p:txBody>
      </p:sp>
      <p:sp>
        <p:nvSpPr>
          <p:cNvPr id="6" name="ZoneTexte 5"/>
          <p:cNvSpPr txBox="1"/>
          <p:nvPr/>
        </p:nvSpPr>
        <p:spPr>
          <a:xfrm>
            <a:off x="0" y="720013"/>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0" y="1291372"/>
            <a:ext cx="10946921" cy="996748"/>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3.1. Entreprises et activités qui relèvent des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endParaRPr lang="fr-FR" sz="2400" b="1" dirty="0">
              <a:solidFill>
                <a:srgbClr val="00B050"/>
              </a:solidFill>
              <a:latin typeface="Arial" panose="020B060402020202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19339AF4-94A5-4700-9B64-451B37663744}"/>
              </a:ext>
            </a:extLst>
          </p:cNvPr>
          <p:cNvSpPr txBox="1"/>
          <p:nvPr/>
        </p:nvSpPr>
        <p:spPr>
          <a:xfrm>
            <a:off x="418912" y="2133230"/>
            <a:ext cx="11288110" cy="1952073"/>
          </a:xfrm>
          <a:prstGeom prst="rect">
            <a:avLst/>
          </a:prstGeom>
          <a:noFill/>
        </p:spPr>
        <p:txBody>
          <a:bodyPr wrap="square">
            <a:spAutoFit/>
          </a:bodyPr>
          <a:lstStyle/>
          <a:p>
            <a:pPr algn="ctr">
              <a:lnSpc>
                <a:spcPct val="107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Les Installations Classées pour la Protection de l'Environnement (ICPE) </a:t>
            </a:r>
          </a:p>
          <a:p>
            <a:pPr algn="ctr">
              <a:lnSpc>
                <a:spcPct val="107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sont des installations industrielles ou agricoles </a:t>
            </a:r>
          </a:p>
          <a:p>
            <a:pPr algn="ctr">
              <a:lnSpc>
                <a:spcPct val="107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susceptibles de présenter des dangers ou des nuisances </a:t>
            </a:r>
          </a:p>
          <a:p>
            <a:pPr algn="ctr">
              <a:lnSpc>
                <a:spcPct val="107000"/>
              </a:lnSpc>
              <a:spcAft>
                <a:spcPts val="8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pour l'environnement ou la santé publique.</a:t>
            </a:r>
            <a:endParaRPr lang="fr-FR" sz="28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026" name="Picture 2" descr="Développement durable et environnement - A2A Ingénierie">
            <a:extLst>
              <a:ext uri="{FF2B5EF4-FFF2-40B4-BE49-F238E27FC236}">
                <a16:creationId xmlns:a16="http://schemas.microsoft.com/office/drawing/2014/main" id="{EB9DC6C6-F768-4CFA-B7BD-37E7BCB7E6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6324" y="4279857"/>
            <a:ext cx="2308617" cy="2262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1851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3032" y="331429"/>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33032" y="894827"/>
            <a:ext cx="10946921" cy="996748"/>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3.1. Entreprises et activités qui relèvent des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endParaRPr lang="fr-FR" sz="2400" b="1" dirty="0">
              <a:solidFill>
                <a:srgbClr val="00B050"/>
              </a:solidFill>
              <a:latin typeface="Arial" panose="020B0604020202020204" pitchFamily="34" charset="0"/>
              <a:ea typeface="Calibri" panose="020F0502020204030204" pitchFamily="34" charset="0"/>
              <a:cs typeface="Arial" panose="020B0604020202020204" pitchFamily="34" charset="0"/>
            </a:endParaRPr>
          </a:p>
        </p:txBody>
      </p:sp>
      <p:pic>
        <p:nvPicPr>
          <p:cNvPr id="5" name="Image 4" descr="Une image contenant texte, capture d’écran, Police, nombre&#10;&#10;Description générée automatiquement">
            <a:extLst>
              <a:ext uri="{FF2B5EF4-FFF2-40B4-BE49-F238E27FC236}">
                <a16:creationId xmlns:a16="http://schemas.microsoft.com/office/drawing/2014/main" id="{6D62DEB4-B1A6-EF99-BDB4-ECB83652E0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123" y="1506750"/>
            <a:ext cx="10987806" cy="3756417"/>
          </a:xfrm>
          <a:prstGeom prst="rect">
            <a:avLst/>
          </a:prstGeom>
        </p:spPr>
      </p:pic>
      <p:sp>
        <p:nvSpPr>
          <p:cNvPr id="9" name="ZoneTexte 8">
            <a:extLst>
              <a:ext uri="{FF2B5EF4-FFF2-40B4-BE49-F238E27FC236}">
                <a16:creationId xmlns:a16="http://schemas.microsoft.com/office/drawing/2014/main" id="{DE64932F-5840-89FC-BAA7-65C4CBA08AAC}"/>
              </a:ext>
            </a:extLst>
          </p:cNvPr>
          <p:cNvSpPr txBox="1"/>
          <p:nvPr/>
        </p:nvSpPr>
        <p:spPr>
          <a:xfrm>
            <a:off x="274749" y="5483201"/>
            <a:ext cx="11487955" cy="959943"/>
          </a:xfrm>
          <a:prstGeom prst="rect">
            <a:avLst/>
          </a:prstGeom>
          <a:noFill/>
        </p:spPr>
        <p:txBody>
          <a:bodyPr wrap="square">
            <a:spAutoFit/>
          </a:bodyPr>
          <a:lstStyle/>
          <a:p>
            <a:pPr algn="just">
              <a:lnSpc>
                <a:spcPct val="107000"/>
              </a:lnSpc>
              <a:spcBef>
                <a:spcPts val="600"/>
              </a:spcBef>
              <a:spcAft>
                <a:spcPts val="600"/>
              </a:spcAft>
            </a:pPr>
            <a:r>
              <a:rPr lang="fr-FR" sz="1800" dirty="0">
                <a:effectLst/>
                <a:latin typeface="Arial" panose="020B0604020202020204" pitchFamily="34" charset="0"/>
                <a:ea typeface="Calibri" panose="020F0502020204030204" pitchFamily="34" charset="0"/>
                <a:cs typeface="Times New Roman" panose="02020603050405020304" pitchFamily="18" charset="0"/>
              </a:rPr>
              <a:t>Cette liste n'est pas exhaustive, et d’autres activités peuvent être considérées comme des ICPE en fonction de la nature des substances utilisées, des quantités manipulées et des risques pour l'environnement et la santé. La réglementation des ICPE est définie par le Code de l'environnement. </a:t>
            </a:r>
          </a:p>
        </p:txBody>
      </p:sp>
    </p:spTree>
    <p:extLst>
      <p:ext uri="{BB962C8B-B14F-4D97-AF65-F5344CB8AC3E}">
        <p14:creationId xmlns:p14="http://schemas.microsoft.com/office/powerpoint/2010/main" val="18159477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66065" y="53357"/>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66065" y="615707"/>
            <a:ext cx="10946921" cy="519886"/>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3.2. Les régimes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209FE328-3FCB-41A5-B317-1D9E99D29E57}"/>
              </a:ext>
            </a:extLst>
          </p:cNvPr>
          <p:cNvGraphicFramePr>
            <a:graphicFrameLocks noGrp="1"/>
          </p:cNvGraphicFramePr>
          <p:nvPr>
            <p:extLst>
              <p:ext uri="{D42A27DB-BD31-4B8C-83A1-F6EECF244321}">
                <p14:modId xmlns:p14="http://schemas.microsoft.com/office/powerpoint/2010/main" val="3664158969"/>
              </p:ext>
            </p:extLst>
          </p:nvPr>
        </p:nvGraphicFramePr>
        <p:xfrm>
          <a:off x="554616" y="1463898"/>
          <a:ext cx="11148832" cy="4928316"/>
        </p:xfrm>
        <a:graphic>
          <a:graphicData uri="http://schemas.openxmlformats.org/drawingml/2006/table">
            <a:tbl>
              <a:tblPr firstRow="1" firstCol="1" bandRow="1">
                <a:tableStyleId>{F5AB1C69-6EDB-4FF4-983F-18BD219EF322}</a:tableStyleId>
              </a:tblPr>
              <a:tblGrid>
                <a:gridCol w="1728630">
                  <a:extLst>
                    <a:ext uri="{9D8B030D-6E8A-4147-A177-3AD203B41FA5}">
                      <a16:colId xmlns:a16="http://schemas.microsoft.com/office/drawing/2014/main" val="4112328264"/>
                    </a:ext>
                  </a:extLst>
                </a:gridCol>
                <a:gridCol w="9420202">
                  <a:extLst>
                    <a:ext uri="{9D8B030D-6E8A-4147-A177-3AD203B41FA5}">
                      <a16:colId xmlns:a16="http://schemas.microsoft.com/office/drawing/2014/main" val="190570960"/>
                    </a:ext>
                  </a:extLst>
                </a:gridCol>
              </a:tblGrid>
              <a:tr h="505847">
                <a:tc>
                  <a:txBody>
                    <a:bodyPr/>
                    <a:lstStyle/>
                    <a:p>
                      <a:pPr algn="ctr">
                        <a:lnSpc>
                          <a:spcPct val="107000"/>
                        </a:lnSpc>
                        <a:spcBef>
                          <a:spcPts val="300"/>
                        </a:spcBef>
                        <a:spcAft>
                          <a:spcPts val="300"/>
                        </a:spcAft>
                      </a:pPr>
                      <a:r>
                        <a:rPr lang="fr-FR" sz="2000" dirty="0">
                          <a:effectLst/>
                        </a:rPr>
                        <a:t>Régimes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ctr">
                        <a:lnSpc>
                          <a:spcPct val="107000"/>
                        </a:lnSpc>
                        <a:spcBef>
                          <a:spcPts val="300"/>
                        </a:spcBef>
                        <a:spcAft>
                          <a:spcPts val="300"/>
                        </a:spcAft>
                      </a:pPr>
                      <a:r>
                        <a:rPr lang="fr-FR" sz="2000" dirty="0">
                          <a:effectLst/>
                        </a:rPr>
                        <a:t>Conséquences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extLst>
                  <a:ext uri="{0D108BD9-81ED-4DB2-BD59-A6C34878D82A}">
                    <a16:rowId xmlns:a16="http://schemas.microsoft.com/office/drawing/2014/main" val="3849858936"/>
                  </a:ext>
                </a:extLst>
              </a:tr>
              <a:tr h="1469987">
                <a:tc>
                  <a:txBody>
                    <a:bodyPr/>
                    <a:lstStyle/>
                    <a:p>
                      <a:pPr algn="ctr">
                        <a:lnSpc>
                          <a:spcPct val="107000"/>
                        </a:lnSpc>
                        <a:spcBef>
                          <a:spcPts val="300"/>
                        </a:spcBef>
                        <a:spcAft>
                          <a:spcPts val="300"/>
                        </a:spcAft>
                      </a:pPr>
                      <a:r>
                        <a:rPr lang="fr-FR" sz="2000" dirty="0">
                          <a:effectLst/>
                        </a:rPr>
                        <a:t>Non classé</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l">
                        <a:lnSpc>
                          <a:spcPct val="107000"/>
                        </a:lnSpc>
                        <a:spcBef>
                          <a:spcPts val="300"/>
                        </a:spcBef>
                        <a:spcAft>
                          <a:spcPts val="300"/>
                        </a:spcAft>
                      </a:pPr>
                      <a:r>
                        <a:rPr lang="fr-FR" sz="2000" dirty="0">
                          <a:effectLst/>
                          <a:latin typeface="Arial" panose="020B0604020202020204" pitchFamily="34" charset="0"/>
                          <a:cs typeface="Arial" panose="020B0604020202020204" pitchFamily="34" charset="0"/>
                        </a:rPr>
                        <a:t>Ces activités sont très peu polluantes et dangereuses pour l’environnement. Elles se situent en dessous du seuil de déclaration (auto-école, expert-comptable, avocat…), Elles sont soumises à la police du maire : c'est le règlement sanitaire départemental qui s'applique.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29812196"/>
                  </a:ext>
                </a:extLst>
              </a:tr>
              <a:tr h="2952482">
                <a:tc>
                  <a:txBody>
                    <a:bodyPr/>
                    <a:lstStyle/>
                    <a:p>
                      <a:pPr algn="ctr">
                        <a:lnSpc>
                          <a:spcPct val="107000"/>
                        </a:lnSpc>
                        <a:spcAft>
                          <a:spcPts val="800"/>
                        </a:spcAft>
                      </a:pPr>
                      <a:r>
                        <a:rPr lang="fr-FR" sz="2000">
                          <a:effectLst/>
                        </a:rPr>
                        <a:t>Déclaration </a:t>
                      </a:r>
                      <a:endParaRPr lang="fr-FR" sz="2400">
                        <a:effectLst/>
                      </a:endParaRPr>
                    </a:p>
                    <a:p>
                      <a:pPr algn="ctr">
                        <a:lnSpc>
                          <a:spcPct val="107000"/>
                        </a:lnSpc>
                        <a:spcAft>
                          <a:spcPts val="800"/>
                        </a:spcAft>
                      </a:pPr>
                      <a:r>
                        <a:rPr lang="fr-FR" sz="2000">
                          <a:effectLst/>
                        </a:rPr>
                        <a:t>(D et DC)</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l">
                        <a:lnSpc>
                          <a:spcPct val="107000"/>
                        </a:lnSpc>
                        <a:spcBef>
                          <a:spcPts val="300"/>
                        </a:spcBef>
                        <a:spcAft>
                          <a:spcPts val="300"/>
                        </a:spcAft>
                      </a:pPr>
                      <a:r>
                        <a:rPr lang="fr-FR" sz="2000" dirty="0">
                          <a:solidFill>
                            <a:srgbClr val="000000"/>
                          </a:solidFill>
                          <a:effectLst/>
                          <a:latin typeface="Arial" panose="020B0604020202020204" pitchFamily="34" charset="0"/>
                          <a:cs typeface="Arial" panose="020B0604020202020204" pitchFamily="34" charset="0"/>
                        </a:rPr>
                        <a:t>Pour les </a:t>
                      </a:r>
                      <a:r>
                        <a:rPr lang="fr-FR" sz="2000" b="1" dirty="0">
                          <a:solidFill>
                            <a:srgbClr val="202328"/>
                          </a:solidFill>
                          <a:effectLst/>
                          <a:latin typeface="Arial" panose="020B0604020202020204" pitchFamily="34" charset="0"/>
                          <a:cs typeface="Arial" panose="020B0604020202020204" pitchFamily="34" charset="0"/>
                        </a:rPr>
                        <a:t>activités les moins polluantes</a:t>
                      </a:r>
                      <a:r>
                        <a:rPr lang="fr-FR" sz="2000" dirty="0">
                          <a:solidFill>
                            <a:srgbClr val="000000"/>
                          </a:solidFill>
                          <a:effectLst/>
                          <a:latin typeface="Arial" panose="020B0604020202020204" pitchFamily="34" charset="0"/>
                          <a:cs typeface="Arial" panose="020B0604020202020204" pitchFamily="34" charset="0"/>
                        </a:rPr>
                        <a:t> </a:t>
                      </a:r>
                      <a:r>
                        <a:rPr lang="fr-FR" sz="2000" b="1" dirty="0">
                          <a:solidFill>
                            <a:srgbClr val="202328"/>
                          </a:solidFill>
                          <a:effectLst/>
                          <a:latin typeface="Arial" panose="020B0604020202020204" pitchFamily="34" charset="0"/>
                          <a:cs typeface="Arial" panose="020B0604020202020204" pitchFamily="34" charset="0"/>
                        </a:rPr>
                        <a:t>et les moins dangereuses</a:t>
                      </a:r>
                      <a:r>
                        <a:rPr lang="fr-FR" sz="2000" dirty="0">
                          <a:solidFill>
                            <a:srgbClr val="000000"/>
                          </a:solidFill>
                          <a:effectLst/>
                          <a:latin typeface="Arial" panose="020B0604020202020204" pitchFamily="34" charset="0"/>
                          <a:cs typeface="Arial" panose="020B0604020202020204" pitchFamily="34" charset="0"/>
                        </a:rPr>
                        <a:t>, une simple </a:t>
                      </a:r>
                      <a:r>
                        <a:rPr lang="fr-FR" sz="2000" b="1" dirty="0">
                          <a:solidFill>
                            <a:srgbClr val="202328"/>
                          </a:solidFill>
                          <a:effectLst/>
                          <a:latin typeface="Arial" panose="020B0604020202020204" pitchFamily="34" charset="0"/>
                          <a:cs typeface="Arial" panose="020B0604020202020204" pitchFamily="34" charset="0"/>
                        </a:rPr>
                        <a:t>déclaration avec dossier</a:t>
                      </a:r>
                      <a:r>
                        <a:rPr lang="fr-FR" sz="2000" dirty="0">
                          <a:solidFill>
                            <a:srgbClr val="000000"/>
                          </a:solidFill>
                          <a:effectLst/>
                          <a:latin typeface="Arial" panose="020B0604020202020204" pitchFamily="34" charset="0"/>
                          <a:cs typeface="Arial" panose="020B0604020202020204" pitchFamily="34" charset="0"/>
                        </a:rPr>
                        <a:t> est nécessaire. La déclaration est dématérialisée sur le site web (</a:t>
                      </a:r>
                      <a:r>
                        <a:rPr lang="fr-FR" sz="2000" b="1" u="sng" dirty="0">
                          <a:solidFill>
                            <a:srgbClr val="1F4E79"/>
                          </a:solidFill>
                          <a:effectLst/>
                          <a:latin typeface="Arial" panose="020B0604020202020204" pitchFamily="34" charset="0"/>
                          <a:cs typeface="Arial" panose="020B0604020202020204" pitchFamily="34" charset="0"/>
                          <a:hlinkClick r:id="rId2"/>
                        </a:rPr>
                        <a:t>https://entreprendre.service-public.fr/</a:t>
                      </a:r>
                      <a:r>
                        <a:rPr lang="fr-FR" sz="2000" dirty="0">
                          <a:solidFill>
                            <a:srgbClr val="000000"/>
                          </a:solidFill>
                          <a:effectLst/>
                          <a:latin typeface="Arial" panose="020B0604020202020204" pitchFamily="34" charset="0"/>
                          <a:cs typeface="Arial" panose="020B0604020202020204" pitchFamily="34" charset="0"/>
                        </a:rPr>
                        <a:t>). Après un délai de 15 jours l’exploitant peut débuter son activité selon un arrêté ministériel sectoriel (propre au secteur d’activité concerné) qui prescrit des mesures préventives.</a:t>
                      </a:r>
                      <a:endParaRPr lang="fr-FR" sz="2000" dirty="0">
                        <a:effectLst/>
                        <a:latin typeface="Arial" panose="020B0604020202020204" pitchFamily="34" charset="0"/>
                        <a:cs typeface="Arial" panose="020B0604020202020204" pitchFamily="34" charset="0"/>
                      </a:endParaRPr>
                    </a:p>
                    <a:p>
                      <a:pPr algn="l">
                        <a:lnSpc>
                          <a:spcPct val="107000"/>
                        </a:lnSpc>
                        <a:spcBef>
                          <a:spcPts val="300"/>
                        </a:spcBef>
                        <a:spcAft>
                          <a:spcPts val="300"/>
                        </a:spcAft>
                      </a:pPr>
                      <a:r>
                        <a:rPr lang="fr-FR" sz="2000" dirty="0">
                          <a:solidFill>
                            <a:srgbClr val="000000"/>
                          </a:solidFill>
                          <a:effectLst/>
                          <a:latin typeface="Arial" panose="020B0604020202020204" pitchFamily="34" charset="0"/>
                          <a:cs typeface="Arial" panose="020B0604020202020204" pitchFamily="34" charset="0"/>
                        </a:rPr>
                        <a:t>Certaines activités liées à ce régime sont soumises à un contrôle périodique réalisé par un organisme agréé par le ministère chargé de l’environnement.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11027204"/>
                  </a:ext>
                </a:extLst>
              </a:tr>
            </a:tbl>
          </a:graphicData>
        </a:graphic>
      </p:graphicFrame>
    </p:spTree>
    <p:extLst>
      <p:ext uri="{BB962C8B-B14F-4D97-AF65-F5344CB8AC3E}">
        <p14:creationId xmlns:p14="http://schemas.microsoft.com/office/powerpoint/2010/main" val="35612157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4502"/>
            <a:ext cx="12192001" cy="776376"/>
          </a:xfrm>
        </p:spPr>
        <p:txBody>
          <a:bodyPr>
            <a:noAutofit/>
          </a:bodyPr>
          <a:lstStyle/>
          <a:p>
            <a:r>
              <a:rPr lang="fr-FR" sz="3200" b="1" dirty="0">
                <a:latin typeface="Arial" panose="020B0604020202020204" pitchFamily="34" charset="0"/>
                <a:cs typeface="Arial" panose="020B0604020202020204" pitchFamily="34" charset="0"/>
              </a:rPr>
              <a:t>Chap. 9 – La gestion des risques environnementaux</a:t>
            </a:r>
          </a:p>
        </p:txBody>
      </p:sp>
      <p:sp>
        <p:nvSpPr>
          <p:cNvPr id="6" name="ZoneTexte 5"/>
          <p:cNvSpPr txBox="1"/>
          <p:nvPr/>
        </p:nvSpPr>
        <p:spPr>
          <a:xfrm>
            <a:off x="0" y="720013"/>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0" y="1291372"/>
            <a:ext cx="10946921" cy="519886"/>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3.2. Les régimes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209FE328-3FCB-41A5-B317-1D9E99D29E57}"/>
              </a:ext>
            </a:extLst>
          </p:cNvPr>
          <p:cNvGraphicFramePr>
            <a:graphicFrameLocks noGrp="1"/>
          </p:cNvGraphicFramePr>
          <p:nvPr>
            <p:extLst>
              <p:ext uri="{D42A27DB-BD31-4B8C-83A1-F6EECF244321}">
                <p14:modId xmlns:p14="http://schemas.microsoft.com/office/powerpoint/2010/main" val="3270473988"/>
              </p:ext>
            </p:extLst>
          </p:nvPr>
        </p:nvGraphicFramePr>
        <p:xfrm>
          <a:off x="396390" y="2126083"/>
          <a:ext cx="11243066" cy="4274717"/>
        </p:xfrm>
        <a:graphic>
          <a:graphicData uri="http://schemas.openxmlformats.org/drawingml/2006/table">
            <a:tbl>
              <a:tblPr firstRow="1" firstCol="1" bandRow="1">
                <a:tableStyleId>{21E4AEA4-8DFA-4A89-87EB-49C32662AFE0}</a:tableStyleId>
              </a:tblPr>
              <a:tblGrid>
                <a:gridCol w="2210979">
                  <a:extLst>
                    <a:ext uri="{9D8B030D-6E8A-4147-A177-3AD203B41FA5}">
                      <a16:colId xmlns:a16="http://schemas.microsoft.com/office/drawing/2014/main" val="4112328264"/>
                    </a:ext>
                  </a:extLst>
                </a:gridCol>
                <a:gridCol w="9032087">
                  <a:extLst>
                    <a:ext uri="{9D8B030D-6E8A-4147-A177-3AD203B41FA5}">
                      <a16:colId xmlns:a16="http://schemas.microsoft.com/office/drawing/2014/main" val="190570960"/>
                    </a:ext>
                  </a:extLst>
                </a:gridCol>
              </a:tblGrid>
              <a:tr h="383214">
                <a:tc>
                  <a:txBody>
                    <a:bodyPr/>
                    <a:lstStyle/>
                    <a:p>
                      <a:pPr algn="ctr">
                        <a:lnSpc>
                          <a:spcPct val="107000"/>
                        </a:lnSpc>
                        <a:spcBef>
                          <a:spcPts val="300"/>
                        </a:spcBef>
                        <a:spcAft>
                          <a:spcPts val="300"/>
                        </a:spcAft>
                      </a:pPr>
                      <a:r>
                        <a:rPr lang="fr-FR" sz="2000" dirty="0">
                          <a:effectLst/>
                        </a:rPr>
                        <a:t>Régimes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ctr">
                        <a:lnSpc>
                          <a:spcPct val="107000"/>
                        </a:lnSpc>
                        <a:spcBef>
                          <a:spcPts val="300"/>
                        </a:spcBef>
                        <a:spcAft>
                          <a:spcPts val="300"/>
                        </a:spcAft>
                      </a:pPr>
                      <a:r>
                        <a:rPr lang="fr-FR" sz="2000">
                          <a:effectLst/>
                        </a:rPr>
                        <a:t>Conséquences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extLst>
                  <a:ext uri="{0D108BD9-81ED-4DB2-BD59-A6C34878D82A}">
                    <a16:rowId xmlns:a16="http://schemas.microsoft.com/office/drawing/2014/main" val="3849858936"/>
                  </a:ext>
                </a:extLst>
              </a:tr>
              <a:tr h="3891503">
                <a:tc>
                  <a:txBody>
                    <a:bodyPr/>
                    <a:lstStyle/>
                    <a:p>
                      <a:pPr algn="ctr">
                        <a:lnSpc>
                          <a:spcPct val="107000"/>
                        </a:lnSpc>
                        <a:spcAft>
                          <a:spcPts val="600"/>
                        </a:spcAft>
                      </a:pPr>
                      <a:r>
                        <a:rPr lang="fr-FR" sz="2000" dirty="0">
                          <a:effectLst/>
                        </a:rPr>
                        <a:t>Enregistrement (E)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just">
                        <a:lnSpc>
                          <a:spcPct val="107000"/>
                        </a:lnSpc>
                        <a:spcBef>
                          <a:spcPts val="300"/>
                        </a:spcBef>
                        <a:spcAft>
                          <a:spcPts val="300"/>
                        </a:spcAft>
                      </a:pPr>
                      <a:r>
                        <a:rPr lang="fr-FR" sz="2000" dirty="0">
                          <a:solidFill>
                            <a:srgbClr val="000000"/>
                          </a:solidFill>
                          <a:effectLst/>
                          <a:latin typeface="Arial" panose="020B0604020202020204" pitchFamily="34" charset="0"/>
                          <a:cs typeface="Arial" panose="020B0604020202020204" pitchFamily="34" charset="0"/>
                        </a:rPr>
                        <a:t>Pour des </a:t>
                      </a:r>
                      <a:r>
                        <a:rPr lang="fr-FR" sz="2000" b="1" dirty="0">
                          <a:solidFill>
                            <a:srgbClr val="202328"/>
                          </a:solidFill>
                          <a:effectLst/>
                          <a:latin typeface="Arial" panose="020B0604020202020204" pitchFamily="34" charset="0"/>
                          <a:cs typeface="Arial" panose="020B0604020202020204" pitchFamily="34" charset="0"/>
                        </a:rPr>
                        <a:t>installations standardisées</a:t>
                      </a:r>
                      <a:r>
                        <a:rPr lang="fr-FR" sz="2000" dirty="0">
                          <a:solidFill>
                            <a:srgbClr val="000000"/>
                          </a:solidFill>
                          <a:effectLst/>
                          <a:latin typeface="Arial" panose="020B0604020202020204" pitchFamily="34" charset="0"/>
                          <a:cs typeface="Arial" panose="020B0604020202020204" pitchFamily="34" charset="0"/>
                        </a:rPr>
                        <a:t> (station-service, entrepôt, filière avicole, etc.), dont les risques sont connus et peuvent être encadrés par des prescriptions génériques, le </a:t>
                      </a:r>
                      <a:r>
                        <a:rPr lang="fr-FR" sz="2000" b="1" dirty="0">
                          <a:solidFill>
                            <a:srgbClr val="202328"/>
                          </a:solidFill>
                          <a:effectLst/>
                          <a:latin typeface="Arial" panose="020B0604020202020204" pitchFamily="34" charset="0"/>
                          <a:cs typeface="Arial" panose="020B0604020202020204" pitchFamily="34" charset="0"/>
                        </a:rPr>
                        <a:t>régime d’enregistrement</a:t>
                      </a:r>
                      <a:r>
                        <a:rPr lang="fr-FR" sz="2000" dirty="0">
                          <a:solidFill>
                            <a:srgbClr val="000000"/>
                          </a:solidFill>
                          <a:effectLst/>
                          <a:latin typeface="Arial" panose="020B0604020202020204" pitchFamily="34" charset="0"/>
                          <a:cs typeface="Arial" panose="020B0604020202020204" pitchFamily="34" charset="0"/>
                        </a:rPr>
                        <a:t> (autorisation simplifiée) s’applique ; sauf impact fort. Avant l’exploitation, le gestionnaire doit déposer un dossier de demande d’enregistrement dématérialisé sur le site Internet indiqué ci-dessus.</a:t>
                      </a:r>
                      <a:endParaRPr lang="fr-FR" sz="2000" dirty="0">
                        <a:effectLst/>
                        <a:latin typeface="Arial" panose="020B0604020202020204" pitchFamily="34" charset="0"/>
                        <a:cs typeface="Arial" panose="020B0604020202020204" pitchFamily="34" charset="0"/>
                      </a:endParaRPr>
                    </a:p>
                    <a:p>
                      <a:pPr algn="just">
                        <a:lnSpc>
                          <a:spcPct val="107000"/>
                        </a:lnSpc>
                        <a:spcBef>
                          <a:spcPts val="300"/>
                        </a:spcBef>
                        <a:spcAft>
                          <a:spcPts val="300"/>
                        </a:spcAft>
                      </a:pPr>
                      <a:r>
                        <a:rPr lang="fr-FR" sz="2000" dirty="0">
                          <a:solidFill>
                            <a:srgbClr val="000000"/>
                          </a:solidFill>
                          <a:effectLst/>
                          <a:latin typeface="Arial" panose="020B0604020202020204" pitchFamily="34" charset="0"/>
                          <a:cs typeface="Arial" panose="020B0604020202020204" pitchFamily="34" charset="0"/>
                        </a:rPr>
                        <a:t>Après l’obtention de l’autorisation, l’exploitant doit respecter les prescriptions réglementaires édictées par l’arrêté ministériel propre au secteur d’activité concerné. Si le dossier est jugé à impact fort, il est basculé sur la procédure d’autorisation et un nouveau dossier d’autorisation devra être constitué et instruit.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52336518"/>
                  </a:ext>
                </a:extLst>
              </a:tr>
            </a:tbl>
          </a:graphicData>
        </a:graphic>
      </p:graphicFrame>
    </p:spTree>
    <p:extLst>
      <p:ext uri="{BB962C8B-B14F-4D97-AF65-F5344CB8AC3E}">
        <p14:creationId xmlns:p14="http://schemas.microsoft.com/office/powerpoint/2010/main" val="29485208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04502"/>
            <a:ext cx="12192001" cy="776376"/>
          </a:xfrm>
        </p:spPr>
        <p:txBody>
          <a:bodyPr>
            <a:noAutofit/>
          </a:bodyPr>
          <a:lstStyle/>
          <a:p>
            <a:r>
              <a:rPr lang="fr-FR" sz="3200" b="1" dirty="0">
                <a:latin typeface="Arial" panose="020B0604020202020204" pitchFamily="34" charset="0"/>
                <a:cs typeface="Arial" panose="020B0604020202020204" pitchFamily="34" charset="0"/>
              </a:rPr>
              <a:t>Chap. 9 – La gestion des risques environnementaux</a:t>
            </a:r>
          </a:p>
        </p:txBody>
      </p:sp>
      <p:sp>
        <p:nvSpPr>
          <p:cNvPr id="6" name="ZoneTexte 5"/>
          <p:cNvSpPr txBox="1"/>
          <p:nvPr/>
        </p:nvSpPr>
        <p:spPr>
          <a:xfrm>
            <a:off x="0" y="720013"/>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0" y="1291372"/>
            <a:ext cx="10946921" cy="519886"/>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3.2. Les régimes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209FE328-3FCB-41A5-B317-1D9E99D29E57}"/>
              </a:ext>
            </a:extLst>
          </p:cNvPr>
          <p:cNvGraphicFramePr>
            <a:graphicFrameLocks noGrp="1"/>
          </p:cNvGraphicFramePr>
          <p:nvPr>
            <p:extLst>
              <p:ext uri="{D42A27DB-BD31-4B8C-83A1-F6EECF244321}">
                <p14:modId xmlns:p14="http://schemas.microsoft.com/office/powerpoint/2010/main" val="3035969834"/>
              </p:ext>
            </p:extLst>
          </p:nvPr>
        </p:nvGraphicFramePr>
        <p:xfrm>
          <a:off x="480789" y="1924800"/>
          <a:ext cx="11286208" cy="4707819"/>
        </p:xfrm>
        <a:graphic>
          <a:graphicData uri="http://schemas.openxmlformats.org/drawingml/2006/table">
            <a:tbl>
              <a:tblPr firstRow="1" firstCol="1" bandRow="1">
                <a:tableStyleId>{073A0DAA-6AF3-43AB-8588-CEC1D06C72B9}</a:tableStyleId>
              </a:tblPr>
              <a:tblGrid>
                <a:gridCol w="1749930">
                  <a:extLst>
                    <a:ext uri="{9D8B030D-6E8A-4147-A177-3AD203B41FA5}">
                      <a16:colId xmlns:a16="http://schemas.microsoft.com/office/drawing/2014/main" val="4112328264"/>
                    </a:ext>
                  </a:extLst>
                </a:gridCol>
                <a:gridCol w="9536278">
                  <a:extLst>
                    <a:ext uri="{9D8B030D-6E8A-4147-A177-3AD203B41FA5}">
                      <a16:colId xmlns:a16="http://schemas.microsoft.com/office/drawing/2014/main" val="190570960"/>
                    </a:ext>
                  </a:extLst>
                </a:gridCol>
              </a:tblGrid>
              <a:tr h="569627">
                <a:tc>
                  <a:txBody>
                    <a:bodyPr/>
                    <a:lstStyle/>
                    <a:p>
                      <a:pPr algn="ctr">
                        <a:lnSpc>
                          <a:spcPct val="107000"/>
                        </a:lnSpc>
                        <a:spcBef>
                          <a:spcPts val="300"/>
                        </a:spcBef>
                        <a:spcAft>
                          <a:spcPts val="300"/>
                        </a:spcAft>
                      </a:pPr>
                      <a:r>
                        <a:rPr lang="fr-FR" sz="2000" dirty="0">
                          <a:effectLst/>
                        </a:rPr>
                        <a:t>Régimes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pPr algn="ctr">
                        <a:lnSpc>
                          <a:spcPct val="107000"/>
                        </a:lnSpc>
                        <a:spcBef>
                          <a:spcPts val="300"/>
                        </a:spcBef>
                        <a:spcAft>
                          <a:spcPts val="300"/>
                        </a:spcAft>
                      </a:pPr>
                      <a:r>
                        <a:rPr lang="fr-FR" sz="2000" dirty="0">
                          <a:effectLst/>
                        </a:rPr>
                        <a:t>Conséquences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extLst>
                  <a:ext uri="{0D108BD9-81ED-4DB2-BD59-A6C34878D82A}">
                    <a16:rowId xmlns:a16="http://schemas.microsoft.com/office/drawing/2014/main" val="3849858936"/>
                  </a:ext>
                </a:extLst>
              </a:tr>
              <a:tr h="4138192">
                <a:tc>
                  <a:txBody>
                    <a:bodyPr/>
                    <a:lstStyle/>
                    <a:p>
                      <a:pPr algn="ctr">
                        <a:lnSpc>
                          <a:spcPct val="107000"/>
                        </a:lnSpc>
                        <a:spcAft>
                          <a:spcPts val="600"/>
                        </a:spcAft>
                      </a:pPr>
                      <a:r>
                        <a:rPr lang="fr-FR" sz="2000" dirty="0">
                          <a:effectLst/>
                        </a:rPr>
                        <a:t>Autorisation (A)</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tc>
                  <a:txBody>
                    <a:bodyPr/>
                    <a:lstStyle/>
                    <a:p>
                      <a:r>
                        <a:rPr lang="fr-FR" sz="1900" kern="1200" dirty="0">
                          <a:solidFill>
                            <a:schemeClr val="dk1"/>
                          </a:solidFill>
                          <a:effectLst/>
                          <a:latin typeface="Arial" panose="020B0604020202020204" pitchFamily="34" charset="0"/>
                          <a:cs typeface="Arial" panose="020B0604020202020204" pitchFamily="34" charset="0"/>
                        </a:rPr>
                        <a:t>Pour les </a:t>
                      </a:r>
                      <a:r>
                        <a:rPr lang="fr-FR" sz="1900" b="1" kern="1200" dirty="0">
                          <a:solidFill>
                            <a:schemeClr val="dk1"/>
                          </a:solidFill>
                          <a:effectLst/>
                          <a:latin typeface="Arial" panose="020B0604020202020204" pitchFamily="34" charset="0"/>
                          <a:cs typeface="Arial" panose="020B0604020202020204" pitchFamily="34" charset="0"/>
                        </a:rPr>
                        <a:t>installations présentant les risques et les impacts les plus importants</a:t>
                      </a:r>
                      <a:r>
                        <a:rPr lang="fr-FR" sz="1900" kern="1200" dirty="0">
                          <a:solidFill>
                            <a:schemeClr val="dk1"/>
                          </a:solidFill>
                          <a:effectLst/>
                          <a:latin typeface="Arial" panose="020B0604020202020204" pitchFamily="34" charset="0"/>
                          <a:cs typeface="Arial" panose="020B0604020202020204" pitchFamily="34" charset="0"/>
                        </a:rPr>
                        <a:t>, l’exploitant doit demander une </a:t>
                      </a:r>
                      <a:r>
                        <a:rPr lang="fr-FR" sz="1900" b="1" kern="1200" dirty="0">
                          <a:solidFill>
                            <a:schemeClr val="dk1"/>
                          </a:solidFill>
                          <a:effectLst/>
                          <a:latin typeface="Arial" panose="020B0604020202020204" pitchFamily="34" charset="0"/>
                          <a:cs typeface="Arial" panose="020B0604020202020204" pitchFamily="34" charset="0"/>
                        </a:rPr>
                        <a:t>autorisation environnementale</a:t>
                      </a:r>
                      <a:r>
                        <a:rPr lang="fr-FR" sz="1900" kern="1200" dirty="0">
                          <a:solidFill>
                            <a:schemeClr val="dk1"/>
                          </a:solidFill>
                          <a:effectLst/>
                          <a:latin typeface="Arial" panose="020B0604020202020204" pitchFamily="34" charset="0"/>
                          <a:cs typeface="Arial" panose="020B0604020202020204" pitchFamily="34" charset="0"/>
                        </a:rPr>
                        <a:t> comportant des études approfondies :</a:t>
                      </a:r>
                    </a:p>
                    <a:p>
                      <a:pPr lvl="0"/>
                      <a:r>
                        <a:rPr lang="fr-FR" sz="1900" kern="1200" dirty="0">
                          <a:solidFill>
                            <a:schemeClr val="dk1"/>
                          </a:solidFill>
                          <a:effectLst/>
                          <a:latin typeface="Arial" panose="020B0604020202020204" pitchFamily="34" charset="0"/>
                          <a:cs typeface="Arial" panose="020B0604020202020204" pitchFamily="34" charset="0"/>
                        </a:rPr>
                        <a:t>une étude de dangers visant à évaluer les risques technologiques ;</a:t>
                      </a:r>
                    </a:p>
                    <a:p>
                      <a:pPr lvl="0"/>
                      <a:r>
                        <a:rPr lang="fr-FR" sz="1900" kern="1200" dirty="0">
                          <a:solidFill>
                            <a:schemeClr val="dk1"/>
                          </a:solidFill>
                          <a:effectLst/>
                          <a:latin typeface="Arial" panose="020B0604020202020204" pitchFamily="34" charset="0"/>
                          <a:cs typeface="Arial" panose="020B0604020202020204" pitchFamily="34" charset="0"/>
                        </a:rPr>
                        <a:t>une étude d’incidence ou d’impact, en vue de réduire les nuisances environnementales et les risques de pollutions associées.</a:t>
                      </a:r>
                    </a:p>
                    <a:p>
                      <a:r>
                        <a:rPr lang="fr-FR" sz="1900" kern="1200" dirty="0">
                          <a:solidFill>
                            <a:schemeClr val="dk1"/>
                          </a:solidFill>
                          <a:effectLst/>
                          <a:latin typeface="Arial" panose="020B0604020202020204" pitchFamily="34" charset="0"/>
                          <a:cs typeface="Arial" panose="020B0604020202020204" pitchFamily="34" charset="0"/>
                        </a:rPr>
                        <a:t>La démarche doit être réalisée avant le début de l’exploitation sur le site Internet indiqué ci-dessus. L’instruction du dossier doit permettre de démontrer la compatibilité des risques résiduels avec la réglementation (vis-à-vis des tiers, des installations à proximité et de l’environnement). Tout comme le régime d’enregistrement, le public et les conseils municipaux concernés sont consultés au cours de la procédure. In fine, le préfet de département peut autoriser l’installation sous conditions spécifiques ou rejeter / refuser la mise en exploitation de l’installation.</a:t>
                      </a:r>
                      <a:endParaRPr lang="fr-FR" sz="1900" dirty="0">
                        <a:effectLst/>
                        <a:latin typeface="Arial" panose="020B0604020202020204" pitchFamily="34" charset="0"/>
                        <a:ea typeface="Calibri" panose="020F0502020204030204" pitchFamily="34" charset="0"/>
                        <a:cs typeface="Arial" panose="020B0604020202020204" pitchFamily="34" charset="0"/>
                      </a:endParaRPr>
                    </a:p>
                  </a:txBody>
                  <a:tcPr marL="61847" marR="61847" marT="0" marB="0" anchor="ctr"/>
                </a:tc>
                <a:extLst>
                  <a:ext uri="{0D108BD9-81ED-4DB2-BD59-A6C34878D82A}">
                    <a16:rowId xmlns:a16="http://schemas.microsoft.com/office/drawing/2014/main" val="56109895"/>
                  </a:ext>
                </a:extLst>
              </a:tr>
            </a:tbl>
          </a:graphicData>
        </a:graphic>
      </p:graphicFrame>
    </p:spTree>
    <p:extLst>
      <p:ext uri="{BB962C8B-B14F-4D97-AF65-F5344CB8AC3E}">
        <p14:creationId xmlns:p14="http://schemas.microsoft.com/office/powerpoint/2010/main" val="375490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3032" y="44348"/>
            <a:ext cx="12125935" cy="523220"/>
          </a:xfrm>
          <a:prstGeom prst="rect">
            <a:avLst/>
          </a:prstGeom>
          <a:noFill/>
        </p:spPr>
        <p:txBody>
          <a:bodyPr wrap="square" rtlCol="0">
            <a:spAutoFit/>
          </a:bodyPr>
          <a:lstStyle/>
          <a:p>
            <a:pPr marL="361950" indent="-361950"/>
            <a:r>
              <a:rPr lang="fr-FR" sz="2800" b="1" dirty="0">
                <a:solidFill>
                  <a:srgbClr val="FFFF00"/>
                </a:solidFill>
                <a:latin typeface="Arial" panose="020B0604020202020204" pitchFamily="34" charset="0"/>
                <a:cs typeface="Arial" panose="020B0604020202020204" pitchFamily="34" charset="0"/>
              </a:rPr>
              <a:t>3. Gérer une installation classée protection de l’environnement (ICPE)</a:t>
            </a:r>
          </a:p>
        </p:txBody>
      </p:sp>
      <p:sp>
        <p:nvSpPr>
          <p:cNvPr id="3" name="Rectangle 2"/>
          <p:cNvSpPr/>
          <p:nvPr/>
        </p:nvSpPr>
        <p:spPr>
          <a:xfrm>
            <a:off x="94593" y="642733"/>
            <a:ext cx="10946921" cy="519886"/>
          </a:xfrm>
          <a:prstGeom prst="rect">
            <a:avLst/>
          </a:prstGeom>
        </p:spPr>
        <p:txBody>
          <a:bodyPr wrap="square">
            <a:spAutoFit/>
          </a:bodyPr>
          <a:lstStyle/>
          <a:p>
            <a:pPr algn="just">
              <a:lnSpc>
                <a:spcPct val="107000"/>
              </a:lnSpc>
              <a:spcAft>
                <a:spcPts val="600"/>
              </a:spcAft>
            </a:pPr>
            <a:r>
              <a:rPr lang="fr-FR" sz="2800" b="1" dirty="0">
                <a:solidFill>
                  <a:srgbClr val="00B0F0"/>
                </a:solidFill>
                <a:latin typeface="Arial" panose="020B0604020202020204" pitchFamily="34" charset="0"/>
                <a:ea typeface="Calibri" panose="020F0502020204030204" pitchFamily="34" charset="0"/>
                <a:cs typeface="Arial" panose="020B0604020202020204" pitchFamily="34" charset="0"/>
              </a:rPr>
              <a:t>3.2. Les régimes ICPE</a:t>
            </a:r>
            <a:endParaRPr lang="fr-FR" sz="2000" dirty="0">
              <a:solidFill>
                <a:srgbClr val="00B0F0"/>
              </a:solidFill>
              <a:latin typeface="Arial" panose="020B0604020202020204" pitchFamily="34" charset="0"/>
              <a:ea typeface="Calibri" panose="020F050202020403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0E139656-CAB9-420D-8A07-A204EB56AFAC}"/>
              </a:ext>
            </a:extLst>
          </p:cNvPr>
          <p:cNvSpPr txBox="1"/>
          <p:nvPr/>
        </p:nvSpPr>
        <p:spPr>
          <a:xfrm>
            <a:off x="802783" y="1646864"/>
            <a:ext cx="10238731" cy="3214534"/>
          </a:xfrm>
          <a:prstGeom prst="rect">
            <a:avLst/>
          </a:prstGeom>
          <a:noFill/>
        </p:spPr>
        <p:txBody>
          <a:bodyPr wrap="square">
            <a:spAutoFit/>
          </a:bodyPr>
          <a:lstStyle/>
          <a:p>
            <a:pPr algn="ctr">
              <a:lnSpc>
                <a:spcPct val="107000"/>
              </a:lnSpc>
              <a:spcBef>
                <a:spcPts val="2400"/>
              </a:spcBef>
              <a:spcAft>
                <a:spcPts val="600"/>
              </a:spcAft>
            </a:pPr>
            <a:r>
              <a:rPr lang="fr-FR" sz="2400" dirty="0">
                <a:effectLst/>
                <a:latin typeface="Arial" panose="020B0604020202020204" pitchFamily="34" charset="0"/>
                <a:ea typeface="Calibri" panose="020F0502020204030204" pitchFamily="34" charset="0"/>
                <a:cs typeface="Arial" panose="020B0604020202020204" pitchFamily="34" charset="0"/>
              </a:rPr>
              <a:t>Toutes modifications ou aménagement d’un site ICPE doit être portée à la connaissance de la préfecture qui peut accepter ou refuser ce changement à l’aide des services techniques des ingénieurs de la DREAL. </a:t>
            </a:r>
          </a:p>
          <a:p>
            <a:pPr algn="ctr">
              <a:lnSpc>
                <a:spcPct val="107000"/>
              </a:lnSpc>
              <a:spcBef>
                <a:spcPts val="2400"/>
              </a:spcBef>
              <a:spcAft>
                <a:spcPts val="600"/>
              </a:spcAft>
            </a:pPr>
            <a:r>
              <a:rPr lang="fr-FR" sz="2400" dirty="0">
                <a:effectLst/>
                <a:latin typeface="Arial" panose="020B0604020202020204" pitchFamily="34" charset="0"/>
                <a:ea typeface="Calibri" panose="020F0502020204030204" pitchFamily="34" charset="0"/>
                <a:cs typeface="Times New Roman" panose="02020603050405020304" pitchFamily="18" charset="0"/>
              </a:rPr>
              <a:t>En cas de non-respect</a:t>
            </a:r>
            <a:r>
              <a:rPr lang="fr-FR" sz="2400">
                <a:effectLst/>
                <a:latin typeface="Arial" panose="020B0604020202020204" pitchFamily="34" charset="0"/>
                <a:ea typeface="Calibri" panose="020F0502020204030204" pitchFamily="34" charset="0"/>
                <a:cs typeface="Times New Roman" panose="02020603050405020304" pitchFamily="18" charset="0"/>
              </a:rPr>
              <a:t>, l’inspection </a:t>
            </a:r>
            <a:r>
              <a:rPr lang="fr-FR" sz="2400" dirty="0">
                <a:effectLst/>
                <a:latin typeface="Arial" panose="020B0604020202020204" pitchFamily="34" charset="0"/>
                <a:ea typeface="Calibri" panose="020F0502020204030204" pitchFamily="34" charset="0"/>
                <a:cs typeface="Times New Roman" panose="02020603050405020304" pitchFamily="18" charset="0"/>
              </a:rPr>
              <a:t>des ICPE peut prononcer des sanctions pénales et administratives, allant jusqu’à l’interdiction d’exploitation.</a:t>
            </a:r>
          </a:p>
        </p:txBody>
      </p:sp>
    </p:spTree>
    <p:extLst>
      <p:ext uri="{BB962C8B-B14F-4D97-AF65-F5344CB8AC3E}">
        <p14:creationId xmlns:p14="http://schemas.microsoft.com/office/powerpoint/2010/main" val="8631931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312</TotalTime>
  <Words>681</Words>
  <Application>Microsoft Office PowerPoint</Application>
  <PresentationFormat>Grand écran</PresentationFormat>
  <Paragraphs>42</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Century Gothic</vt:lpstr>
      <vt:lpstr>Wingdings 3</vt:lpstr>
      <vt:lpstr>Ion</vt:lpstr>
      <vt:lpstr>Chap. 9 – La gestion des risques environnementaux</vt:lpstr>
      <vt:lpstr>Présentation PowerPoint</vt:lpstr>
      <vt:lpstr>Présentation PowerPoint</vt:lpstr>
      <vt:lpstr>Chap. 9 – La gestion des risques environnementaux</vt:lpstr>
      <vt:lpstr>Chap. 9 – La gestion des risques environnementaux</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47</cp:revision>
  <dcterms:created xsi:type="dcterms:W3CDTF">2014-01-14T07:42:30Z</dcterms:created>
  <dcterms:modified xsi:type="dcterms:W3CDTF">2023-12-15T18:47:31Z</dcterms:modified>
</cp:coreProperties>
</file>