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7"/>
  </p:notesMasterIdLst>
  <p:sldIdLst>
    <p:sldId id="257" r:id="rId2"/>
    <p:sldId id="268" r:id="rId3"/>
    <p:sldId id="269" r:id="rId4"/>
    <p:sldId id="270" r:id="rId5"/>
    <p:sldId id="271"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5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F8AB8-B037-4329-9176-69FB52C7E8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1EB1A9C5-60D1-4E42-B03A-F55F1B39AA95}">
      <dgm:prSet phldrT="[Texte]" custT="1"/>
      <dgm:spPr/>
      <dgm:t>
        <a:bodyPr/>
        <a:lstStyle/>
        <a:p>
          <a:r>
            <a:rPr lang="fr-FR" sz="2400" b="1" dirty="0">
              <a:latin typeface="Arial" panose="020B0604020202020204" pitchFamily="34" charset="0"/>
              <a:cs typeface="Arial" panose="020B0604020202020204" pitchFamily="34" charset="0"/>
            </a:rPr>
            <a:t>Selon l’origine</a:t>
          </a:r>
        </a:p>
      </dgm:t>
    </dgm:pt>
    <dgm:pt modelId="{A15D3F97-AAE7-45D9-9271-EE84AB8EFACF}" type="parTrans" cxnId="{11A636FA-4F9B-41FB-91E8-BEA331D87DF2}">
      <dgm:prSet/>
      <dgm:spPr/>
      <dgm:t>
        <a:bodyPr/>
        <a:lstStyle/>
        <a:p>
          <a:endParaRPr lang="fr-FR" sz="4000">
            <a:latin typeface="Arial" panose="020B0604020202020204" pitchFamily="34" charset="0"/>
            <a:cs typeface="Arial" panose="020B0604020202020204" pitchFamily="34" charset="0"/>
          </a:endParaRPr>
        </a:p>
      </dgm:t>
    </dgm:pt>
    <dgm:pt modelId="{875BD56E-D41B-41B2-8035-3138172B6A58}" type="sibTrans" cxnId="{11A636FA-4F9B-41FB-91E8-BEA331D87DF2}">
      <dgm:prSet/>
      <dgm:spPr/>
      <dgm:t>
        <a:bodyPr/>
        <a:lstStyle/>
        <a:p>
          <a:endParaRPr lang="fr-FR" sz="4000">
            <a:latin typeface="Arial" panose="020B0604020202020204" pitchFamily="34" charset="0"/>
            <a:cs typeface="Arial" panose="020B0604020202020204" pitchFamily="34" charset="0"/>
          </a:endParaRPr>
        </a:p>
      </dgm:t>
    </dgm:pt>
    <dgm:pt modelId="{EB51A118-F332-4AFA-871D-CCEFC91D37D4}">
      <dgm:prSet phldrT="[Texte]" custT="1"/>
      <dgm:spPr/>
      <dgm:t>
        <a:bodyPr/>
        <a:lstStyle/>
        <a:p>
          <a:r>
            <a:rPr lang="fr-FR" sz="2000" b="1" dirty="0">
              <a:latin typeface="Arial" panose="020B0604020202020204" pitchFamily="34" charset="0"/>
              <a:cs typeface="Arial" panose="020B0604020202020204" pitchFamily="34" charset="0"/>
            </a:rPr>
            <a:t>Déchets ménagers</a:t>
          </a:r>
        </a:p>
      </dgm:t>
    </dgm:pt>
    <dgm:pt modelId="{AE056C22-099C-419B-848B-F7D2404D0DA0}" type="parTrans" cxnId="{B2926ADA-B7DC-4845-8AB5-ED139F196588}">
      <dgm:prSet/>
      <dgm:spPr/>
      <dgm:t>
        <a:bodyPr/>
        <a:lstStyle/>
        <a:p>
          <a:endParaRPr lang="fr-FR" sz="4000">
            <a:latin typeface="Arial" panose="020B0604020202020204" pitchFamily="34" charset="0"/>
            <a:cs typeface="Arial" panose="020B0604020202020204" pitchFamily="34" charset="0"/>
          </a:endParaRPr>
        </a:p>
      </dgm:t>
    </dgm:pt>
    <dgm:pt modelId="{AA5B1456-0B46-4FE0-B1F1-C5C3B6E5C302}" type="sibTrans" cxnId="{B2926ADA-B7DC-4845-8AB5-ED139F196588}">
      <dgm:prSet/>
      <dgm:spPr/>
      <dgm:t>
        <a:bodyPr/>
        <a:lstStyle/>
        <a:p>
          <a:endParaRPr lang="fr-FR" sz="4000">
            <a:latin typeface="Arial" panose="020B0604020202020204" pitchFamily="34" charset="0"/>
            <a:cs typeface="Arial" panose="020B0604020202020204" pitchFamily="34" charset="0"/>
          </a:endParaRPr>
        </a:p>
      </dgm:t>
    </dgm:pt>
    <dgm:pt modelId="{9C5363FF-0B2B-4FBC-90C9-7F939140E49F}">
      <dgm:prSet phldrT="[Texte]" custT="1"/>
      <dgm:spPr/>
      <dgm:t>
        <a:bodyPr/>
        <a:lstStyle/>
        <a:p>
          <a:r>
            <a:rPr lang="fr-FR" sz="2000" b="1" dirty="0">
              <a:latin typeface="Arial" panose="020B0604020202020204" pitchFamily="34" charset="0"/>
              <a:cs typeface="Arial" panose="020B0604020202020204" pitchFamily="34" charset="0"/>
            </a:rPr>
            <a:t>Déchets d’activité économiques (DAE</a:t>
          </a:r>
        </a:p>
      </dgm:t>
    </dgm:pt>
    <dgm:pt modelId="{C8EDAC90-3F1D-46D8-A562-2F22E84A87FD}" type="parTrans" cxnId="{774C481F-9A32-487D-96CD-D728FCE558C3}">
      <dgm:prSet/>
      <dgm:spPr/>
      <dgm:t>
        <a:bodyPr/>
        <a:lstStyle/>
        <a:p>
          <a:endParaRPr lang="fr-FR" sz="4000">
            <a:latin typeface="Arial" panose="020B0604020202020204" pitchFamily="34" charset="0"/>
            <a:cs typeface="Arial" panose="020B0604020202020204" pitchFamily="34" charset="0"/>
          </a:endParaRPr>
        </a:p>
      </dgm:t>
    </dgm:pt>
    <dgm:pt modelId="{A792B4EF-40B3-4C57-8EA3-640AAB8B5C78}" type="sibTrans" cxnId="{774C481F-9A32-487D-96CD-D728FCE558C3}">
      <dgm:prSet/>
      <dgm:spPr/>
      <dgm:t>
        <a:bodyPr/>
        <a:lstStyle/>
        <a:p>
          <a:endParaRPr lang="fr-FR" sz="4000">
            <a:latin typeface="Arial" panose="020B0604020202020204" pitchFamily="34" charset="0"/>
            <a:cs typeface="Arial" panose="020B0604020202020204" pitchFamily="34" charset="0"/>
          </a:endParaRPr>
        </a:p>
      </dgm:t>
    </dgm:pt>
    <dgm:pt modelId="{18EFE05E-0671-4CA9-9332-76D2773FF31D}">
      <dgm:prSet phldrT="[Texte]" custT="1"/>
      <dgm:spPr/>
      <dgm:t>
        <a:bodyPr/>
        <a:lstStyle/>
        <a:p>
          <a:r>
            <a:rPr lang="fr-FR" sz="2000" dirty="0">
              <a:latin typeface="Arial" panose="020B0604020202020204" pitchFamily="34" charset="0"/>
              <a:cs typeface="Arial" panose="020B0604020202020204" pitchFamily="34" charset="0"/>
            </a:rPr>
            <a:t>Leur gestion relève des collectivités territoriales qui mettent généralement en place une collecte périodique des déchets (verre, alimentaire, papier…) et qui installent des bacs de récupérations et des déchèteries à la disposition des ménages.</a:t>
          </a:r>
        </a:p>
      </dgm:t>
    </dgm:pt>
    <dgm:pt modelId="{2C0927EF-CB1A-4D72-977A-950EE706BA1B}" type="parTrans" cxnId="{263493FB-B2E2-437F-99B8-4F9736422973}">
      <dgm:prSet/>
      <dgm:spPr/>
      <dgm:t>
        <a:bodyPr/>
        <a:lstStyle/>
        <a:p>
          <a:endParaRPr lang="fr-FR" sz="4000">
            <a:latin typeface="Arial" panose="020B0604020202020204" pitchFamily="34" charset="0"/>
            <a:cs typeface="Arial" panose="020B0604020202020204" pitchFamily="34" charset="0"/>
          </a:endParaRPr>
        </a:p>
      </dgm:t>
    </dgm:pt>
    <dgm:pt modelId="{75B53AE7-3481-40CC-B49B-CCE3F95865E5}" type="sibTrans" cxnId="{263493FB-B2E2-437F-99B8-4F9736422973}">
      <dgm:prSet/>
      <dgm:spPr/>
      <dgm:t>
        <a:bodyPr/>
        <a:lstStyle/>
        <a:p>
          <a:endParaRPr lang="fr-FR" sz="4000">
            <a:latin typeface="Arial" panose="020B0604020202020204" pitchFamily="34" charset="0"/>
            <a:cs typeface="Arial" panose="020B0604020202020204" pitchFamily="34" charset="0"/>
          </a:endParaRPr>
        </a:p>
      </dgm:t>
    </dgm:pt>
    <dgm:pt modelId="{9EC02FCB-786F-4470-806C-ABE399E95EDD}">
      <dgm:prSet phldrT="[Texte]" custT="1"/>
      <dgm:spPr/>
      <dgm:t>
        <a:bodyPr/>
        <a:lstStyle/>
        <a:p>
          <a:r>
            <a:rPr lang="fr-FR" sz="2000" dirty="0">
              <a:latin typeface="Arial" panose="020B0604020202020204" pitchFamily="34" charset="0"/>
              <a:cs typeface="Arial" panose="020B0604020202020204" pitchFamily="34" charset="0"/>
            </a:rPr>
            <a:t>Ces déchets son produits par des activités économiques (industrie, BTP, agriculture, chimie, etc.).</a:t>
          </a:r>
        </a:p>
        <a:p>
          <a:r>
            <a:rPr lang="fr-FR" sz="2000" dirty="0">
              <a:latin typeface="Arial" panose="020B0604020202020204" pitchFamily="34" charset="0"/>
              <a:cs typeface="Arial" panose="020B0604020202020204" pitchFamily="34" charset="0"/>
            </a:rPr>
            <a:t>Le producteur est responsable de la gestion de ces déchets jusqu'à leur élimination et leur valorisation finale.</a:t>
          </a:r>
        </a:p>
      </dgm:t>
    </dgm:pt>
    <dgm:pt modelId="{5681C4B7-3863-414C-B569-9E9A7364E552}" type="parTrans" cxnId="{82FF3A78-A123-4036-8D8B-DB7CE1BE633B}">
      <dgm:prSet/>
      <dgm:spPr/>
      <dgm:t>
        <a:bodyPr/>
        <a:lstStyle/>
        <a:p>
          <a:endParaRPr lang="fr-FR" sz="4000">
            <a:latin typeface="Arial" panose="020B0604020202020204" pitchFamily="34" charset="0"/>
            <a:cs typeface="Arial" panose="020B0604020202020204" pitchFamily="34" charset="0"/>
          </a:endParaRPr>
        </a:p>
      </dgm:t>
    </dgm:pt>
    <dgm:pt modelId="{D6463ABE-E819-4BEE-BBE7-46F105C78E42}" type="sibTrans" cxnId="{82FF3A78-A123-4036-8D8B-DB7CE1BE633B}">
      <dgm:prSet/>
      <dgm:spPr/>
      <dgm:t>
        <a:bodyPr/>
        <a:lstStyle/>
        <a:p>
          <a:endParaRPr lang="fr-FR" sz="4000">
            <a:latin typeface="Arial" panose="020B0604020202020204" pitchFamily="34" charset="0"/>
            <a:cs typeface="Arial" panose="020B0604020202020204" pitchFamily="34" charset="0"/>
          </a:endParaRPr>
        </a:p>
      </dgm:t>
    </dgm:pt>
    <dgm:pt modelId="{D26472BD-79F9-4B42-942A-95D74905415B}" type="pres">
      <dgm:prSet presAssocID="{7F8F8AB8-B037-4329-9176-69FB52C7E88B}" presName="hierChild1" presStyleCnt="0">
        <dgm:presLayoutVars>
          <dgm:chPref val="1"/>
          <dgm:dir/>
          <dgm:animOne val="branch"/>
          <dgm:animLvl val="lvl"/>
          <dgm:resizeHandles/>
        </dgm:presLayoutVars>
      </dgm:prSet>
      <dgm:spPr/>
    </dgm:pt>
    <dgm:pt modelId="{1BBE0C04-BE9D-4E17-BCEA-15D241F6A801}" type="pres">
      <dgm:prSet presAssocID="{1EB1A9C5-60D1-4E42-B03A-F55F1B39AA95}" presName="hierRoot1" presStyleCnt="0"/>
      <dgm:spPr/>
    </dgm:pt>
    <dgm:pt modelId="{298D91BD-AAFC-46EC-A79D-1E8D46AFCA18}" type="pres">
      <dgm:prSet presAssocID="{1EB1A9C5-60D1-4E42-B03A-F55F1B39AA95}" presName="composite" presStyleCnt="0"/>
      <dgm:spPr/>
    </dgm:pt>
    <dgm:pt modelId="{543835E6-4D2D-4D61-90D4-D166598A84E8}" type="pres">
      <dgm:prSet presAssocID="{1EB1A9C5-60D1-4E42-B03A-F55F1B39AA95}" presName="background" presStyleLbl="node0" presStyleIdx="0" presStyleCnt="1"/>
      <dgm:spPr/>
    </dgm:pt>
    <dgm:pt modelId="{F5D06A5E-C106-4918-A024-F2CD74EB7ADC}" type="pres">
      <dgm:prSet presAssocID="{1EB1A9C5-60D1-4E42-B03A-F55F1B39AA95}" presName="text" presStyleLbl="fgAcc0" presStyleIdx="0" presStyleCnt="1" custScaleX="186562" custScaleY="60305" custLinFactNeighborX="1253" custLinFactNeighborY="-2580">
        <dgm:presLayoutVars>
          <dgm:chPref val="3"/>
        </dgm:presLayoutVars>
      </dgm:prSet>
      <dgm:spPr/>
    </dgm:pt>
    <dgm:pt modelId="{5AB0243D-59E2-4D6E-9605-0F637AA3663B}" type="pres">
      <dgm:prSet presAssocID="{1EB1A9C5-60D1-4E42-B03A-F55F1B39AA95}" presName="hierChild2" presStyleCnt="0"/>
      <dgm:spPr/>
    </dgm:pt>
    <dgm:pt modelId="{FE3C1409-D136-4119-A5C5-B339D9103B5E}" type="pres">
      <dgm:prSet presAssocID="{AE056C22-099C-419B-848B-F7D2404D0DA0}" presName="Name10" presStyleLbl="parChTrans1D2" presStyleIdx="0" presStyleCnt="2"/>
      <dgm:spPr/>
    </dgm:pt>
    <dgm:pt modelId="{30F86AAC-A3FC-4516-B675-C026C69E8E7F}" type="pres">
      <dgm:prSet presAssocID="{EB51A118-F332-4AFA-871D-CCEFC91D37D4}" presName="hierRoot2" presStyleCnt="0"/>
      <dgm:spPr/>
    </dgm:pt>
    <dgm:pt modelId="{0F9963CD-6EDD-4983-B2C8-DD3EB99BFFF8}" type="pres">
      <dgm:prSet presAssocID="{EB51A118-F332-4AFA-871D-CCEFC91D37D4}" presName="composite2" presStyleCnt="0"/>
      <dgm:spPr/>
    </dgm:pt>
    <dgm:pt modelId="{DF5CBB66-79DB-42D7-BE09-DB2D01A89544}" type="pres">
      <dgm:prSet presAssocID="{EB51A118-F332-4AFA-871D-CCEFC91D37D4}" presName="background2" presStyleLbl="node2" presStyleIdx="0" presStyleCnt="2"/>
      <dgm:spPr/>
    </dgm:pt>
    <dgm:pt modelId="{49BD3F77-E3B1-441D-B76B-B208CEDC8A54}" type="pres">
      <dgm:prSet presAssocID="{EB51A118-F332-4AFA-871D-CCEFC91D37D4}" presName="text2" presStyleLbl="fgAcc2" presStyleIdx="0" presStyleCnt="2" custScaleX="304444" custScaleY="58677" custLinFactNeighborX="3341" custLinFactNeighborY="-6382">
        <dgm:presLayoutVars>
          <dgm:chPref val="3"/>
        </dgm:presLayoutVars>
      </dgm:prSet>
      <dgm:spPr/>
    </dgm:pt>
    <dgm:pt modelId="{911A639A-F380-4BAF-B368-31D9F968B18C}" type="pres">
      <dgm:prSet presAssocID="{EB51A118-F332-4AFA-871D-CCEFC91D37D4}" presName="hierChild3" presStyleCnt="0"/>
      <dgm:spPr/>
    </dgm:pt>
    <dgm:pt modelId="{2D644A54-E0FB-491D-95B5-12EF7300D468}" type="pres">
      <dgm:prSet presAssocID="{2C0927EF-CB1A-4D72-977A-950EE706BA1B}" presName="Name17" presStyleLbl="parChTrans1D3" presStyleIdx="0" presStyleCnt="2"/>
      <dgm:spPr/>
    </dgm:pt>
    <dgm:pt modelId="{5624E407-EA09-4B75-BF74-B7208B9D5D84}" type="pres">
      <dgm:prSet presAssocID="{18EFE05E-0671-4CA9-9332-76D2773FF31D}" presName="hierRoot3" presStyleCnt="0"/>
      <dgm:spPr/>
    </dgm:pt>
    <dgm:pt modelId="{AF920FD4-734F-465F-A9D4-F94D4BC20302}" type="pres">
      <dgm:prSet presAssocID="{18EFE05E-0671-4CA9-9332-76D2773FF31D}" presName="composite3" presStyleCnt="0"/>
      <dgm:spPr/>
    </dgm:pt>
    <dgm:pt modelId="{A8738613-C3CF-4F11-B3D9-CA3103EC088A}" type="pres">
      <dgm:prSet presAssocID="{18EFE05E-0671-4CA9-9332-76D2773FF31D}" presName="background3" presStyleLbl="node3" presStyleIdx="0" presStyleCnt="2"/>
      <dgm:spPr/>
    </dgm:pt>
    <dgm:pt modelId="{8C350277-4F39-4E59-9B7B-EF72ABBFD842}" type="pres">
      <dgm:prSet presAssocID="{18EFE05E-0671-4CA9-9332-76D2773FF31D}" presName="text3" presStyleLbl="fgAcc3" presStyleIdx="0" presStyleCnt="2" custScaleX="377503" custScaleY="208042" custLinFactNeighborX="-1253">
        <dgm:presLayoutVars>
          <dgm:chPref val="3"/>
        </dgm:presLayoutVars>
      </dgm:prSet>
      <dgm:spPr/>
    </dgm:pt>
    <dgm:pt modelId="{2E1B5A4B-0321-49BD-9A57-ED959D2091F4}" type="pres">
      <dgm:prSet presAssocID="{18EFE05E-0671-4CA9-9332-76D2773FF31D}" presName="hierChild4" presStyleCnt="0"/>
      <dgm:spPr/>
    </dgm:pt>
    <dgm:pt modelId="{BF9725B2-153E-407A-87F5-5D492937D250}" type="pres">
      <dgm:prSet presAssocID="{C8EDAC90-3F1D-46D8-A562-2F22E84A87FD}" presName="Name10" presStyleLbl="parChTrans1D2" presStyleIdx="1" presStyleCnt="2"/>
      <dgm:spPr/>
    </dgm:pt>
    <dgm:pt modelId="{6ACAF644-3BDF-4A90-87D5-4929B70292FB}" type="pres">
      <dgm:prSet presAssocID="{9C5363FF-0B2B-4FBC-90C9-7F939140E49F}" presName="hierRoot2" presStyleCnt="0"/>
      <dgm:spPr/>
    </dgm:pt>
    <dgm:pt modelId="{73EB9C83-C987-44BC-81CB-0060076BC20D}" type="pres">
      <dgm:prSet presAssocID="{9C5363FF-0B2B-4FBC-90C9-7F939140E49F}" presName="composite2" presStyleCnt="0"/>
      <dgm:spPr/>
    </dgm:pt>
    <dgm:pt modelId="{FC35BAF8-59E3-4F37-8B9B-B82D24C20F48}" type="pres">
      <dgm:prSet presAssocID="{9C5363FF-0B2B-4FBC-90C9-7F939140E49F}" presName="background2" presStyleLbl="node2" presStyleIdx="1" presStyleCnt="2"/>
      <dgm:spPr/>
    </dgm:pt>
    <dgm:pt modelId="{DBB82199-198C-4113-84CA-104730E5B023}" type="pres">
      <dgm:prSet presAssocID="{9C5363FF-0B2B-4FBC-90C9-7F939140E49F}" presName="text2" presStyleLbl="fgAcc2" presStyleIdx="1" presStyleCnt="2" custScaleX="341539" custScaleY="58677" custLinFactNeighborX="1253" custLinFactNeighborY="-2580">
        <dgm:presLayoutVars>
          <dgm:chPref val="3"/>
        </dgm:presLayoutVars>
      </dgm:prSet>
      <dgm:spPr/>
    </dgm:pt>
    <dgm:pt modelId="{DEBEE735-2EC1-4BC5-B623-0691B2D0A46E}" type="pres">
      <dgm:prSet presAssocID="{9C5363FF-0B2B-4FBC-90C9-7F939140E49F}" presName="hierChild3" presStyleCnt="0"/>
      <dgm:spPr/>
    </dgm:pt>
    <dgm:pt modelId="{415B3DAD-3AFC-4A41-A1CD-EC2A1DEBB2F5}" type="pres">
      <dgm:prSet presAssocID="{5681C4B7-3863-414C-B569-9E9A7364E552}" presName="Name17" presStyleLbl="parChTrans1D3" presStyleIdx="1" presStyleCnt="2"/>
      <dgm:spPr/>
    </dgm:pt>
    <dgm:pt modelId="{3415D90C-F702-4E20-99F3-C914AE96AC81}" type="pres">
      <dgm:prSet presAssocID="{9EC02FCB-786F-4470-806C-ABE399E95EDD}" presName="hierRoot3" presStyleCnt="0"/>
      <dgm:spPr/>
    </dgm:pt>
    <dgm:pt modelId="{3FD07B54-38BB-4BB4-99B5-4A5FDCE51316}" type="pres">
      <dgm:prSet presAssocID="{9EC02FCB-786F-4470-806C-ABE399E95EDD}" presName="composite3" presStyleCnt="0"/>
      <dgm:spPr/>
    </dgm:pt>
    <dgm:pt modelId="{8781D779-BF56-4E4C-B5F2-0A5CED816FD0}" type="pres">
      <dgm:prSet presAssocID="{9EC02FCB-786F-4470-806C-ABE399E95EDD}" presName="background3" presStyleLbl="node3" presStyleIdx="1" presStyleCnt="2"/>
      <dgm:spPr/>
    </dgm:pt>
    <dgm:pt modelId="{A9FC329D-F876-465F-984D-804B8296C900}" type="pres">
      <dgm:prSet presAssocID="{9EC02FCB-786F-4470-806C-ABE399E95EDD}" presName="text3" presStyleLbl="fgAcc3" presStyleIdx="1" presStyleCnt="2" custScaleX="377503" custScaleY="208042">
        <dgm:presLayoutVars>
          <dgm:chPref val="3"/>
        </dgm:presLayoutVars>
      </dgm:prSet>
      <dgm:spPr/>
    </dgm:pt>
    <dgm:pt modelId="{E06DEF05-B6D2-46BA-81E5-CF85C9B24950}" type="pres">
      <dgm:prSet presAssocID="{9EC02FCB-786F-4470-806C-ABE399E95EDD}" presName="hierChild4" presStyleCnt="0"/>
      <dgm:spPr/>
    </dgm:pt>
  </dgm:ptLst>
  <dgm:cxnLst>
    <dgm:cxn modelId="{711D221A-F6CA-4902-B061-859BFFD081C5}" type="presOf" srcId="{1EB1A9C5-60D1-4E42-B03A-F55F1B39AA95}" destId="{F5D06A5E-C106-4918-A024-F2CD74EB7ADC}" srcOrd="0" destOrd="0" presId="urn:microsoft.com/office/officeart/2005/8/layout/hierarchy1"/>
    <dgm:cxn modelId="{774C481F-9A32-487D-96CD-D728FCE558C3}" srcId="{1EB1A9C5-60D1-4E42-B03A-F55F1B39AA95}" destId="{9C5363FF-0B2B-4FBC-90C9-7F939140E49F}" srcOrd="1" destOrd="0" parTransId="{C8EDAC90-3F1D-46D8-A562-2F22E84A87FD}" sibTransId="{A792B4EF-40B3-4C57-8EA3-640AAB8B5C78}"/>
    <dgm:cxn modelId="{212F5C22-B8D6-4172-9B10-BF5948FCFE9C}" type="presOf" srcId="{AE056C22-099C-419B-848B-F7D2404D0DA0}" destId="{FE3C1409-D136-4119-A5C5-B339D9103B5E}" srcOrd="0" destOrd="0" presId="urn:microsoft.com/office/officeart/2005/8/layout/hierarchy1"/>
    <dgm:cxn modelId="{B7E7AA29-8EB7-4BAB-838E-D29FCCE3F486}" type="presOf" srcId="{9EC02FCB-786F-4470-806C-ABE399E95EDD}" destId="{A9FC329D-F876-465F-984D-804B8296C900}" srcOrd="0" destOrd="0" presId="urn:microsoft.com/office/officeart/2005/8/layout/hierarchy1"/>
    <dgm:cxn modelId="{82FF3A78-A123-4036-8D8B-DB7CE1BE633B}" srcId="{9C5363FF-0B2B-4FBC-90C9-7F939140E49F}" destId="{9EC02FCB-786F-4470-806C-ABE399E95EDD}" srcOrd="0" destOrd="0" parTransId="{5681C4B7-3863-414C-B569-9E9A7364E552}" sibTransId="{D6463ABE-E819-4BEE-BBE7-46F105C78E42}"/>
    <dgm:cxn modelId="{095C408B-5C9F-4D6D-B9E7-432E4C056DAC}" type="presOf" srcId="{9C5363FF-0B2B-4FBC-90C9-7F939140E49F}" destId="{DBB82199-198C-4113-84CA-104730E5B023}" srcOrd="0" destOrd="0" presId="urn:microsoft.com/office/officeart/2005/8/layout/hierarchy1"/>
    <dgm:cxn modelId="{7D6931A4-F55C-405D-9CF7-510234ED4A72}" type="presOf" srcId="{5681C4B7-3863-414C-B569-9E9A7364E552}" destId="{415B3DAD-3AFC-4A41-A1CD-EC2A1DEBB2F5}" srcOrd="0" destOrd="0" presId="urn:microsoft.com/office/officeart/2005/8/layout/hierarchy1"/>
    <dgm:cxn modelId="{0EB11ABB-24A7-40E3-8061-E2C377398424}" type="presOf" srcId="{18EFE05E-0671-4CA9-9332-76D2773FF31D}" destId="{8C350277-4F39-4E59-9B7B-EF72ABBFD842}" srcOrd="0" destOrd="0" presId="urn:microsoft.com/office/officeart/2005/8/layout/hierarchy1"/>
    <dgm:cxn modelId="{E62B1FC2-4B35-4F9B-8155-BB0C53AC691D}" type="presOf" srcId="{7F8F8AB8-B037-4329-9176-69FB52C7E88B}" destId="{D26472BD-79F9-4B42-942A-95D74905415B}" srcOrd="0" destOrd="0" presId="urn:microsoft.com/office/officeart/2005/8/layout/hierarchy1"/>
    <dgm:cxn modelId="{259A61D5-E2C7-4D8C-8B95-51096556A079}" type="presOf" srcId="{C8EDAC90-3F1D-46D8-A562-2F22E84A87FD}" destId="{BF9725B2-153E-407A-87F5-5D492937D250}" srcOrd="0" destOrd="0" presId="urn:microsoft.com/office/officeart/2005/8/layout/hierarchy1"/>
    <dgm:cxn modelId="{B2926ADA-B7DC-4845-8AB5-ED139F196588}" srcId="{1EB1A9C5-60D1-4E42-B03A-F55F1B39AA95}" destId="{EB51A118-F332-4AFA-871D-CCEFC91D37D4}" srcOrd="0" destOrd="0" parTransId="{AE056C22-099C-419B-848B-F7D2404D0DA0}" sibTransId="{AA5B1456-0B46-4FE0-B1F1-C5C3B6E5C302}"/>
    <dgm:cxn modelId="{E4CCCADC-9AFB-4B1D-8BF5-79D0A0CDD10D}" type="presOf" srcId="{2C0927EF-CB1A-4D72-977A-950EE706BA1B}" destId="{2D644A54-E0FB-491D-95B5-12EF7300D468}" srcOrd="0" destOrd="0" presId="urn:microsoft.com/office/officeart/2005/8/layout/hierarchy1"/>
    <dgm:cxn modelId="{F375C9F0-546B-4BDA-B14F-BA2BE2CF3F84}" type="presOf" srcId="{EB51A118-F332-4AFA-871D-CCEFC91D37D4}" destId="{49BD3F77-E3B1-441D-B76B-B208CEDC8A54}" srcOrd="0" destOrd="0" presId="urn:microsoft.com/office/officeart/2005/8/layout/hierarchy1"/>
    <dgm:cxn modelId="{11A636FA-4F9B-41FB-91E8-BEA331D87DF2}" srcId="{7F8F8AB8-B037-4329-9176-69FB52C7E88B}" destId="{1EB1A9C5-60D1-4E42-B03A-F55F1B39AA95}" srcOrd="0" destOrd="0" parTransId="{A15D3F97-AAE7-45D9-9271-EE84AB8EFACF}" sibTransId="{875BD56E-D41B-41B2-8035-3138172B6A58}"/>
    <dgm:cxn modelId="{263493FB-B2E2-437F-99B8-4F9736422973}" srcId="{EB51A118-F332-4AFA-871D-CCEFC91D37D4}" destId="{18EFE05E-0671-4CA9-9332-76D2773FF31D}" srcOrd="0" destOrd="0" parTransId="{2C0927EF-CB1A-4D72-977A-950EE706BA1B}" sibTransId="{75B53AE7-3481-40CC-B49B-CCE3F95865E5}"/>
    <dgm:cxn modelId="{F8144144-D63F-4EF0-B86E-883AF4192004}" type="presParOf" srcId="{D26472BD-79F9-4B42-942A-95D74905415B}" destId="{1BBE0C04-BE9D-4E17-BCEA-15D241F6A801}" srcOrd="0" destOrd="0" presId="urn:microsoft.com/office/officeart/2005/8/layout/hierarchy1"/>
    <dgm:cxn modelId="{A261A49B-EFE4-4D7F-B5AB-92F6493407BA}" type="presParOf" srcId="{1BBE0C04-BE9D-4E17-BCEA-15D241F6A801}" destId="{298D91BD-AAFC-46EC-A79D-1E8D46AFCA18}" srcOrd="0" destOrd="0" presId="urn:microsoft.com/office/officeart/2005/8/layout/hierarchy1"/>
    <dgm:cxn modelId="{5DC399AD-34BF-49CF-8D59-46342387D0AE}" type="presParOf" srcId="{298D91BD-AAFC-46EC-A79D-1E8D46AFCA18}" destId="{543835E6-4D2D-4D61-90D4-D166598A84E8}" srcOrd="0" destOrd="0" presId="urn:microsoft.com/office/officeart/2005/8/layout/hierarchy1"/>
    <dgm:cxn modelId="{5525F0EC-86C5-47D9-8455-E32E6A8D9BD7}" type="presParOf" srcId="{298D91BD-AAFC-46EC-A79D-1E8D46AFCA18}" destId="{F5D06A5E-C106-4918-A024-F2CD74EB7ADC}" srcOrd="1" destOrd="0" presId="urn:microsoft.com/office/officeart/2005/8/layout/hierarchy1"/>
    <dgm:cxn modelId="{B19B1B2E-4BD6-47E5-B391-0EFA4C7AC7C3}" type="presParOf" srcId="{1BBE0C04-BE9D-4E17-BCEA-15D241F6A801}" destId="{5AB0243D-59E2-4D6E-9605-0F637AA3663B}" srcOrd="1" destOrd="0" presId="urn:microsoft.com/office/officeart/2005/8/layout/hierarchy1"/>
    <dgm:cxn modelId="{366A79C1-EC81-43F5-A9E7-1F3D72AAF5CF}" type="presParOf" srcId="{5AB0243D-59E2-4D6E-9605-0F637AA3663B}" destId="{FE3C1409-D136-4119-A5C5-B339D9103B5E}" srcOrd="0" destOrd="0" presId="urn:microsoft.com/office/officeart/2005/8/layout/hierarchy1"/>
    <dgm:cxn modelId="{ADF2664A-4D64-4EE6-97C6-CE7C217EE889}" type="presParOf" srcId="{5AB0243D-59E2-4D6E-9605-0F637AA3663B}" destId="{30F86AAC-A3FC-4516-B675-C026C69E8E7F}" srcOrd="1" destOrd="0" presId="urn:microsoft.com/office/officeart/2005/8/layout/hierarchy1"/>
    <dgm:cxn modelId="{90AEF95C-11C5-4528-9F7D-9C607418CEFC}" type="presParOf" srcId="{30F86AAC-A3FC-4516-B675-C026C69E8E7F}" destId="{0F9963CD-6EDD-4983-B2C8-DD3EB99BFFF8}" srcOrd="0" destOrd="0" presId="urn:microsoft.com/office/officeart/2005/8/layout/hierarchy1"/>
    <dgm:cxn modelId="{917ABAF7-296F-4BAC-AC67-B91FB868B06A}" type="presParOf" srcId="{0F9963CD-6EDD-4983-B2C8-DD3EB99BFFF8}" destId="{DF5CBB66-79DB-42D7-BE09-DB2D01A89544}" srcOrd="0" destOrd="0" presId="urn:microsoft.com/office/officeart/2005/8/layout/hierarchy1"/>
    <dgm:cxn modelId="{D70F0EE4-9A3F-45C5-BBE5-110AA5D245C1}" type="presParOf" srcId="{0F9963CD-6EDD-4983-B2C8-DD3EB99BFFF8}" destId="{49BD3F77-E3B1-441D-B76B-B208CEDC8A54}" srcOrd="1" destOrd="0" presId="urn:microsoft.com/office/officeart/2005/8/layout/hierarchy1"/>
    <dgm:cxn modelId="{135E1D64-899A-4E71-A539-40520AD9B177}" type="presParOf" srcId="{30F86AAC-A3FC-4516-B675-C026C69E8E7F}" destId="{911A639A-F380-4BAF-B368-31D9F968B18C}" srcOrd="1" destOrd="0" presId="urn:microsoft.com/office/officeart/2005/8/layout/hierarchy1"/>
    <dgm:cxn modelId="{DE00397E-04B0-4EE9-9730-EF2CFB7F9F6E}" type="presParOf" srcId="{911A639A-F380-4BAF-B368-31D9F968B18C}" destId="{2D644A54-E0FB-491D-95B5-12EF7300D468}" srcOrd="0" destOrd="0" presId="urn:microsoft.com/office/officeart/2005/8/layout/hierarchy1"/>
    <dgm:cxn modelId="{179C9D2A-6C43-4D2F-9BD5-203A307C77FE}" type="presParOf" srcId="{911A639A-F380-4BAF-B368-31D9F968B18C}" destId="{5624E407-EA09-4B75-BF74-B7208B9D5D84}" srcOrd="1" destOrd="0" presId="urn:microsoft.com/office/officeart/2005/8/layout/hierarchy1"/>
    <dgm:cxn modelId="{396A844B-FB24-4769-BB35-B1A9C3242E53}" type="presParOf" srcId="{5624E407-EA09-4B75-BF74-B7208B9D5D84}" destId="{AF920FD4-734F-465F-A9D4-F94D4BC20302}" srcOrd="0" destOrd="0" presId="urn:microsoft.com/office/officeart/2005/8/layout/hierarchy1"/>
    <dgm:cxn modelId="{8FB9FA6A-FDEE-4CBD-A31B-4C4747E931F9}" type="presParOf" srcId="{AF920FD4-734F-465F-A9D4-F94D4BC20302}" destId="{A8738613-C3CF-4F11-B3D9-CA3103EC088A}" srcOrd="0" destOrd="0" presId="urn:microsoft.com/office/officeart/2005/8/layout/hierarchy1"/>
    <dgm:cxn modelId="{D41052D7-706D-4ECA-8412-F6A274C0E470}" type="presParOf" srcId="{AF920FD4-734F-465F-A9D4-F94D4BC20302}" destId="{8C350277-4F39-4E59-9B7B-EF72ABBFD842}" srcOrd="1" destOrd="0" presId="urn:microsoft.com/office/officeart/2005/8/layout/hierarchy1"/>
    <dgm:cxn modelId="{056B4D69-B3CD-4CDC-854D-11766EF75C0C}" type="presParOf" srcId="{5624E407-EA09-4B75-BF74-B7208B9D5D84}" destId="{2E1B5A4B-0321-49BD-9A57-ED959D2091F4}" srcOrd="1" destOrd="0" presId="urn:microsoft.com/office/officeart/2005/8/layout/hierarchy1"/>
    <dgm:cxn modelId="{85097DBC-902A-4BEC-BA28-FA5518402CCC}" type="presParOf" srcId="{5AB0243D-59E2-4D6E-9605-0F637AA3663B}" destId="{BF9725B2-153E-407A-87F5-5D492937D250}" srcOrd="2" destOrd="0" presId="urn:microsoft.com/office/officeart/2005/8/layout/hierarchy1"/>
    <dgm:cxn modelId="{1C6D9D92-F1C5-45F2-9D63-C09532981A99}" type="presParOf" srcId="{5AB0243D-59E2-4D6E-9605-0F637AA3663B}" destId="{6ACAF644-3BDF-4A90-87D5-4929B70292FB}" srcOrd="3" destOrd="0" presId="urn:microsoft.com/office/officeart/2005/8/layout/hierarchy1"/>
    <dgm:cxn modelId="{34B49EBC-D72C-41F2-8AD4-D75A124A6273}" type="presParOf" srcId="{6ACAF644-3BDF-4A90-87D5-4929B70292FB}" destId="{73EB9C83-C987-44BC-81CB-0060076BC20D}" srcOrd="0" destOrd="0" presId="urn:microsoft.com/office/officeart/2005/8/layout/hierarchy1"/>
    <dgm:cxn modelId="{4BED6E7A-1738-4BAA-B939-CECF3F658F87}" type="presParOf" srcId="{73EB9C83-C987-44BC-81CB-0060076BC20D}" destId="{FC35BAF8-59E3-4F37-8B9B-B82D24C20F48}" srcOrd="0" destOrd="0" presId="urn:microsoft.com/office/officeart/2005/8/layout/hierarchy1"/>
    <dgm:cxn modelId="{D34DD137-B10A-4CB3-A05E-0A4AC2954233}" type="presParOf" srcId="{73EB9C83-C987-44BC-81CB-0060076BC20D}" destId="{DBB82199-198C-4113-84CA-104730E5B023}" srcOrd="1" destOrd="0" presId="urn:microsoft.com/office/officeart/2005/8/layout/hierarchy1"/>
    <dgm:cxn modelId="{9BD6F026-E824-4E62-BB72-94B3CC642535}" type="presParOf" srcId="{6ACAF644-3BDF-4A90-87D5-4929B70292FB}" destId="{DEBEE735-2EC1-4BC5-B623-0691B2D0A46E}" srcOrd="1" destOrd="0" presId="urn:microsoft.com/office/officeart/2005/8/layout/hierarchy1"/>
    <dgm:cxn modelId="{BF95EE4E-4C95-4D9C-B9E0-21826788A2FC}" type="presParOf" srcId="{DEBEE735-2EC1-4BC5-B623-0691B2D0A46E}" destId="{415B3DAD-3AFC-4A41-A1CD-EC2A1DEBB2F5}" srcOrd="0" destOrd="0" presId="urn:microsoft.com/office/officeart/2005/8/layout/hierarchy1"/>
    <dgm:cxn modelId="{CCD32D7C-1F7B-4023-BD54-D7E4192F0EC6}" type="presParOf" srcId="{DEBEE735-2EC1-4BC5-B623-0691B2D0A46E}" destId="{3415D90C-F702-4E20-99F3-C914AE96AC81}" srcOrd="1" destOrd="0" presId="urn:microsoft.com/office/officeart/2005/8/layout/hierarchy1"/>
    <dgm:cxn modelId="{857021BF-47B0-4DB8-801A-81CEB090B4C2}" type="presParOf" srcId="{3415D90C-F702-4E20-99F3-C914AE96AC81}" destId="{3FD07B54-38BB-4BB4-99B5-4A5FDCE51316}" srcOrd="0" destOrd="0" presId="urn:microsoft.com/office/officeart/2005/8/layout/hierarchy1"/>
    <dgm:cxn modelId="{CEB08189-BCFA-4E06-A716-FF3CE14A4B55}" type="presParOf" srcId="{3FD07B54-38BB-4BB4-99B5-4A5FDCE51316}" destId="{8781D779-BF56-4E4C-B5F2-0A5CED816FD0}" srcOrd="0" destOrd="0" presId="urn:microsoft.com/office/officeart/2005/8/layout/hierarchy1"/>
    <dgm:cxn modelId="{4EE75AD1-DDDE-48A1-979C-024FD279ED1C}" type="presParOf" srcId="{3FD07B54-38BB-4BB4-99B5-4A5FDCE51316}" destId="{A9FC329D-F876-465F-984D-804B8296C900}" srcOrd="1" destOrd="0" presId="urn:microsoft.com/office/officeart/2005/8/layout/hierarchy1"/>
    <dgm:cxn modelId="{593AA1B3-5BCB-4518-A8AE-A772E643A6CA}" type="presParOf" srcId="{3415D90C-F702-4E20-99F3-C914AE96AC81}" destId="{E06DEF05-B6D2-46BA-81E5-CF85C9B249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57B29-0EA2-449A-828F-C0A9ABBF58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CF6BB95F-CFB9-4E88-984D-3C93A78FACB6}">
      <dgm:prSet phldrT="[Texte]" custT="1"/>
      <dgm:spPr/>
      <dgm:t>
        <a:bodyPr/>
        <a:lstStyle/>
        <a:p>
          <a:r>
            <a:rPr lang="fr-FR" sz="2000" b="1" dirty="0">
              <a:solidFill>
                <a:schemeClr val="bg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Une obligation pour toutes les entreprises </a:t>
          </a:r>
        </a:p>
        <a:p>
          <a:r>
            <a:rPr lang="fr-FR" sz="2000" dirty="0">
              <a:effectLst/>
              <a:latin typeface="Arial" panose="020B0604020202020204" pitchFamily="34" charset="0"/>
              <a:ea typeface="Calibri" panose="020F0502020204030204" pitchFamily="34" charset="0"/>
              <a:cs typeface="Arial" panose="020B0604020202020204" pitchFamily="34" charset="0"/>
            </a:rPr>
            <a:t>La loi impose à toutes les entreprises de tracer leurs déchets de leur production à leur élimination finale. Tous les intervenants doivent être agréés (transporteur, centre de traitements des déchets). Les entreprises qui ne respectent pas cette obligation peuvent être sanctionnées. </a:t>
          </a:r>
          <a:endParaRPr lang="fr-FR" sz="2000" dirty="0">
            <a:latin typeface="Arial" panose="020B0604020202020204" pitchFamily="34" charset="0"/>
            <a:cs typeface="Arial" panose="020B0604020202020204" pitchFamily="34" charset="0"/>
          </a:endParaRPr>
        </a:p>
      </dgm:t>
    </dgm:pt>
    <dgm:pt modelId="{FF84BF4A-2002-4FC6-B073-E64EC75D2E67}" type="parTrans" cxnId="{AC58A43D-F987-429E-BADA-4D8A279A3840}">
      <dgm:prSet/>
      <dgm:spPr/>
      <dgm:t>
        <a:bodyPr/>
        <a:lstStyle/>
        <a:p>
          <a:endParaRPr lang="fr-FR" sz="2000">
            <a:latin typeface="Arial" panose="020B0604020202020204" pitchFamily="34" charset="0"/>
            <a:cs typeface="Arial" panose="020B0604020202020204" pitchFamily="34" charset="0"/>
          </a:endParaRPr>
        </a:p>
      </dgm:t>
    </dgm:pt>
    <dgm:pt modelId="{EDF28389-F1DA-44CD-9A3A-D05F6565B0E3}" type="sibTrans" cxnId="{AC58A43D-F987-429E-BADA-4D8A279A3840}">
      <dgm:prSet/>
      <dgm:spPr/>
      <dgm:t>
        <a:bodyPr/>
        <a:lstStyle/>
        <a:p>
          <a:endParaRPr lang="fr-FR" sz="2000">
            <a:latin typeface="Arial" panose="020B0604020202020204" pitchFamily="34" charset="0"/>
            <a:cs typeface="Arial" panose="020B0604020202020204" pitchFamily="34" charset="0"/>
          </a:endParaRPr>
        </a:p>
      </dgm:t>
    </dgm:pt>
    <dgm:pt modelId="{6439743D-888C-432B-8506-A6D6A25EE819}">
      <dgm:prSet custT="1"/>
      <dgm:spPr/>
      <dgm:t>
        <a:bodyPr/>
        <a:lstStyle/>
        <a:p>
          <a:r>
            <a:rPr lang="fr-FR" sz="2000" b="1" dirty="0">
              <a:solidFill>
                <a:schemeClr val="bg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Le bordereau de suivi des déchets dangereux (BSD)  </a:t>
          </a:r>
        </a:p>
        <a:p>
          <a:r>
            <a:rPr lang="fr-FR" sz="2000" dirty="0">
              <a:effectLst/>
              <a:latin typeface="Arial" panose="020B0604020202020204" pitchFamily="34" charset="0"/>
              <a:ea typeface="Calibri" panose="020F0502020204030204" pitchFamily="34" charset="0"/>
              <a:cs typeface="Arial" panose="020B0604020202020204" pitchFamily="34" charset="0"/>
            </a:rPr>
            <a:t>Toute entreprise qui produit plus de 100 kg de déchets dangereux (par chargement ou par mois) doit remettre ces déchets à un éliminateur. Il doit remplir un bordereau de suivi des déchets dangereux et le remettre au collecteur/transporteur qui le complète puis le remet aux intervenants suivants (centre de dépôt, incinérateur, centre de traitement ou de tri…). Toutes les entreprises qui interviennent dans le processus doivent compléter la partie du BSDD qui les concerne. Pour finir, le destinataire final des déchets doit retourner le BSDD rempli à l’entreprise source qui doit le conserver pendant 3 ans.</a:t>
          </a:r>
          <a:endParaRPr lang="fr-FR" sz="2000" b="1" dirty="0">
            <a:effectLst/>
            <a:latin typeface="Arial" panose="020B0604020202020204" pitchFamily="34" charset="0"/>
            <a:ea typeface="Times New Roman" panose="02020603050405020304" pitchFamily="18" charset="0"/>
            <a:cs typeface="Arial" panose="020B0604020202020204" pitchFamily="34" charset="0"/>
          </a:endParaRPr>
        </a:p>
      </dgm:t>
    </dgm:pt>
    <dgm:pt modelId="{B0A9798E-77FA-40E0-AA6B-BB6494A01661}" type="parTrans" cxnId="{2A0B2EBA-B928-43DB-8F5E-34FF87C8D4F3}">
      <dgm:prSet/>
      <dgm:spPr/>
      <dgm:t>
        <a:bodyPr/>
        <a:lstStyle/>
        <a:p>
          <a:endParaRPr lang="fr-FR" sz="2000">
            <a:latin typeface="Arial" panose="020B0604020202020204" pitchFamily="34" charset="0"/>
            <a:cs typeface="Arial" panose="020B0604020202020204" pitchFamily="34" charset="0"/>
          </a:endParaRPr>
        </a:p>
      </dgm:t>
    </dgm:pt>
    <dgm:pt modelId="{35DC8A12-150E-4FE8-8E91-F8D89A8C2D03}" type="sibTrans" cxnId="{2A0B2EBA-B928-43DB-8F5E-34FF87C8D4F3}">
      <dgm:prSet/>
      <dgm:spPr/>
      <dgm:t>
        <a:bodyPr/>
        <a:lstStyle/>
        <a:p>
          <a:endParaRPr lang="fr-FR" sz="2000">
            <a:latin typeface="Arial" panose="020B0604020202020204" pitchFamily="34" charset="0"/>
            <a:cs typeface="Arial" panose="020B0604020202020204" pitchFamily="34" charset="0"/>
          </a:endParaRPr>
        </a:p>
      </dgm:t>
    </dgm:pt>
    <dgm:pt modelId="{87F49F23-796A-4C73-9FA0-315FE37AE33F}">
      <dgm:prSet custT="1"/>
      <dgm:spPr/>
      <dgm:t>
        <a:bodyPr/>
        <a:lstStyle/>
        <a:p>
          <a:pPr>
            <a:buFont typeface="Symbol" panose="05050102010706020507" pitchFamily="18" charset="2"/>
            <a:buChar char=""/>
          </a:pPr>
          <a:r>
            <a:rPr lang="fr-FR" sz="2400" b="1" dirty="0" err="1">
              <a:solidFill>
                <a:schemeClr val="bg1"/>
              </a:solidFill>
              <a:highlight>
                <a:srgbClr val="FFFF00"/>
              </a:highlight>
              <a:latin typeface="Arial" panose="020B0604020202020204" pitchFamily="34" charset="0"/>
              <a:cs typeface="Arial" panose="020B0604020202020204" pitchFamily="34" charset="0"/>
            </a:rPr>
            <a:t>Trackdechets</a:t>
          </a:r>
          <a:endParaRPr lang="fr-FR" sz="2000" b="1" dirty="0">
            <a:solidFill>
              <a:schemeClr val="bg1"/>
            </a:solidFill>
            <a:highlight>
              <a:srgbClr val="FFFF00"/>
            </a:highlight>
            <a:latin typeface="Arial" panose="020B0604020202020204" pitchFamily="34" charset="0"/>
            <a:cs typeface="Arial" panose="020B0604020202020204" pitchFamily="34" charset="0"/>
          </a:endParaRPr>
        </a:p>
        <a:p>
          <a:pPr>
            <a:buFont typeface="Symbol" panose="05050102010706020507" pitchFamily="18" charset="2"/>
            <a:buChar char=""/>
          </a:pPr>
          <a:r>
            <a:rPr lang="fr-FR" sz="2000" dirty="0">
              <a:latin typeface="Arial" panose="020B0604020202020204" pitchFamily="34" charset="0"/>
              <a:cs typeface="Arial" panose="020B0604020202020204" pitchFamily="34" charset="0"/>
            </a:rPr>
            <a:t>Pour réduire les flux de papiers et faciliter  le suivi des déchets le Ministère de la Transition Écologique et Solidaire a développé l’application gratuite Trackdéchets. Le suivi des déchets dangereux est dématérialisé. L’application est obligatoire à  partir du 1</a:t>
          </a:r>
          <a:r>
            <a:rPr lang="fr-FR" sz="2000" baseline="30000" dirty="0">
              <a:latin typeface="Arial" panose="020B0604020202020204" pitchFamily="34" charset="0"/>
              <a:cs typeface="Arial" panose="020B0604020202020204" pitchFamily="34" charset="0"/>
            </a:rPr>
            <a:t>er</a:t>
          </a:r>
          <a:r>
            <a:rPr lang="fr-FR" sz="2000" dirty="0">
              <a:latin typeface="Arial" panose="020B0604020202020204" pitchFamily="34" charset="0"/>
              <a:cs typeface="Arial" panose="020B0604020202020204" pitchFamily="34" charset="0"/>
            </a:rPr>
            <a:t> janvier 2022. </a:t>
          </a:r>
          <a:endParaRPr lang="fr-FR" sz="2000" b="1" dirty="0">
            <a:effectLst/>
            <a:latin typeface="Arial" panose="020B0604020202020204" pitchFamily="34" charset="0"/>
            <a:ea typeface="Times New Roman" panose="02020603050405020304" pitchFamily="18" charset="0"/>
            <a:cs typeface="Arial" panose="020B0604020202020204" pitchFamily="34" charset="0"/>
          </a:endParaRPr>
        </a:p>
      </dgm:t>
    </dgm:pt>
    <dgm:pt modelId="{7C37284F-9508-4427-BF37-9AA33B0237B6}" type="parTrans" cxnId="{2012578F-3B12-499A-8EAE-E5E3C78BF4D8}">
      <dgm:prSet/>
      <dgm:spPr/>
      <dgm:t>
        <a:bodyPr/>
        <a:lstStyle/>
        <a:p>
          <a:endParaRPr lang="fr-FR" sz="2000">
            <a:latin typeface="Arial" panose="020B0604020202020204" pitchFamily="34" charset="0"/>
            <a:cs typeface="Arial" panose="020B0604020202020204" pitchFamily="34" charset="0"/>
          </a:endParaRPr>
        </a:p>
      </dgm:t>
    </dgm:pt>
    <dgm:pt modelId="{8174E537-E2D5-453B-B947-E0A7201929D7}" type="sibTrans" cxnId="{2012578F-3B12-499A-8EAE-E5E3C78BF4D8}">
      <dgm:prSet/>
      <dgm:spPr/>
      <dgm:t>
        <a:bodyPr/>
        <a:lstStyle/>
        <a:p>
          <a:endParaRPr lang="fr-FR" sz="2000">
            <a:latin typeface="Arial" panose="020B0604020202020204" pitchFamily="34" charset="0"/>
            <a:cs typeface="Arial" panose="020B0604020202020204" pitchFamily="34" charset="0"/>
          </a:endParaRPr>
        </a:p>
      </dgm:t>
    </dgm:pt>
    <dgm:pt modelId="{54C00675-8880-4F4B-A82B-A7F121A47953}" type="pres">
      <dgm:prSet presAssocID="{2EF57B29-0EA2-449A-828F-C0A9ABBF5885}" presName="diagram" presStyleCnt="0">
        <dgm:presLayoutVars>
          <dgm:dir/>
          <dgm:resizeHandles val="exact"/>
        </dgm:presLayoutVars>
      </dgm:prSet>
      <dgm:spPr/>
    </dgm:pt>
    <dgm:pt modelId="{D61A0471-2B72-4756-9307-503892CD3875}" type="pres">
      <dgm:prSet presAssocID="{CF6BB95F-CFB9-4E88-984D-3C93A78FACB6}" presName="node" presStyleLbl="node1" presStyleIdx="0" presStyleCnt="3" custScaleX="115041" custScaleY="133625" custLinFactNeighborX="-12369" custLinFactNeighborY="-1980">
        <dgm:presLayoutVars>
          <dgm:bulletEnabled val="1"/>
        </dgm:presLayoutVars>
      </dgm:prSet>
      <dgm:spPr/>
    </dgm:pt>
    <dgm:pt modelId="{97DE3EA9-EF84-45E4-BAC8-8065C96BE4D1}" type="pres">
      <dgm:prSet presAssocID="{EDF28389-F1DA-44CD-9A3A-D05F6565B0E3}" presName="sibTrans" presStyleCnt="0"/>
      <dgm:spPr/>
    </dgm:pt>
    <dgm:pt modelId="{E58BDA0F-1E7C-440D-B679-8A4B0EEB3976}" type="pres">
      <dgm:prSet presAssocID="{6439743D-888C-432B-8506-A6D6A25EE819}" presName="node" presStyleLbl="node1" presStyleIdx="1" presStyleCnt="3" custScaleX="181186" custScaleY="151779">
        <dgm:presLayoutVars>
          <dgm:bulletEnabled val="1"/>
        </dgm:presLayoutVars>
      </dgm:prSet>
      <dgm:spPr/>
    </dgm:pt>
    <dgm:pt modelId="{3CBDFABF-CBB8-444B-82B5-DC0518F931AC}" type="pres">
      <dgm:prSet presAssocID="{35DC8A12-150E-4FE8-8E91-F8D89A8C2D03}" presName="sibTrans" presStyleCnt="0"/>
      <dgm:spPr/>
    </dgm:pt>
    <dgm:pt modelId="{712474C5-D4BA-487D-AE36-61A3E16C4CC1}" type="pres">
      <dgm:prSet presAssocID="{87F49F23-796A-4C73-9FA0-315FE37AE33F}" presName="node" presStyleLbl="node1" presStyleIdx="2" presStyleCnt="3" custScaleX="276438" custScaleY="64500">
        <dgm:presLayoutVars>
          <dgm:bulletEnabled val="1"/>
        </dgm:presLayoutVars>
      </dgm:prSet>
      <dgm:spPr/>
    </dgm:pt>
  </dgm:ptLst>
  <dgm:cxnLst>
    <dgm:cxn modelId="{9E18FF07-7403-445F-9596-992C283CE8F2}" type="presOf" srcId="{87F49F23-796A-4C73-9FA0-315FE37AE33F}" destId="{712474C5-D4BA-487D-AE36-61A3E16C4CC1}" srcOrd="0" destOrd="0" presId="urn:microsoft.com/office/officeart/2005/8/layout/default"/>
    <dgm:cxn modelId="{AC58A43D-F987-429E-BADA-4D8A279A3840}" srcId="{2EF57B29-0EA2-449A-828F-C0A9ABBF5885}" destId="{CF6BB95F-CFB9-4E88-984D-3C93A78FACB6}" srcOrd="0" destOrd="0" parTransId="{FF84BF4A-2002-4FC6-B073-E64EC75D2E67}" sibTransId="{EDF28389-F1DA-44CD-9A3A-D05F6565B0E3}"/>
    <dgm:cxn modelId="{27E6BC45-74C5-491C-AAFC-EE6FD5D95761}" type="presOf" srcId="{CF6BB95F-CFB9-4E88-984D-3C93A78FACB6}" destId="{D61A0471-2B72-4756-9307-503892CD3875}" srcOrd="0" destOrd="0" presId="urn:microsoft.com/office/officeart/2005/8/layout/default"/>
    <dgm:cxn modelId="{B70CE16C-D0A9-4FBE-90B4-BDAC4F1FCBA5}" type="presOf" srcId="{6439743D-888C-432B-8506-A6D6A25EE819}" destId="{E58BDA0F-1E7C-440D-B679-8A4B0EEB3976}" srcOrd="0" destOrd="0" presId="urn:microsoft.com/office/officeart/2005/8/layout/default"/>
    <dgm:cxn modelId="{2012578F-3B12-499A-8EAE-E5E3C78BF4D8}" srcId="{2EF57B29-0EA2-449A-828F-C0A9ABBF5885}" destId="{87F49F23-796A-4C73-9FA0-315FE37AE33F}" srcOrd="2" destOrd="0" parTransId="{7C37284F-9508-4427-BF37-9AA33B0237B6}" sibTransId="{8174E537-E2D5-453B-B947-E0A7201929D7}"/>
    <dgm:cxn modelId="{772BD0A4-7313-421D-98C7-DD8F3F96F7B8}" type="presOf" srcId="{2EF57B29-0EA2-449A-828F-C0A9ABBF5885}" destId="{54C00675-8880-4F4B-A82B-A7F121A47953}" srcOrd="0" destOrd="0" presId="urn:microsoft.com/office/officeart/2005/8/layout/default"/>
    <dgm:cxn modelId="{2A0B2EBA-B928-43DB-8F5E-34FF87C8D4F3}" srcId="{2EF57B29-0EA2-449A-828F-C0A9ABBF5885}" destId="{6439743D-888C-432B-8506-A6D6A25EE819}" srcOrd="1" destOrd="0" parTransId="{B0A9798E-77FA-40E0-AA6B-BB6494A01661}" sibTransId="{35DC8A12-150E-4FE8-8E91-F8D89A8C2D03}"/>
    <dgm:cxn modelId="{FD6787A2-BCFF-4391-84DE-125C6DC72865}" type="presParOf" srcId="{54C00675-8880-4F4B-A82B-A7F121A47953}" destId="{D61A0471-2B72-4756-9307-503892CD3875}" srcOrd="0" destOrd="0" presId="urn:microsoft.com/office/officeart/2005/8/layout/default"/>
    <dgm:cxn modelId="{260470BB-6292-415F-A41B-D0D8A64736CE}" type="presParOf" srcId="{54C00675-8880-4F4B-A82B-A7F121A47953}" destId="{97DE3EA9-EF84-45E4-BAC8-8065C96BE4D1}" srcOrd="1" destOrd="0" presId="urn:microsoft.com/office/officeart/2005/8/layout/default"/>
    <dgm:cxn modelId="{C5146461-E832-47F6-A981-A79360FAD1E9}" type="presParOf" srcId="{54C00675-8880-4F4B-A82B-A7F121A47953}" destId="{E58BDA0F-1E7C-440D-B679-8A4B0EEB3976}" srcOrd="2" destOrd="0" presId="urn:microsoft.com/office/officeart/2005/8/layout/default"/>
    <dgm:cxn modelId="{B53AF386-A87D-454D-A679-A9EF47823FA8}" type="presParOf" srcId="{54C00675-8880-4F4B-A82B-A7F121A47953}" destId="{3CBDFABF-CBB8-444B-82B5-DC0518F931AC}" srcOrd="3" destOrd="0" presId="urn:microsoft.com/office/officeart/2005/8/layout/default"/>
    <dgm:cxn modelId="{0770FD29-DED1-4A66-B2C2-EE04BC7D7EDE}" type="presParOf" srcId="{54C00675-8880-4F4B-A82B-A7F121A47953}" destId="{712474C5-D4BA-487D-AE36-61A3E16C4CC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B3DAD-3AFC-4A41-A1CD-EC2A1DEBB2F5}">
      <dsp:nvSpPr>
        <dsp:cNvPr id="0" name=""/>
        <dsp:cNvSpPr/>
      </dsp:nvSpPr>
      <dsp:spPr>
        <a:xfrm>
          <a:off x="8160230" y="1583724"/>
          <a:ext cx="91440" cy="428243"/>
        </a:xfrm>
        <a:custGeom>
          <a:avLst/>
          <a:gdLst/>
          <a:ahLst/>
          <a:cxnLst/>
          <a:rect l="0" t="0" r="0" b="0"/>
          <a:pathLst>
            <a:path>
              <a:moveTo>
                <a:pt x="63186" y="0"/>
              </a:moveTo>
              <a:lnTo>
                <a:pt x="63186" y="299109"/>
              </a:lnTo>
              <a:lnTo>
                <a:pt x="45720" y="299109"/>
              </a:lnTo>
              <a:lnTo>
                <a:pt x="45720" y="42824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725B2-153E-407A-87F5-5D492937D250}">
      <dsp:nvSpPr>
        <dsp:cNvPr id="0" name=""/>
        <dsp:cNvSpPr/>
      </dsp:nvSpPr>
      <dsp:spPr>
        <a:xfrm>
          <a:off x="5566706" y="658933"/>
          <a:ext cx="2656709" cy="405406"/>
        </a:xfrm>
        <a:custGeom>
          <a:avLst/>
          <a:gdLst/>
          <a:ahLst/>
          <a:cxnLst/>
          <a:rect l="0" t="0" r="0" b="0"/>
          <a:pathLst>
            <a:path>
              <a:moveTo>
                <a:pt x="0" y="0"/>
              </a:moveTo>
              <a:lnTo>
                <a:pt x="0" y="276272"/>
              </a:lnTo>
              <a:lnTo>
                <a:pt x="2656709" y="276272"/>
              </a:lnTo>
              <a:lnTo>
                <a:pt x="2656709" y="4054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44A54-E0FB-491D-95B5-12EF7300D468}">
      <dsp:nvSpPr>
        <dsp:cNvPr id="0" name=""/>
        <dsp:cNvSpPr/>
      </dsp:nvSpPr>
      <dsp:spPr>
        <a:xfrm>
          <a:off x="2570802" y="1550070"/>
          <a:ext cx="91440" cy="461897"/>
        </a:xfrm>
        <a:custGeom>
          <a:avLst/>
          <a:gdLst/>
          <a:ahLst/>
          <a:cxnLst/>
          <a:rect l="0" t="0" r="0" b="0"/>
          <a:pathLst>
            <a:path>
              <a:moveTo>
                <a:pt x="109757" y="0"/>
              </a:moveTo>
              <a:lnTo>
                <a:pt x="109757" y="332763"/>
              </a:lnTo>
              <a:lnTo>
                <a:pt x="45720" y="332763"/>
              </a:lnTo>
              <a:lnTo>
                <a:pt x="45720" y="4618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3C1409-D136-4119-A5C5-B339D9103B5E}">
      <dsp:nvSpPr>
        <dsp:cNvPr id="0" name=""/>
        <dsp:cNvSpPr/>
      </dsp:nvSpPr>
      <dsp:spPr>
        <a:xfrm>
          <a:off x="2680560" y="658933"/>
          <a:ext cx="2886146" cy="371752"/>
        </a:xfrm>
        <a:custGeom>
          <a:avLst/>
          <a:gdLst/>
          <a:ahLst/>
          <a:cxnLst/>
          <a:rect l="0" t="0" r="0" b="0"/>
          <a:pathLst>
            <a:path>
              <a:moveTo>
                <a:pt x="2886146" y="0"/>
              </a:moveTo>
              <a:lnTo>
                <a:pt x="2886146" y="242619"/>
              </a:lnTo>
              <a:lnTo>
                <a:pt x="0" y="242619"/>
              </a:lnTo>
              <a:lnTo>
                <a:pt x="0" y="3717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3835E6-4D2D-4D61-90D4-D166598A84E8}">
      <dsp:nvSpPr>
        <dsp:cNvPr id="0" name=""/>
        <dsp:cNvSpPr/>
      </dsp:nvSpPr>
      <dsp:spPr>
        <a:xfrm>
          <a:off x="4266418" y="125140"/>
          <a:ext cx="2600577" cy="53379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06A5E-C106-4918-A024-F2CD74EB7ADC}">
      <dsp:nvSpPr>
        <dsp:cNvPr id="0" name=""/>
        <dsp:cNvSpPr/>
      </dsp:nvSpPr>
      <dsp:spPr>
        <a:xfrm>
          <a:off x="4421301" y="272278"/>
          <a:ext cx="2600577" cy="53379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Arial" panose="020B0604020202020204" pitchFamily="34" charset="0"/>
              <a:cs typeface="Arial" panose="020B0604020202020204" pitchFamily="34" charset="0"/>
            </a:rPr>
            <a:t>Selon l’origine</a:t>
          </a:r>
        </a:p>
      </dsp:txBody>
      <dsp:txXfrm>
        <a:off x="4436935" y="287912"/>
        <a:ext cx="2569309" cy="502525"/>
      </dsp:txXfrm>
    </dsp:sp>
    <dsp:sp modelId="{DF5CBB66-79DB-42D7-BE09-DB2D01A89544}">
      <dsp:nvSpPr>
        <dsp:cNvPr id="0" name=""/>
        <dsp:cNvSpPr/>
      </dsp:nvSpPr>
      <dsp:spPr>
        <a:xfrm>
          <a:off x="558664" y="1030686"/>
          <a:ext cx="4243791" cy="51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D3F77-E3B1-441D-B76B-B208CEDC8A54}">
      <dsp:nvSpPr>
        <dsp:cNvPr id="0" name=""/>
        <dsp:cNvSpPr/>
      </dsp:nvSpPr>
      <dsp:spPr>
        <a:xfrm>
          <a:off x="713547" y="1177825"/>
          <a:ext cx="4243791" cy="51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Déchets ménagers</a:t>
          </a:r>
        </a:p>
      </dsp:txBody>
      <dsp:txXfrm>
        <a:off x="728759" y="1193037"/>
        <a:ext cx="4213367" cy="488959"/>
      </dsp:txXfrm>
    </dsp:sp>
    <dsp:sp modelId="{A8738613-C3CF-4F11-B3D9-CA3103EC088A}">
      <dsp:nvSpPr>
        <dsp:cNvPr id="0" name=""/>
        <dsp:cNvSpPr/>
      </dsp:nvSpPr>
      <dsp:spPr>
        <a:xfrm>
          <a:off x="-14575" y="2011967"/>
          <a:ext cx="5262195" cy="184149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50277-4F39-4E59-9B7B-EF72ABBFD842}">
      <dsp:nvSpPr>
        <dsp:cNvPr id="0" name=""/>
        <dsp:cNvSpPr/>
      </dsp:nvSpPr>
      <dsp:spPr>
        <a:xfrm>
          <a:off x="140307" y="2159106"/>
          <a:ext cx="5262195" cy="1841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Leur gestion relève des collectivités territoriales qui mettent généralement en place une collecte périodique des déchets (verre, alimentaire, papier…) et qui installent des bacs de récupérations et des déchèteries à la disposition des ménages.</a:t>
          </a:r>
        </a:p>
      </dsp:txBody>
      <dsp:txXfrm>
        <a:off x="194243" y="2213042"/>
        <a:ext cx="5154323" cy="1733626"/>
      </dsp:txXfrm>
    </dsp:sp>
    <dsp:sp modelId="{FC35BAF8-59E3-4F37-8B9B-B82D24C20F48}">
      <dsp:nvSpPr>
        <dsp:cNvPr id="0" name=""/>
        <dsp:cNvSpPr/>
      </dsp:nvSpPr>
      <dsp:spPr>
        <a:xfrm>
          <a:off x="5842978" y="1064340"/>
          <a:ext cx="4760876" cy="51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82199-198C-4113-84CA-104730E5B023}">
      <dsp:nvSpPr>
        <dsp:cNvPr id="0" name=""/>
        <dsp:cNvSpPr/>
      </dsp:nvSpPr>
      <dsp:spPr>
        <a:xfrm>
          <a:off x="5997861" y="1211479"/>
          <a:ext cx="4760876" cy="51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Déchets d’activité économiques (DAE</a:t>
          </a:r>
        </a:p>
      </dsp:txBody>
      <dsp:txXfrm>
        <a:off x="6013073" y="1226691"/>
        <a:ext cx="4730452" cy="488959"/>
      </dsp:txXfrm>
    </dsp:sp>
    <dsp:sp modelId="{8781D779-BF56-4E4C-B5F2-0A5CED816FD0}">
      <dsp:nvSpPr>
        <dsp:cNvPr id="0" name=""/>
        <dsp:cNvSpPr/>
      </dsp:nvSpPr>
      <dsp:spPr>
        <a:xfrm>
          <a:off x="5574852" y="2011967"/>
          <a:ext cx="5262195" cy="184149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C329D-F876-465F-984D-804B8296C900}">
      <dsp:nvSpPr>
        <dsp:cNvPr id="0" name=""/>
        <dsp:cNvSpPr/>
      </dsp:nvSpPr>
      <dsp:spPr>
        <a:xfrm>
          <a:off x="5729735" y="2159106"/>
          <a:ext cx="5262195" cy="1841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Ces déchets son produits par des activités économiques (industrie, BTP, agriculture, chimie, etc.).</a:t>
          </a:r>
        </a:p>
        <a:p>
          <a:pPr marL="0" lvl="0" indent="0" algn="ctr"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Le producteur est responsable de la gestion de ces déchets jusqu'à leur élimination et leur valorisation finale.</a:t>
          </a:r>
        </a:p>
      </dsp:txBody>
      <dsp:txXfrm>
        <a:off x="5783671" y="2213042"/>
        <a:ext cx="5154323" cy="1733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A0471-2B72-4756-9307-503892CD3875}">
      <dsp:nvSpPr>
        <dsp:cNvPr id="0" name=""/>
        <dsp:cNvSpPr/>
      </dsp:nvSpPr>
      <dsp:spPr>
        <a:xfrm>
          <a:off x="0" y="214270"/>
          <a:ext cx="4456883" cy="310611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Une obligation pour toutes les entreprises </a:t>
          </a:r>
        </a:p>
        <a:p>
          <a:pPr marL="0" lvl="0" indent="0" algn="ctr" defTabSz="889000">
            <a:lnSpc>
              <a:spcPct val="90000"/>
            </a:lnSpc>
            <a:spcBef>
              <a:spcPct val="0"/>
            </a:spcBef>
            <a:spcAft>
              <a:spcPct val="35000"/>
            </a:spcAft>
            <a:buNone/>
          </a:pPr>
          <a:r>
            <a:rPr lang="fr-FR" sz="2000" kern="1200" dirty="0">
              <a:effectLst/>
              <a:latin typeface="Arial" panose="020B0604020202020204" pitchFamily="34" charset="0"/>
              <a:ea typeface="Calibri" panose="020F0502020204030204" pitchFamily="34" charset="0"/>
              <a:cs typeface="Arial" panose="020B0604020202020204" pitchFamily="34" charset="0"/>
            </a:rPr>
            <a:t>La loi impose à toutes les entreprises de tracer leurs déchets de leur production à leur élimination finale. Tous les intervenants doivent être agréés (transporteur, centre de traitements des déchets). Les entreprises qui ne respectent pas cette obligation peuvent être sanctionnées. </a:t>
          </a:r>
          <a:endParaRPr lang="fr-FR" sz="2000" kern="1200" dirty="0">
            <a:latin typeface="Arial" panose="020B0604020202020204" pitchFamily="34" charset="0"/>
            <a:cs typeface="Arial" panose="020B0604020202020204" pitchFamily="34" charset="0"/>
          </a:endParaRPr>
        </a:p>
      </dsp:txBody>
      <dsp:txXfrm>
        <a:off x="0" y="214270"/>
        <a:ext cx="4456883" cy="3106115"/>
      </dsp:txXfrm>
    </dsp:sp>
    <dsp:sp modelId="{E58BDA0F-1E7C-440D-B679-8A4B0EEB3976}">
      <dsp:nvSpPr>
        <dsp:cNvPr id="0" name=""/>
        <dsp:cNvSpPr/>
      </dsp:nvSpPr>
      <dsp:spPr>
        <a:xfrm>
          <a:off x="4851270" y="49300"/>
          <a:ext cx="7019452" cy="35281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Le bordereau de suivi des déchets dangereux (BSD)  </a:t>
          </a:r>
        </a:p>
        <a:p>
          <a:pPr marL="0" lvl="0" indent="0" algn="ctr" defTabSz="889000">
            <a:lnSpc>
              <a:spcPct val="90000"/>
            </a:lnSpc>
            <a:spcBef>
              <a:spcPct val="0"/>
            </a:spcBef>
            <a:spcAft>
              <a:spcPct val="35000"/>
            </a:spcAft>
            <a:buNone/>
          </a:pPr>
          <a:r>
            <a:rPr lang="fr-FR" sz="2000" kern="1200" dirty="0">
              <a:effectLst/>
              <a:latin typeface="Arial" panose="020B0604020202020204" pitchFamily="34" charset="0"/>
              <a:ea typeface="Calibri" panose="020F0502020204030204" pitchFamily="34" charset="0"/>
              <a:cs typeface="Arial" panose="020B0604020202020204" pitchFamily="34" charset="0"/>
            </a:rPr>
            <a:t>Toute entreprise qui produit plus de 100 kg de déchets dangereux (par chargement ou par mois) doit remettre ces déchets à un éliminateur. Il doit remplir un bordereau de suivi des déchets dangereux et le remettre au collecteur/transporteur qui le complète puis le remet aux intervenants suivants (centre de dépôt, incinérateur, centre de traitement ou de tri…). Toutes les entreprises qui interviennent dans le processus doivent compléter la partie du BSDD qui les concerne. Pour finir, le destinataire final des déchets doit retourner le BSDD rempli à l’entreprise source qui doit le conserver pendant 3 ans.</a:t>
          </a:r>
          <a:endParaRPr lang="fr-FR" sz="2000" b="1" kern="1200" dirty="0">
            <a:effectLst/>
            <a:latin typeface="Arial" panose="020B0604020202020204" pitchFamily="34" charset="0"/>
            <a:ea typeface="Times New Roman" panose="02020603050405020304" pitchFamily="18" charset="0"/>
            <a:cs typeface="Arial" panose="020B0604020202020204" pitchFamily="34" charset="0"/>
          </a:endParaRPr>
        </a:p>
      </dsp:txBody>
      <dsp:txXfrm>
        <a:off x="4851270" y="49300"/>
        <a:ext cx="7019452" cy="3528105"/>
      </dsp:txXfrm>
    </dsp:sp>
    <dsp:sp modelId="{712474C5-D4BA-487D-AE36-61A3E16C4CC1}">
      <dsp:nvSpPr>
        <dsp:cNvPr id="0" name=""/>
        <dsp:cNvSpPr/>
      </dsp:nvSpPr>
      <dsp:spPr>
        <a:xfrm>
          <a:off x="584008" y="3964822"/>
          <a:ext cx="10709676" cy="14993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fr-FR" sz="2400" b="1" kern="1200" dirty="0" err="1">
              <a:solidFill>
                <a:schemeClr val="bg1"/>
              </a:solidFill>
              <a:highlight>
                <a:srgbClr val="FFFF00"/>
              </a:highlight>
              <a:latin typeface="Arial" panose="020B0604020202020204" pitchFamily="34" charset="0"/>
              <a:cs typeface="Arial" panose="020B0604020202020204" pitchFamily="34" charset="0"/>
            </a:rPr>
            <a:t>Trackdechets</a:t>
          </a:r>
          <a:endParaRPr lang="fr-FR" sz="2000" b="1" kern="1200" dirty="0">
            <a:solidFill>
              <a:schemeClr val="bg1"/>
            </a:solidFill>
            <a:highlight>
              <a:srgbClr val="FFFF00"/>
            </a:highlight>
            <a:latin typeface="Arial" panose="020B0604020202020204" pitchFamily="34" charset="0"/>
            <a:cs typeface="Arial" panose="020B0604020202020204" pitchFamily="34" charset="0"/>
          </a:endParaRPr>
        </a:p>
        <a:p>
          <a:pPr marL="0" lvl="0" indent="0" algn="ctr" defTabSz="1066800">
            <a:lnSpc>
              <a:spcPct val="90000"/>
            </a:lnSpc>
            <a:spcBef>
              <a:spcPct val="0"/>
            </a:spcBef>
            <a:spcAft>
              <a:spcPct val="35000"/>
            </a:spcAft>
            <a:buFont typeface="Symbol" panose="05050102010706020507" pitchFamily="18" charset="2"/>
            <a:buNone/>
          </a:pPr>
          <a:r>
            <a:rPr lang="fr-FR" sz="2000" kern="1200" dirty="0">
              <a:latin typeface="Arial" panose="020B0604020202020204" pitchFamily="34" charset="0"/>
              <a:cs typeface="Arial" panose="020B0604020202020204" pitchFamily="34" charset="0"/>
            </a:rPr>
            <a:t>Pour réduire les flux de papiers et faciliter  le suivi des déchets le Ministère de la Transition Écologique et Solidaire a développé l’application gratuite Trackdéchets. Le suivi des déchets dangereux est dématérialisé. L’application est obligatoire à  partir du 1</a:t>
          </a:r>
          <a:r>
            <a:rPr lang="fr-FR" sz="2000" kern="1200" baseline="30000" dirty="0">
              <a:latin typeface="Arial" panose="020B0604020202020204" pitchFamily="34" charset="0"/>
              <a:cs typeface="Arial" panose="020B0604020202020204" pitchFamily="34" charset="0"/>
            </a:rPr>
            <a:t>er</a:t>
          </a:r>
          <a:r>
            <a:rPr lang="fr-FR" sz="2000" kern="1200" dirty="0">
              <a:latin typeface="Arial" panose="020B0604020202020204" pitchFamily="34" charset="0"/>
              <a:cs typeface="Arial" panose="020B0604020202020204" pitchFamily="34" charset="0"/>
            </a:rPr>
            <a:t> janvier 2022. </a:t>
          </a:r>
          <a:endParaRPr lang="fr-FR" sz="2000" b="1" kern="1200" dirty="0">
            <a:effectLst/>
            <a:latin typeface="Arial" panose="020B0604020202020204" pitchFamily="34" charset="0"/>
            <a:ea typeface="Times New Roman" panose="02020603050405020304" pitchFamily="18" charset="0"/>
            <a:cs typeface="Arial" panose="020B0604020202020204" pitchFamily="34" charset="0"/>
          </a:endParaRPr>
        </a:p>
      </dsp:txBody>
      <dsp:txXfrm>
        <a:off x="584008" y="3964822"/>
        <a:ext cx="10709676" cy="14993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08165E-0444-0641-8384-D48C329A652B}" type="datetimeFigureOut">
              <a:rPr lang="fr-FR" smtClean="0"/>
              <a:t>15/12/2023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4D81B-7E1C-954A-BFBF-263BD1E7E3E5}" type="slidenum">
              <a:rPr lang="fr-FR" smtClean="0"/>
              <a:t>‹N°›</a:t>
            </a:fld>
            <a:endParaRPr lang="fr-FR"/>
          </a:p>
        </p:txBody>
      </p:sp>
    </p:spTree>
    <p:extLst>
      <p:ext uri="{BB962C8B-B14F-4D97-AF65-F5344CB8AC3E}">
        <p14:creationId xmlns:p14="http://schemas.microsoft.com/office/powerpoint/2010/main" val="25504747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60617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157571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88319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70141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560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9255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5714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45680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82135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1560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48094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542501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15/12/2023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12706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04392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9459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834430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83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15/12/2023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272818906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04502"/>
            <a:ext cx="12192001" cy="776376"/>
          </a:xfrm>
        </p:spPr>
        <p:txBody>
          <a:bodyPr>
            <a:noAutofit/>
          </a:bodyPr>
          <a:lstStyle/>
          <a:p>
            <a:r>
              <a:rPr lang="fr-FR" sz="3200" b="1" dirty="0">
                <a:latin typeface="Arial" panose="020B0604020202020204" pitchFamily="34" charset="0"/>
                <a:cs typeface="Arial" panose="020B0604020202020204" pitchFamily="34" charset="0"/>
              </a:rPr>
              <a:t>Chap. 9 – La gestion des risques environnementaux</a:t>
            </a:r>
          </a:p>
        </p:txBody>
      </p:sp>
      <p:sp>
        <p:nvSpPr>
          <p:cNvPr id="6" name="ZoneTexte 5"/>
          <p:cNvSpPr txBox="1"/>
          <p:nvPr/>
        </p:nvSpPr>
        <p:spPr>
          <a:xfrm>
            <a:off x="54053" y="671874"/>
            <a:ext cx="11603410"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2. Gérer les déchets</a:t>
            </a:r>
          </a:p>
        </p:txBody>
      </p:sp>
      <p:sp>
        <p:nvSpPr>
          <p:cNvPr id="3" name="Rectangle 2"/>
          <p:cNvSpPr/>
          <p:nvPr/>
        </p:nvSpPr>
        <p:spPr>
          <a:xfrm>
            <a:off x="54053" y="1195094"/>
            <a:ext cx="11309230" cy="1015663"/>
          </a:xfrm>
          <a:prstGeom prst="rect">
            <a:avLst/>
          </a:prstGeom>
        </p:spPr>
        <p:txBody>
          <a:bodyPr wrap="square">
            <a:spAutoFit/>
          </a:bodyPr>
          <a:lstStyle/>
          <a:p>
            <a:r>
              <a:rPr lang="fr-FR" sz="2800" b="1" dirty="0">
                <a:solidFill>
                  <a:srgbClr val="00B0F0"/>
                </a:solidFill>
                <a:latin typeface="Arial" panose="020B0604020202020204" pitchFamily="34" charset="0"/>
                <a:ea typeface="Calibri" panose="020F0502020204030204" pitchFamily="34" charset="0"/>
                <a:cs typeface="Arial" panose="020B0604020202020204" pitchFamily="34" charset="0"/>
              </a:rPr>
              <a:t>2.1. Classification des déchets</a:t>
            </a:r>
          </a:p>
          <a:p>
            <a:pPr>
              <a:spcBef>
                <a:spcPts val="1200"/>
              </a:spcBef>
            </a:pPr>
            <a:r>
              <a:rPr lang="fr-FR" sz="2200" dirty="0">
                <a:effectLst/>
                <a:latin typeface="Roboto" panose="02000000000000000000" pitchFamily="2" charset="0"/>
                <a:ea typeface="Times New Roman" panose="02020603050405020304" pitchFamily="18" charset="0"/>
              </a:rPr>
              <a:t>Les déchets peuvent être classés selon leur origine et selon leur dangerosité. </a:t>
            </a:r>
            <a:endParaRPr lang="fr-FR" sz="2200" dirty="0">
              <a:effectLst/>
              <a:latin typeface="Times New Roman" panose="02020603050405020304" pitchFamily="18" charset="0"/>
              <a:ea typeface="Times New Roman" panose="02020603050405020304" pitchFamily="18" charset="0"/>
            </a:endParaRPr>
          </a:p>
        </p:txBody>
      </p:sp>
      <p:graphicFrame>
        <p:nvGraphicFramePr>
          <p:cNvPr id="7" name="Diagramme 6">
            <a:extLst>
              <a:ext uri="{FF2B5EF4-FFF2-40B4-BE49-F238E27FC236}">
                <a16:creationId xmlns:a16="http://schemas.microsoft.com/office/drawing/2014/main" id="{8C1DCFFA-07DC-49F1-8385-DA4FDA128C85}"/>
              </a:ext>
            </a:extLst>
          </p:cNvPr>
          <p:cNvGraphicFramePr/>
          <p:nvPr>
            <p:extLst>
              <p:ext uri="{D42A27DB-BD31-4B8C-83A1-F6EECF244321}">
                <p14:modId xmlns:p14="http://schemas.microsoft.com/office/powerpoint/2010/main" val="2316278635"/>
              </p:ext>
            </p:extLst>
          </p:nvPr>
        </p:nvGraphicFramePr>
        <p:xfrm>
          <a:off x="479516" y="2432395"/>
          <a:ext cx="10994822" cy="4148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descr="Une image contenant texte, carte de visite, cercle, logo&#10;&#10;Description générée automatiquement">
            <a:extLst>
              <a:ext uri="{FF2B5EF4-FFF2-40B4-BE49-F238E27FC236}">
                <a16:creationId xmlns:a16="http://schemas.microsoft.com/office/drawing/2014/main" id="{0B37A780-B171-C573-EAE4-74828769CA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12947" y="1600727"/>
            <a:ext cx="1764170" cy="1708946"/>
          </a:xfrm>
          <a:prstGeom prst="rect">
            <a:avLst/>
          </a:prstGeom>
        </p:spPr>
      </p:pic>
    </p:spTree>
    <p:extLst>
      <p:ext uri="{BB962C8B-B14F-4D97-AF65-F5344CB8AC3E}">
        <p14:creationId xmlns:p14="http://schemas.microsoft.com/office/powerpoint/2010/main" val="1384646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81794"/>
            <a:ext cx="11603410"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2. Tracer les déchets industriels</a:t>
            </a:r>
          </a:p>
        </p:txBody>
      </p:sp>
      <p:sp>
        <p:nvSpPr>
          <p:cNvPr id="3" name="Rectangle 2"/>
          <p:cNvSpPr/>
          <p:nvPr/>
        </p:nvSpPr>
        <p:spPr>
          <a:xfrm>
            <a:off x="0" y="559969"/>
            <a:ext cx="11309230" cy="1200329"/>
          </a:xfrm>
          <a:prstGeom prst="rect">
            <a:avLst/>
          </a:prstGeom>
        </p:spPr>
        <p:txBody>
          <a:bodyPr wrap="square">
            <a:spAutoFit/>
          </a:bodyPr>
          <a:lstStyle/>
          <a:p>
            <a:r>
              <a:rPr lang="fr-FR" sz="2800" b="1" dirty="0">
                <a:solidFill>
                  <a:srgbClr val="00B0F0"/>
                </a:solidFill>
                <a:latin typeface="Arial" panose="020B0604020202020204" pitchFamily="34" charset="0"/>
                <a:ea typeface="Calibri" panose="020F0502020204030204" pitchFamily="34" charset="0"/>
                <a:cs typeface="Arial" panose="020B0604020202020204" pitchFamily="34" charset="0"/>
              </a:rPr>
              <a:t>2.1. Classification des déchets</a:t>
            </a:r>
          </a:p>
          <a:p>
            <a:pPr algn="ctr">
              <a:spcBef>
                <a:spcPts val="2400"/>
              </a:spcBef>
            </a:pPr>
            <a:r>
              <a:rPr lang="fr-FR" sz="2400" b="1" dirty="0">
                <a:effectLst/>
                <a:latin typeface="Arial" panose="020B0604020202020204" pitchFamily="34" charset="0"/>
                <a:ea typeface="Times New Roman" panose="02020603050405020304" pitchFamily="18" charset="0"/>
                <a:cs typeface="Arial" panose="020B0604020202020204" pitchFamily="34" charset="0"/>
              </a:rPr>
              <a:t>Selon la dangerosité. </a:t>
            </a:r>
          </a:p>
        </p:txBody>
      </p:sp>
      <p:pic>
        <p:nvPicPr>
          <p:cNvPr id="4" name="Image 3" descr="Une image contenant texte, capture d’écran, Police, nombre&#10;&#10;Description générée automatiquement">
            <a:extLst>
              <a:ext uri="{FF2B5EF4-FFF2-40B4-BE49-F238E27FC236}">
                <a16:creationId xmlns:a16="http://schemas.microsoft.com/office/drawing/2014/main" id="{E94AB0FF-004B-A102-40CA-196F8A6D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59" y="1959812"/>
            <a:ext cx="10897882" cy="2938375"/>
          </a:xfrm>
          <a:prstGeom prst="rect">
            <a:avLst/>
          </a:prstGeom>
        </p:spPr>
      </p:pic>
      <p:pic>
        <p:nvPicPr>
          <p:cNvPr id="5" name="Image 4" descr="Une image contenant texte, nourriture, clipart&#10;&#10;Description générée automatiquement">
            <a:extLst>
              <a:ext uri="{FF2B5EF4-FFF2-40B4-BE49-F238E27FC236}">
                <a16:creationId xmlns:a16="http://schemas.microsoft.com/office/drawing/2014/main" id="{729BF303-B371-DF4D-57EB-16CF53C50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6576" y="5204459"/>
            <a:ext cx="4451651" cy="1406865"/>
          </a:xfrm>
          <a:prstGeom prst="rect">
            <a:avLst/>
          </a:prstGeom>
        </p:spPr>
      </p:pic>
    </p:spTree>
    <p:extLst>
      <p:ext uri="{BB962C8B-B14F-4D97-AF65-F5344CB8AC3E}">
        <p14:creationId xmlns:p14="http://schemas.microsoft.com/office/powerpoint/2010/main" val="1966573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81794"/>
            <a:ext cx="11603410"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2. Tracer les déchets industriels</a:t>
            </a:r>
          </a:p>
        </p:txBody>
      </p:sp>
      <p:sp>
        <p:nvSpPr>
          <p:cNvPr id="3" name="Rectangle 2"/>
          <p:cNvSpPr/>
          <p:nvPr/>
        </p:nvSpPr>
        <p:spPr>
          <a:xfrm>
            <a:off x="0" y="559969"/>
            <a:ext cx="11309230" cy="523220"/>
          </a:xfrm>
          <a:prstGeom prst="rect">
            <a:avLst/>
          </a:prstGeom>
        </p:spPr>
        <p:txBody>
          <a:bodyPr wrap="square">
            <a:spAutoFit/>
          </a:bodyPr>
          <a:lstStyle/>
          <a:p>
            <a:r>
              <a:rPr lang="fr-FR" sz="2800" b="1" dirty="0">
                <a:solidFill>
                  <a:srgbClr val="00B0F0"/>
                </a:solidFill>
                <a:latin typeface="Arial" panose="020B0604020202020204" pitchFamily="34" charset="0"/>
                <a:ea typeface="Calibri" panose="020F0502020204030204" pitchFamily="34" charset="0"/>
                <a:cs typeface="Arial" panose="020B0604020202020204" pitchFamily="34" charset="0"/>
              </a:rPr>
              <a:t>2.2. Tracer les déchets</a:t>
            </a:r>
          </a:p>
        </p:txBody>
      </p:sp>
      <p:graphicFrame>
        <p:nvGraphicFramePr>
          <p:cNvPr id="4" name="Diagramme 3">
            <a:extLst>
              <a:ext uri="{FF2B5EF4-FFF2-40B4-BE49-F238E27FC236}">
                <a16:creationId xmlns:a16="http://schemas.microsoft.com/office/drawing/2014/main" id="{79AC0FB4-D180-44F8-91A5-9D503AC0E4C9}"/>
              </a:ext>
            </a:extLst>
          </p:cNvPr>
          <p:cNvGraphicFramePr/>
          <p:nvPr>
            <p:extLst>
              <p:ext uri="{D42A27DB-BD31-4B8C-83A1-F6EECF244321}">
                <p14:modId xmlns:p14="http://schemas.microsoft.com/office/powerpoint/2010/main" val="3638751268"/>
              </p:ext>
            </p:extLst>
          </p:nvPr>
        </p:nvGraphicFramePr>
        <p:xfrm>
          <a:off x="194189" y="1004488"/>
          <a:ext cx="11877693" cy="551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71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81794"/>
            <a:ext cx="11603410" cy="523220"/>
          </a:xfrm>
          <a:prstGeom prst="rect">
            <a:avLst/>
          </a:prstGeom>
          <a:noFill/>
        </p:spPr>
        <p:txBody>
          <a:bodyPr wrap="square" rtlCol="0">
            <a:spAutoFit/>
          </a:bodyPr>
          <a:lstStyle/>
          <a:p>
            <a:pPr>
              <a:spcBef>
                <a:spcPts val="1200"/>
              </a:spcBef>
            </a:pPr>
            <a:endParaRPr lang="fr-FR" sz="2800" b="1"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207204" y="39286"/>
            <a:ext cx="11309230" cy="523220"/>
          </a:xfrm>
          <a:prstGeom prst="rect">
            <a:avLst/>
          </a:prstGeom>
        </p:spPr>
        <p:txBody>
          <a:bodyPr wrap="square">
            <a:spAutoFit/>
          </a:bodyPr>
          <a:lstStyle/>
          <a:p>
            <a:pPr algn="ctr"/>
            <a:r>
              <a:rPr lang="fr-FR" sz="2800" b="1" dirty="0" err="1">
                <a:solidFill>
                  <a:srgbClr val="00B0F0"/>
                </a:solidFill>
                <a:latin typeface="Arial" panose="020B0604020202020204" pitchFamily="34" charset="0"/>
                <a:ea typeface="Calibri" panose="020F0502020204030204" pitchFamily="34" charset="0"/>
                <a:cs typeface="Arial" panose="020B0604020202020204" pitchFamily="34" charset="0"/>
              </a:rPr>
              <a:t>Trackdechets</a:t>
            </a:r>
            <a:endParaRPr lang="fr-FR" sz="2800" b="1" dirty="0">
              <a:solidFill>
                <a:srgbClr val="00B0F0"/>
              </a:solidFill>
              <a:latin typeface="Arial" panose="020B0604020202020204" pitchFamily="34" charset="0"/>
              <a:ea typeface="Calibri" panose="020F0502020204030204" pitchFamily="34" charset="0"/>
              <a:cs typeface="Arial" panose="020B0604020202020204" pitchFamily="34" charset="0"/>
            </a:endParaRPr>
          </a:p>
        </p:txBody>
      </p:sp>
      <p:pic>
        <p:nvPicPr>
          <p:cNvPr id="5" name="Image 4" descr="Une image contenant texte&#10;&#10;Description générée automatiquement">
            <a:extLst>
              <a:ext uri="{FF2B5EF4-FFF2-40B4-BE49-F238E27FC236}">
                <a16:creationId xmlns:a16="http://schemas.microsoft.com/office/drawing/2014/main" id="{6CAA7687-3C8D-46C6-B821-1EB0A4B3E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66" y="521398"/>
            <a:ext cx="10632582" cy="6148670"/>
          </a:xfrm>
          <a:prstGeom prst="rect">
            <a:avLst/>
          </a:prstGeom>
        </p:spPr>
      </p:pic>
    </p:spTree>
    <p:extLst>
      <p:ext uri="{BB962C8B-B14F-4D97-AF65-F5344CB8AC3E}">
        <p14:creationId xmlns:p14="http://schemas.microsoft.com/office/powerpoint/2010/main" val="2673845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8D93C3CE-4E39-4398-998A-99486F4C3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01" y="605014"/>
            <a:ext cx="10150502" cy="5991976"/>
          </a:xfrm>
          <a:prstGeom prst="rect">
            <a:avLst/>
          </a:prstGeom>
        </p:spPr>
      </p:pic>
      <p:sp>
        <p:nvSpPr>
          <p:cNvPr id="7" name="ZoneTexte 6">
            <a:extLst>
              <a:ext uri="{FF2B5EF4-FFF2-40B4-BE49-F238E27FC236}">
                <a16:creationId xmlns:a16="http://schemas.microsoft.com/office/drawing/2014/main" id="{FF04FA39-95B7-4F00-B3DC-052E8F05C6DA}"/>
              </a:ext>
            </a:extLst>
          </p:cNvPr>
          <p:cNvSpPr txBox="1"/>
          <p:nvPr/>
        </p:nvSpPr>
        <p:spPr>
          <a:xfrm>
            <a:off x="0" y="81794"/>
            <a:ext cx="11603410" cy="523220"/>
          </a:xfrm>
          <a:prstGeom prst="rect">
            <a:avLst/>
          </a:prstGeom>
          <a:noFill/>
        </p:spPr>
        <p:txBody>
          <a:bodyPr wrap="square" rtlCol="0">
            <a:spAutoFit/>
          </a:bodyPr>
          <a:lstStyle/>
          <a:p>
            <a:pPr algn="ctr">
              <a:spcBef>
                <a:spcPts val="1200"/>
              </a:spcBef>
            </a:pPr>
            <a:r>
              <a:rPr lang="fr-FR" sz="2800" b="1" dirty="0">
                <a:solidFill>
                  <a:srgbClr val="00B050"/>
                </a:solidFill>
                <a:latin typeface="Arial" panose="020B0604020202020204" pitchFamily="34" charset="0"/>
                <a:cs typeface="Arial" panose="020B0604020202020204" pitchFamily="34" charset="0"/>
              </a:rPr>
              <a:t>Trackdéchets</a:t>
            </a:r>
          </a:p>
        </p:txBody>
      </p:sp>
    </p:spTree>
    <p:extLst>
      <p:ext uri="{BB962C8B-B14F-4D97-AF65-F5344CB8AC3E}">
        <p14:creationId xmlns:p14="http://schemas.microsoft.com/office/powerpoint/2010/main" val="4028424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349</TotalTime>
  <Words>360</Words>
  <Application>Microsoft Office PowerPoint</Application>
  <PresentationFormat>Grand écran</PresentationFormat>
  <Paragraphs>23</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Century Gothic</vt:lpstr>
      <vt:lpstr>Roboto</vt:lpstr>
      <vt:lpstr>Symbol</vt:lpstr>
      <vt:lpstr>Times New Roman</vt:lpstr>
      <vt:lpstr>Wingdings 3</vt:lpstr>
      <vt:lpstr>Ion</vt:lpstr>
      <vt:lpstr>Chap. 9 – La gestion des risques environnementaux</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49</cp:revision>
  <dcterms:created xsi:type="dcterms:W3CDTF">2014-01-14T07:42:30Z</dcterms:created>
  <dcterms:modified xsi:type="dcterms:W3CDTF">2023-12-15T18:33:30Z</dcterms:modified>
</cp:coreProperties>
</file>