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
  </p:notesMasterIdLst>
  <p:sldIdLst>
    <p:sldId id="257" r:id="rId2"/>
    <p:sldId id="258" r:id="rId3"/>
    <p:sldId id="259"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E06CA-F484-415B-8B6C-269E5C824E8F}" type="doc">
      <dgm:prSet loTypeId="urn:microsoft.com/office/officeart/2005/8/layout/hierarchy4" loCatId="hierarchy" qsTypeId="urn:microsoft.com/office/officeart/2005/8/quickstyle/simple5" qsCatId="simple" csTypeId="urn:microsoft.com/office/officeart/2005/8/colors/colorful1" csCatId="colorful" phldr="1"/>
      <dgm:spPr/>
      <dgm:t>
        <a:bodyPr/>
        <a:lstStyle/>
        <a:p>
          <a:endParaRPr lang="fr-FR"/>
        </a:p>
      </dgm:t>
    </dgm:pt>
    <dgm:pt modelId="{F7CD9D72-C13D-4900-88C0-F1766220E1BB}">
      <dgm:prSet phldrT="[Texte]" custT="1"/>
      <dgm:spPr>
        <a:xfrm>
          <a:off x="1132" y="1094650"/>
          <a:ext cx="1400192" cy="501410"/>
        </a:xfrm>
      </dgm:spPr>
      <dgm:t>
        <a:bodyPr/>
        <a:lstStyle/>
        <a:p>
          <a:r>
            <a:rPr lang="fr-FR" sz="2800" b="1">
              <a:latin typeface="Arial Narrow" panose="020B0606020202030204" pitchFamily="34" charset="0"/>
              <a:ea typeface="+mn-ea"/>
              <a:cs typeface="Arial" panose="020B0604020202020204" pitchFamily="34" charset="0"/>
            </a:rPr>
            <a:t>Démarche environnementale</a:t>
          </a:r>
        </a:p>
      </dgm:t>
    </dgm:pt>
    <dgm:pt modelId="{EA452499-93FF-42D2-A613-8179EEF81F2F}" type="parTrans" cxnId="{9BA10511-F3B8-44CF-AD25-970A6371CFB6}">
      <dgm:prSet/>
      <dgm:spPr/>
      <dgm:t>
        <a:bodyPr/>
        <a:lstStyle/>
        <a:p>
          <a:endParaRPr lang="fr-FR" sz="2800">
            <a:latin typeface="Arial Narrow" panose="020B0606020202030204" pitchFamily="34" charset="0"/>
            <a:cs typeface="Arial" panose="020B0604020202020204" pitchFamily="34" charset="0"/>
          </a:endParaRPr>
        </a:p>
      </dgm:t>
    </dgm:pt>
    <dgm:pt modelId="{D0463B88-394D-44D8-8E5C-95A23909946B}" type="sibTrans" cxnId="{9BA10511-F3B8-44CF-AD25-970A6371CFB6}">
      <dgm:prSet/>
      <dgm:spPr/>
      <dgm:t>
        <a:bodyPr/>
        <a:lstStyle/>
        <a:p>
          <a:endParaRPr lang="fr-FR" sz="2800">
            <a:latin typeface="Arial Narrow" panose="020B0606020202030204" pitchFamily="34" charset="0"/>
            <a:cs typeface="Arial" panose="020B0604020202020204" pitchFamily="34" charset="0"/>
          </a:endParaRPr>
        </a:p>
      </dgm:t>
    </dgm:pt>
    <dgm:pt modelId="{4BED4519-05D9-4AC0-9DE0-4C59C4124573}">
      <dgm:prSet phldrT="[Texte]" custT="1"/>
      <dgm:spPr>
        <a:xfrm>
          <a:off x="1132" y="1094650"/>
          <a:ext cx="1400192" cy="501410"/>
        </a:xfrm>
      </dgm:spPr>
      <dgm:t>
        <a:bodyPr/>
        <a:lstStyle/>
        <a:p>
          <a:r>
            <a:rPr lang="fr-FR" sz="2800" b="1">
              <a:latin typeface="Arial Narrow" panose="020B0606020202030204" pitchFamily="34" charset="0"/>
              <a:ea typeface="+mn-ea"/>
              <a:cs typeface="Arial" panose="020B0604020202020204" pitchFamily="34" charset="0"/>
            </a:rPr>
            <a:t>Gérer les risques environnementaux</a:t>
          </a:r>
        </a:p>
      </dgm:t>
    </dgm:pt>
    <dgm:pt modelId="{5CEEAD7F-5B73-4D1B-96B1-EC1246E7B37E}" type="parTrans" cxnId="{B8FAD2B8-B634-4416-8856-1CCBAF94421D}">
      <dgm:prSet/>
      <dgm:spPr/>
      <dgm:t>
        <a:bodyPr/>
        <a:lstStyle/>
        <a:p>
          <a:endParaRPr lang="fr-FR" sz="2800">
            <a:latin typeface="Arial Narrow" panose="020B0606020202030204" pitchFamily="34" charset="0"/>
          </a:endParaRPr>
        </a:p>
      </dgm:t>
    </dgm:pt>
    <dgm:pt modelId="{73BC9D43-2FA5-48D3-B077-A2C8246DF142}" type="sibTrans" cxnId="{B8FAD2B8-B634-4416-8856-1CCBAF94421D}">
      <dgm:prSet/>
      <dgm:spPr/>
      <dgm:t>
        <a:bodyPr/>
        <a:lstStyle/>
        <a:p>
          <a:endParaRPr lang="fr-FR" sz="2800">
            <a:latin typeface="Arial Narrow" panose="020B0606020202030204" pitchFamily="34" charset="0"/>
          </a:endParaRPr>
        </a:p>
      </dgm:t>
    </dgm:pt>
    <dgm:pt modelId="{B49A9EE8-F039-4D10-9CCD-0817B3AF123C}">
      <dgm:prSet phldrT="[Texte]" custT="1"/>
      <dgm:spPr>
        <a:xfrm>
          <a:off x="1132" y="1094650"/>
          <a:ext cx="1400192" cy="501410"/>
        </a:xfrm>
      </dgm:spPr>
      <dgm:t>
        <a:bodyPr/>
        <a:lstStyle/>
        <a:p>
          <a:r>
            <a:rPr lang="fr-FR" sz="2800" b="1">
              <a:latin typeface="Arial Narrow" panose="020B0606020202030204" pitchFamily="34" charset="0"/>
              <a:ea typeface="+mn-ea"/>
              <a:cs typeface="Arial" panose="020B0604020202020204" pitchFamily="34" charset="0"/>
            </a:rPr>
            <a:t>Gérer les déchets</a:t>
          </a:r>
        </a:p>
      </dgm:t>
    </dgm:pt>
    <dgm:pt modelId="{4A6146EE-3167-4DAA-B172-EEDD6A96E5BD}" type="parTrans" cxnId="{C2ED5568-9ED1-4BD2-832F-1F9F54539D31}">
      <dgm:prSet/>
      <dgm:spPr/>
      <dgm:t>
        <a:bodyPr/>
        <a:lstStyle/>
        <a:p>
          <a:endParaRPr lang="fr-FR" sz="2800">
            <a:latin typeface="Arial Narrow" panose="020B0606020202030204" pitchFamily="34" charset="0"/>
          </a:endParaRPr>
        </a:p>
      </dgm:t>
    </dgm:pt>
    <dgm:pt modelId="{0A1273F3-1004-451C-862A-752E51824626}" type="sibTrans" cxnId="{C2ED5568-9ED1-4BD2-832F-1F9F54539D31}">
      <dgm:prSet/>
      <dgm:spPr/>
      <dgm:t>
        <a:bodyPr/>
        <a:lstStyle/>
        <a:p>
          <a:endParaRPr lang="fr-FR" sz="2800">
            <a:latin typeface="Arial Narrow" panose="020B0606020202030204" pitchFamily="34" charset="0"/>
          </a:endParaRPr>
        </a:p>
      </dgm:t>
    </dgm:pt>
    <dgm:pt modelId="{B81DFC93-98F8-451A-88F3-CBE9F1C019EF}">
      <dgm:prSet phldrT="[Texte]" custT="1"/>
      <dgm:spPr>
        <a:xfrm>
          <a:off x="1132" y="1094650"/>
          <a:ext cx="1400192" cy="501410"/>
        </a:xfrm>
      </dgm:spPr>
      <dgm:t>
        <a:bodyPr/>
        <a:lstStyle/>
        <a:p>
          <a:r>
            <a:rPr lang="fr-FR" sz="2800" b="1">
              <a:latin typeface="Arial Narrow" panose="020B0606020202030204" pitchFamily="34" charset="0"/>
              <a:ea typeface="+mn-ea"/>
              <a:cs typeface="Arial" panose="020B0604020202020204" pitchFamily="34" charset="0"/>
            </a:rPr>
            <a:t>Avoir un système de management environnemental (SME)</a:t>
          </a:r>
        </a:p>
      </dgm:t>
    </dgm:pt>
    <dgm:pt modelId="{37DA6C27-7204-4139-9C79-454226CB661A}" type="parTrans" cxnId="{BD0A3EB5-C3DB-4FCE-B7C4-F5D767EF4BB0}">
      <dgm:prSet/>
      <dgm:spPr/>
      <dgm:t>
        <a:bodyPr/>
        <a:lstStyle/>
        <a:p>
          <a:endParaRPr lang="fr-FR" sz="2800">
            <a:latin typeface="Arial Narrow" panose="020B0606020202030204" pitchFamily="34" charset="0"/>
          </a:endParaRPr>
        </a:p>
      </dgm:t>
    </dgm:pt>
    <dgm:pt modelId="{A9836D66-6E90-457E-ABDD-61AB87080668}" type="sibTrans" cxnId="{BD0A3EB5-C3DB-4FCE-B7C4-F5D767EF4BB0}">
      <dgm:prSet/>
      <dgm:spPr/>
      <dgm:t>
        <a:bodyPr/>
        <a:lstStyle/>
        <a:p>
          <a:endParaRPr lang="fr-FR" sz="2800">
            <a:latin typeface="Arial Narrow" panose="020B0606020202030204" pitchFamily="34" charset="0"/>
          </a:endParaRPr>
        </a:p>
      </dgm:t>
    </dgm:pt>
    <dgm:pt modelId="{3DF05687-5721-4087-92F7-2C0BFF953341}" type="pres">
      <dgm:prSet presAssocID="{BCEE06CA-F484-415B-8B6C-269E5C824E8F}" presName="Name0" presStyleCnt="0">
        <dgm:presLayoutVars>
          <dgm:chPref val="1"/>
          <dgm:dir/>
          <dgm:animOne val="branch"/>
          <dgm:animLvl val="lvl"/>
          <dgm:resizeHandles/>
        </dgm:presLayoutVars>
      </dgm:prSet>
      <dgm:spPr/>
    </dgm:pt>
    <dgm:pt modelId="{B1DD6D86-9A30-4AA9-A131-1CE93052D019}" type="pres">
      <dgm:prSet presAssocID="{F7CD9D72-C13D-4900-88C0-F1766220E1BB}" presName="vertOne" presStyleCnt="0"/>
      <dgm:spPr/>
    </dgm:pt>
    <dgm:pt modelId="{24FB3378-ACAD-48BA-A1C4-F61E5D6A639E}" type="pres">
      <dgm:prSet presAssocID="{F7CD9D72-C13D-4900-88C0-F1766220E1BB}" presName="txOne" presStyleLbl="node0" presStyleIdx="0" presStyleCnt="1" custScaleY="70786">
        <dgm:presLayoutVars>
          <dgm:chPref val="3"/>
        </dgm:presLayoutVars>
      </dgm:prSet>
      <dgm:spPr/>
    </dgm:pt>
    <dgm:pt modelId="{A6DEED13-BF55-43C7-BD42-100444F245D3}" type="pres">
      <dgm:prSet presAssocID="{F7CD9D72-C13D-4900-88C0-F1766220E1BB}" presName="parTransOne" presStyleCnt="0"/>
      <dgm:spPr/>
    </dgm:pt>
    <dgm:pt modelId="{880EE432-13F9-4B0B-BF03-FE63F3DCF9C9}" type="pres">
      <dgm:prSet presAssocID="{F7CD9D72-C13D-4900-88C0-F1766220E1BB}" presName="horzOne" presStyleCnt="0"/>
      <dgm:spPr/>
    </dgm:pt>
    <dgm:pt modelId="{8F9BA9CD-F06E-495F-BC55-EFE57B8C316D}" type="pres">
      <dgm:prSet presAssocID="{4BED4519-05D9-4AC0-9DE0-4C59C4124573}" presName="vertTwo" presStyleCnt="0"/>
      <dgm:spPr/>
    </dgm:pt>
    <dgm:pt modelId="{DDF4D4CC-A36A-4A04-A3B8-A64E7EAA91B5}" type="pres">
      <dgm:prSet presAssocID="{4BED4519-05D9-4AC0-9DE0-4C59C4124573}" presName="txTwo" presStyleLbl="node2" presStyleIdx="0" presStyleCnt="3">
        <dgm:presLayoutVars>
          <dgm:chPref val="3"/>
        </dgm:presLayoutVars>
      </dgm:prSet>
      <dgm:spPr/>
    </dgm:pt>
    <dgm:pt modelId="{97B4EE89-F75F-41B4-A322-3B323E401818}" type="pres">
      <dgm:prSet presAssocID="{4BED4519-05D9-4AC0-9DE0-4C59C4124573}" presName="horzTwo" presStyleCnt="0"/>
      <dgm:spPr/>
    </dgm:pt>
    <dgm:pt modelId="{955684DA-0E59-489A-A2BB-72B718D5C4EE}" type="pres">
      <dgm:prSet presAssocID="{73BC9D43-2FA5-48D3-B077-A2C8246DF142}" presName="sibSpaceTwo" presStyleCnt="0"/>
      <dgm:spPr/>
    </dgm:pt>
    <dgm:pt modelId="{B3E50F1B-BAE8-4D4D-87CF-2550176C372E}" type="pres">
      <dgm:prSet presAssocID="{B81DFC93-98F8-451A-88F3-CBE9F1C019EF}" presName="vertTwo" presStyleCnt="0"/>
      <dgm:spPr/>
    </dgm:pt>
    <dgm:pt modelId="{87E61CFB-4D1E-4E00-878B-14604AD34E0E}" type="pres">
      <dgm:prSet presAssocID="{B81DFC93-98F8-451A-88F3-CBE9F1C019EF}" presName="txTwo" presStyleLbl="node2" presStyleIdx="1" presStyleCnt="3">
        <dgm:presLayoutVars>
          <dgm:chPref val="3"/>
        </dgm:presLayoutVars>
      </dgm:prSet>
      <dgm:spPr/>
    </dgm:pt>
    <dgm:pt modelId="{AD43F022-DBF8-48DA-A682-7C0CAF4C7E77}" type="pres">
      <dgm:prSet presAssocID="{B81DFC93-98F8-451A-88F3-CBE9F1C019EF}" presName="horzTwo" presStyleCnt="0"/>
      <dgm:spPr/>
    </dgm:pt>
    <dgm:pt modelId="{93C8E62F-FB95-46C7-BA61-89293E61B5D5}" type="pres">
      <dgm:prSet presAssocID="{A9836D66-6E90-457E-ABDD-61AB87080668}" presName="sibSpaceTwo" presStyleCnt="0"/>
      <dgm:spPr/>
    </dgm:pt>
    <dgm:pt modelId="{F6E087E9-E1A2-406C-9E0D-B0C4095E9A15}" type="pres">
      <dgm:prSet presAssocID="{B49A9EE8-F039-4D10-9CCD-0817B3AF123C}" presName="vertTwo" presStyleCnt="0"/>
      <dgm:spPr/>
    </dgm:pt>
    <dgm:pt modelId="{F8D28B4A-455B-4B92-B8AC-463FCCE92A83}" type="pres">
      <dgm:prSet presAssocID="{B49A9EE8-F039-4D10-9CCD-0817B3AF123C}" presName="txTwo" presStyleLbl="node2" presStyleIdx="2" presStyleCnt="3">
        <dgm:presLayoutVars>
          <dgm:chPref val="3"/>
        </dgm:presLayoutVars>
      </dgm:prSet>
      <dgm:spPr/>
    </dgm:pt>
    <dgm:pt modelId="{2AD3DADF-1DBE-4E03-A45F-01433B7CFAB2}" type="pres">
      <dgm:prSet presAssocID="{B49A9EE8-F039-4D10-9CCD-0817B3AF123C}" presName="horzTwo" presStyleCnt="0"/>
      <dgm:spPr/>
    </dgm:pt>
  </dgm:ptLst>
  <dgm:cxnLst>
    <dgm:cxn modelId="{9BA10511-F3B8-44CF-AD25-970A6371CFB6}" srcId="{BCEE06CA-F484-415B-8B6C-269E5C824E8F}" destId="{F7CD9D72-C13D-4900-88C0-F1766220E1BB}" srcOrd="0" destOrd="0" parTransId="{EA452499-93FF-42D2-A613-8179EEF81F2F}" sibTransId="{D0463B88-394D-44D8-8E5C-95A23909946B}"/>
    <dgm:cxn modelId="{DAEFD911-3C3B-410A-AEE5-A048DBAC2DE3}" type="presOf" srcId="{F7CD9D72-C13D-4900-88C0-F1766220E1BB}" destId="{24FB3378-ACAD-48BA-A1C4-F61E5D6A639E}" srcOrd="0" destOrd="0" presId="urn:microsoft.com/office/officeart/2005/8/layout/hierarchy4"/>
    <dgm:cxn modelId="{C2ED5568-9ED1-4BD2-832F-1F9F54539D31}" srcId="{F7CD9D72-C13D-4900-88C0-F1766220E1BB}" destId="{B49A9EE8-F039-4D10-9CCD-0817B3AF123C}" srcOrd="2" destOrd="0" parTransId="{4A6146EE-3167-4DAA-B172-EEDD6A96E5BD}" sibTransId="{0A1273F3-1004-451C-862A-752E51824626}"/>
    <dgm:cxn modelId="{BD0A3EB5-C3DB-4FCE-B7C4-F5D767EF4BB0}" srcId="{F7CD9D72-C13D-4900-88C0-F1766220E1BB}" destId="{B81DFC93-98F8-451A-88F3-CBE9F1C019EF}" srcOrd="1" destOrd="0" parTransId="{37DA6C27-7204-4139-9C79-454226CB661A}" sibTransId="{A9836D66-6E90-457E-ABDD-61AB87080668}"/>
    <dgm:cxn modelId="{B8FAD2B8-B634-4416-8856-1CCBAF94421D}" srcId="{F7CD9D72-C13D-4900-88C0-F1766220E1BB}" destId="{4BED4519-05D9-4AC0-9DE0-4C59C4124573}" srcOrd="0" destOrd="0" parTransId="{5CEEAD7F-5B73-4D1B-96B1-EC1246E7B37E}" sibTransId="{73BC9D43-2FA5-48D3-B077-A2C8246DF142}"/>
    <dgm:cxn modelId="{4D8FDFD2-DD70-4314-BAFE-1E319D6271B3}" type="presOf" srcId="{B81DFC93-98F8-451A-88F3-CBE9F1C019EF}" destId="{87E61CFB-4D1E-4E00-878B-14604AD34E0E}" srcOrd="0" destOrd="0" presId="urn:microsoft.com/office/officeart/2005/8/layout/hierarchy4"/>
    <dgm:cxn modelId="{AD6C9BD4-D5FC-4226-A39A-01A8698B2D11}" type="presOf" srcId="{4BED4519-05D9-4AC0-9DE0-4C59C4124573}" destId="{DDF4D4CC-A36A-4A04-A3B8-A64E7EAA91B5}" srcOrd="0" destOrd="0" presId="urn:microsoft.com/office/officeart/2005/8/layout/hierarchy4"/>
    <dgm:cxn modelId="{5E7557FF-45F9-4740-946A-8851C5DE6B0E}" type="presOf" srcId="{B49A9EE8-F039-4D10-9CCD-0817B3AF123C}" destId="{F8D28B4A-455B-4B92-B8AC-463FCCE92A83}" srcOrd="0" destOrd="0" presId="urn:microsoft.com/office/officeart/2005/8/layout/hierarchy4"/>
    <dgm:cxn modelId="{4504FFFF-9836-4BAF-8601-BFDA0DD50919}" type="presOf" srcId="{BCEE06CA-F484-415B-8B6C-269E5C824E8F}" destId="{3DF05687-5721-4087-92F7-2C0BFF953341}" srcOrd="0" destOrd="0" presId="urn:microsoft.com/office/officeart/2005/8/layout/hierarchy4"/>
    <dgm:cxn modelId="{1B928397-A55B-4505-BDA5-7B463AA97EBD}" type="presParOf" srcId="{3DF05687-5721-4087-92F7-2C0BFF953341}" destId="{B1DD6D86-9A30-4AA9-A131-1CE93052D019}" srcOrd="0" destOrd="0" presId="urn:microsoft.com/office/officeart/2005/8/layout/hierarchy4"/>
    <dgm:cxn modelId="{0BCB8458-2597-4DAC-B349-A9AA7025B530}" type="presParOf" srcId="{B1DD6D86-9A30-4AA9-A131-1CE93052D019}" destId="{24FB3378-ACAD-48BA-A1C4-F61E5D6A639E}" srcOrd="0" destOrd="0" presId="urn:microsoft.com/office/officeart/2005/8/layout/hierarchy4"/>
    <dgm:cxn modelId="{7C40AED9-C9FC-4768-888A-20E8E344C009}" type="presParOf" srcId="{B1DD6D86-9A30-4AA9-A131-1CE93052D019}" destId="{A6DEED13-BF55-43C7-BD42-100444F245D3}" srcOrd="1" destOrd="0" presId="urn:microsoft.com/office/officeart/2005/8/layout/hierarchy4"/>
    <dgm:cxn modelId="{B3430540-AC14-434C-8312-B7E4EB02CBD9}" type="presParOf" srcId="{B1DD6D86-9A30-4AA9-A131-1CE93052D019}" destId="{880EE432-13F9-4B0B-BF03-FE63F3DCF9C9}" srcOrd="2" destOrd="0" presId="urn:microsoft.com/office/officeart/2005/8/layout/hierarchy4"/>
    <dgm:cxn modelId="{1F463562-0CC9-4C3F-85B6-D1DCFDD7F5A3}" type="presParOf" srcId="{880EE432-13F9-4B0B-BF03-FE63F3DCF9C9}" destId="{8F9BA9CD-F06E-495F-BC55-EFE57B8C316D}" srcOrd="0" destOrd="0" presId="urn:microsoft.com/office/officeart/2005/8/layout/hierarchy4"/>
    <dgm:cxn modelId="{B5CF82BE-C040-4A52-90B7-B7EF85010894}" type="presParOf" srcId="{8F9BA9CD-F06E-495F-BC55-EFE57B8C316D}" destId="{DDF4D4CC-A36A-4A04-A3B8-A64E7EAA91B5}" srcOrd="0" destOrd="0" presId="urn:microsoft.com/office/officeart/2005/8/layout/hierarchy4"/>
    <dgm:cxn modelId="{5AC80AFA-41A4-45DC-B9B2-6913A418E818}" type="presParOf" srcId="{8F9BA9CD-F06E-495F-BC55-EFE57B8C316D}" destId="{97B4EE89-F75F-41B4-A322-3B323E401818}" srcOrd="1" destOrd="0" presId="urn:microsoft.com/office/officeart/2005/8/layout/hierarchy4"/>
    <dgm:cxn modelId="{A8F15E34-EEF0-43FA-B39B-65B6856B0115}" type="presParOf" srcId="{880EE432-13F9-4B0B-BF03-FE63F3DCF9C9}" destId="{955684DA-0E59-489A-A2BB-72B718D5C4EE}" srcOrd="1" destOrd="0" presId="urn:microsoft.com/office/officeart/2005/8/layout/hierarchy4"/>
    <dgm:cxn modelId="{C26E0505-85FD-4EEF-996B-EC1C3A1D7EAD}" type="presParOf" srcId="{880EE432-13F9-4B0B-BF03-FE63F3DCF9C9}" destId="{B3E50F1B-BAE8-4D4D-87CF-2550176C372E}" srcOrd="2" destOrd="0" presId="urn:microsoft.com/office/officeart/2005/8/layout/hierarchy4"/>
    <dgm:cxn modelId="{1A4F161F-2A9E-4FFE-8F5E-24CC3851D06F}" type="presParOf" srcId="{B3E50F1B-BAE8-4D4D-87CF-2550176C372E}" destId="{87E61CFB-4D1E-4E00-878B-14604AD34E0E}" srcOrd="0" destOrd="0" presId="urn:microsoft.com/office/officeart/2005/8/layout/hierarchy4"/>
    <dgm:cxn modelId="{D7C5433A-6508-444E-AB8F-5F8EAAD21DCC}" type="presParOf" srcId="{B3E50F1B-BAE8-4D4D-87CF-2550176C372E}" destId="{AD43F022-DBF8-48DA-A682-7C0CAF4C7E77}" srcOrd="1" destOrd="0" presId="urn:microsoft.com/office/officeart/2005/8/layout/hierarchy4"/>
    <dgm:cxn modelId="{B7E597BD-FDB0-46F3-A907-6B37C9F198D0}" type="presParOf" srcId="{880EE432-13F9-4B0B-BF03-FE63F3DCF9C9}" destId="{93C8E62F-FB95-46C7-BA61-89293E61B5D5}" srcOrd="3" destOrd="0" presId="urn:microsoft.com/office/officeart/2005/8/layout/hierarchy4"/>
    <dgm:cxn modelId="{5B9BE28E-C92C-4E89-AA0C-FC982DA7C436}" type="presParOf" srcId="{880EE432-13F9-4B0B-BF03-FE63F3DCF9C9}" destId="{F6E087E9-E1A2-406C-9E0D-B0C4095E9A15}" srcOrd="4" destOrd="0" presId="urn:microsoft.com/office/officeart/2005/8/layout/hierarchy4"/>
    <dgm:cxn modelId="{4AC92F04-1FEC-4D0E-B041-8D6983D7F880}" type="presParOf" srcId="{F6E087E9-E1A2-406C-9E0D-B0C4095E9A15}" destId="{F8D28B4A-455B-4B92-B8AC-463FCCE92A83}" srcOrd="0" destOrd="0" presId="urn:microsoft.com/office/officeart/2005/8/layout/hierarchy4"/>
    <dgm:cxn modelId="{EB9DAF02-4ABE-4731-9D3B-3B3049FDDEEB}" type="presParOf" srcId="{F6E087E9-E1A2-406C-9E0D-B0C4095E9A15}" destId="{2AD3DADF-1DBE-4E03-A45F-01433B7CFAB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3378-ACAD-48BA-A1C4-F61E5D6A639E}">
      <dsp:nvSpPr>
        <dsp:cNvPr id="0" name=""/>
        <dsp:cNvSpPr/>
      </dsp:nvSpPr>
      <dsp:spPr>
        <a:xfrm>
          <a:off x="3702" y="1756"/>
          <a:ext cx="10295692" cy="134406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Arial Narrow" panose="020B0606020202030204" pitchFamily="34" charset="0"/>
              <a:ea typeface="+mn-ea"/>
              <a:cs typeface="Arial" panose="020B0604020202020204" pitchFamily="34" charset="0"/>
            </a:rPr>
            <a:t>Démarche environnementale</a:t>
          </a:r>
        </a:p>
      </dsp:txBody>
      <dsp:txXfrm>
        <a:off x="43068" y="41122"/>
        <a:ext cx="10216960" cy="1265337"/>
      </dsp:txXfrm>
    </dsp:sp>
    <dsp:sp modelId="{DDF4D4CC-A36A-4A04-A3B8-A64E7EAA91B5}">
      <dsp:nvSpPr>
        <dsp:cNvPr id="0" name=""/>
        <dsp:cNvSpPr/>
      </dsp:nvSpPr>
      <dsp:spPr>
        <a:xfrm>
          <a:off x="3702" y="1654033"/>
          <a:ext cx="3249902" cy="1898778"/>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Arial Narrow" panose="020B0606020202030204" pitchFamily="34" charset="0"/>
              <a:ea typeface="+mn-ea"/>
              <a:cs typeface="Arial" panose="020B0604020202020204" pitchFamily="34" charset="0"/>
            </a:rPr>
            <a:t>Gérer les risques environnementaux</a:t>
          </a:r>
        </a:p>
      </dsp:txBody>
      <dsp:txXfrm>
        <a:off x="59315" y="1709646"/>
        <a:ext cx="3138676" cy="1787552"/>
      </dsp:txXfrm>
    </dsp:sp>
    <dsp:sp modelId="{87E61CFB-4D1E-4E00-878B-14604AD34E0E}">
      <dsp:nvSpPr>
        <dsp:cNvPr id="0" name=""/>
        <dsp:cNvSpPr/>
      </dsp:nvSpPr>
      <dsp:spPr>
        <a:xfrm>
          <a:off x="3526597" y="1654033"/>
          <a:ext cx="3249902" cy="1898778"/>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Arial Narrow" panose="020B0606020202030204" pitchFamily="34" charset="0"/>
              <a:ea typeface="+mn-ea"/>
              <a:cs typeface="Arial" panose="020B0604020202020204" pitchFamily="34" charset="0"/>
            </a:rPr>
            <a:t>Avoir un système de management environnemental (SME)</a:t>
          </a:r>
        </a:p>
      </dsp:txBody>
      <dsp:txXfrm>
        <a:off x="3582210" y="1709646"/>
        <a:ext cx="3138676" cy="1787552"/>
      </dsp:txXfrm>
    </dsp:sp>
    <dsp:sp modelId="{F8D28B4A-455B-4B92-B8AC-463FCCE92A83}">
      <dsp:nvSpPr>
        <dsp:cNvPr id="0" name=""/>
        <dsp:cNvSpPr/>
      </dsp:nvSpPr>
      <dsp:spPr>
        <a:xfrm>
          <a:off x="7049492" y="1654033"/>
          <a:ext cx="3249902" cy="1898778"/>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Arial Narrow" panose="020B0606020202030204" pitchFamily="34" charset="0"/>
              <a:ea typeface="+mn-ea"/>
              <a:cs typeface="Arial" panose="020B0604020202020204" pitchFamily="34" charset="0"/>
            </a:rPr>
            <a:t>Gérer les déchets</a:t>
          </a:r>
        </a:p>
      </dsp:txBody>
      <dsp:txXfrm>
        <a:off x="7105105" y="1709646"/>
        <a:ext cx="3138676" cy="17875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CD769-C578-2747-B891-FE84B2027D56}" type="datetimeFigureOut">
              <a:rPr lang="fr-FR" smtClean="0"/>
              <a:t>15/12/2023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B553B-B526-C349-BD16-08E25275F437}" type="slidenum">
              <a:rPr lang="fr-FR" smtClean="0"/>
              <a:t>‹N°›</a:t>
            </a:fld>
            <a:endParaRPr lang="fr-FR"/>
          </a:p>
        </p:txBody>
      </p:sp>
    </p:spTree>
    <p:extLst>
      <p:ext uri="{BB962C8B-B14F-4D97-AF65-F5344CB8AC3E}">
        <p14:creationId xmlns:p14="http://schemas.microsoft.com/office/powerpoint/2010/main" val="2219323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15/12/2023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15/12/2023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15/12/2023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12192001" cy="631064"/>
          </a:xfrm>
        </p:spPr>
        <p:txBody>
          <a:bodyPr>
            <a:noAutofit/>
          </a:bodyPr>
          <a:lstStyle/>
          <a:p>
            <a:r>
              <a:rPr lang="fr-FR" sz="3200" b="1" dirty="0">
                <a:latin typeface="Arial" panose="020B0604020202020204" pitchFamily="34" charset="0"/>
                <a:cs typeface="Arial" panose="020B0604020202020204" pitchFamily="34" charset="0"/>
              </a:rPr>
              <a:t>Chap. 9 – La gestion des risques environnementaux</a:t>
            </a:r>
          </a:p>
        </p:txBody>
      </p:sp>
      <p:sp>
        <p:nvSpPr>
          <p:cNvPr id="6" name="ZoneTexte 5"/>
          <p:cNvSpPr txBox="1"/>
          <p:nvPr/>
        </p:nvSpPr>
        <p:spPr>
          <a:xfrm>
            <a:off x="407831" y="726694"/>
            <a:ext cx="11282934" cy="6402587"/>
          </a:xfrm>
          <a:prstGeom prst="rect">
            <a:avLst/>
          </a:prstGeom>
          <a:noFill/>
        </p:spPr>
        <p:txBody>
          <a:bodyPr wrap="square" rtlCol="0">
            <a:spAutoFit/>
          </a:bodyPr>
          <a:lstStyle/>
          <a:p>
            <a:pPr algn="ctr">
              <a:spcBef>
                <a:spcPts val="1200"/>
              </a:spcBef>
              <a:spcAft>
                <a:spcPts val="1800"/>
              </a:spcAft>
            </a:pPr>
            <a:r>
              <a:rPr lang="fr-FR" sz="2800" b="1" dirty="0">
                <a:solidFill>
                  <a:srgbClr val="FFFF00"/>
                </a:solidFill>
                <a:latin typeface="Arial" panose="020B0604020202020204" pitchFamily="34" charset="0"/>
                <a:cs typeface="Arial" panose="020B0604020202020204" pitchFamily="34" charset="0"/>
              </a:rPr>
              <a:t>Problématique</a:t>
            </a:r>
          </a:p>
          <a:p>
            <a:pPr algn="ctr">
              <a:lnSpc>
                <a:spcPct val="107000"/>
              </a:lnSpc>
              <a:spcAft>
                <a:spcPts val="800"/>
              </a:spcAft>
            </a:pPr>
            <a:r>
              <a:rPr lang="fr-FR" sz="2200" dirty="0">
                <a:effectLst/>
                <a:latin typeface="Arial" panose="020B0604020202020204" pitchFamily="34" charset="0"/>
                <a:ea typeface="Calibri" panose="020F0502020204030204" pitchFamily="34" charset="0"/>
                <a:cs typeface="Arial" panose="020B0604020202020204" pitchFamily="34" charset="0"/>
              </a:rPr>
              <a:t>La </a:t>
            </a:r>
            <a:r>
              <a:rPr lang="fr-FR" sz="2200" b="1" dirty="0">
                <a:effectLst/>
                <a:latin typeface="Arial" panose="020B0604020202020204" pitchFamily="34" charset="0"/>
                <a:ea typeface="Calibri" panose="020F0502020204030204" pitchFamily="34" charset="0"/>
                <a:cs typeface="Arial" panose="020B0604020202020204" pitchFamily="34" charset="0"/>
              </a:rPr>
              <a:t>gestion des risques environnementaux</a:t>
            </a:r>
            <a:r>
              <a:rPr lang="fr-FR" sz="2200" dirty="0">
                <a:effectLst/>
                <a:latin typeface="Arial" panose="020B0604020202020204" pitchFamily="34" charset="0"/>
                <a:ea typeface="Calibri" panose="020F0502020204030204" pitchFamily="34" charset="0"/>
                <a:cs typeface="Arial" panose="020B0604020202020204" pitchFamily="34" charset="0"/>
              </a:rPr>
              <a:t> est un enjeu crucial du </a:t>
            </a:r>
            <a:r>
              <a:rPr lang="fr-FR" sz="2200" b="1" dirty="0">
                <a:effectLst/>
                <a:latin typeface="Arial" panose="020B0604020202020204" pitchFamily="34" charset="0"/>
                <a:ea typeface="Calibri" panose="020F0502020204030204" pitchFamily="34" charset="0"/>
                <a:cs typeface="Arial" panose="020B0604020202020204" pitchFamily="34" charset="0"/>
              </a:rPr>
              <a:t>développement durable</a:t>
            </a:r>
            <a:r>
              <a:rPr lang="fr-FR" sz="2200" dirty="0">
                <a:effectLst/>
                <a:latin typeface="Arial" panose="020B0604020202020204" pitchFamily="34" charset="0"/>
                <a:ea typeface="Calibri" panose="020F0502020204030204" pitchFamily="34" charset="0"/>
                <a:cs typeface="Arial" panose="020B0604020202020204" pitchFamily="34" charset="0"/>
              </a:rPr>
              <a:t> et de la </a:t>
            </a:r>
            <a:r>
              <a:rPr lang="fr-FR" sz="2200" b="1" dirty="0">
                <a:effectLst/>
                <a:latin typeface="Arial" panose="020B0604020202020204" pitchFamily="34" charset="0"/>
                <a:ea typeface="Calibri" panose="020F0502020204030204" pitchFamily="34" charset="0"/>
                <a:cs typeface="Arial" panose="020B0604020202020204" pitchFamily="34" charset="0"/>
              </a:rPr>
              <a:t>responsabilité sociétale des entreprises (RSE)</a:t>
            </a:r>
            <a:r>
              <a:rPr lang="fr-FR" sz="22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Bef>
                <a:spcPts val="600"/>
              </a:spcBef>
              <a:spcAft>
                <a:spcPts val="800"/>
              </a:spcAft>
            </a:pPr>
            <a:r>
              <a:rPr lang="fr-FR" sz="2200" dirty="0">
                <a:effectLst/>
                <a:latin typeface="Arial" panose="020B0604020202020204" pitchFamily="34" charset="0"/>
                <a:ea typeface="Calibri" panose="020F0502020204030204" pitchFamily="34" charset="0"/>
                <a:cs typeface="Arial" panose="020B0604020202020204" pitchFamily="34" charset="0"/>
              </a:rPr>
              <a:t>Pour un équilibre optimal, les entreprises doivent tenir compte de la </a:t>
            </a:r>
            <a:r>
              <a:rPr lang="fr-FR" sz="2200" b="1" dirty="0">
                <a:effectLst/>
                <a:latin typeface="Arial" panose="020B0604020202020204" pitchFamily="34" charset="0"/>
                <a:ea typeface="Calibri" panose="020F0502020204030204" pitchFamily="34" charset="0"/>
                <a:cs typeface="Arial" panose="020B0604020202020204" pitchFamily="34" charset="0"/>
              </a:rPr>
              <a:t>rentabilité économique</a:t>
            </a:r>
            <a:r>
              <a:rPr lang="fr-FR" sz="2200" dirty="0">
                <a:effectLst/>
                <a:latin typeface="Arial" panose="020B0604020202020204" pitchFamily="34" charset="0"/>
                <a:ea typeface="Calibri" panose="020F0502020204030204" pitchFamily="34" charset="0"/>
                <a:cs typeface="Arial" panose="020B0604020202020204" pitchFamily="34" charset="0"/>
              </a:rPr>
              <a:t>, de l’</a:t>
            </a:r>
            <a:r>
              <a:rPr lang="fr-FR" sz="2200" b="1" dirty="0">
                <a:effectLst/>
                <a:latin typeface="Arial" panose="020B0604020202020204" pitchFamily="34" charset="0"/>
                <a:ea typeface="Calibri" panose="020F0502020204030204" pitchFamily="34" charset="0"/>
                <a:cs typeface="Arial" panose="020B0604020202020204" pitchFamily="34" charset="0"/>
              </a:rPr>
              <a:t>équité sociale</a:t>
            </a:r>
            <a:r>
              <a:rPr lang="fr-FR" sz="2200" dirty="0">
                <a:effectLst/>
                <a:latin typeface="Arial" panose="020B0604020202020204" pitchFamily="34" charset="0"/>
                <a:ea typeface="Calibri" panose="020F0502020204030204" pitchFamily="34" charset="0"/>
                <a:cs typeface="Arial" panose="020B0604020202020204" pitchFamily="34" charset="0"/>
              </a:rPr>
              <a:t>, et du </a:t>
            </a:r>
            <a:r>
              <a:rPr lang="fr-FR" sz="2200" b="1" dirty="0">
                <a:effectLst/>
                <a:latin typeface="Arial" panose="020B0604020202020204" pitchFamily="34" charset="0"/>
                <a:ea typeface="Calibri" panose="020F0502020204030204" pitchFamily="34" charset="0"/>
                <a:cs typeface="Arial" panose="020B0604020202020204" pitchFamily="34" charset="0"/>
              </a:rPr>
              <a:t>respect de l’environnement</a:t>
            </a:r>
            <a:r>
              <a:rPr lang="fr-FR" sz="2200" dirty="0">
                <a:effectLst/>
                <a:latin typeface="Arial" panose="020B0604020202020204" pitchFamily="34" charset="0"/>
                <a:ea typeface="Calibri" panose="020F0502020204030204" pitchFamily="34" charset="0"/>
                <a:cs typeface="Arial" panose="020B0604020202020204" pitchFamily="34" charset="0"/>
              </a:rPr>
              <a:t>. </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600"/>
              </a:spcAft>
            </a:pPr>
            <a:r>
              <a:rPr lang="fr-FR"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Les risques environnementaux</a:t>
            </a:r>
            <a:r>
              <a:rPr lang="fr-FR"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Bef>
                <a:spcPts val="600"/>
              </a:spcBef>
              <a:spcAft>
                <a:spcPts val="800"/>
              </a:spcAft>
            </a:pPr>
            <a:r>
              <a:rPr lang="fr-FR" sz="2200" dirty="0">
                <a:effectLst/>
                <a:latin typeface="Arial" panose="020B0604020202020204" pitchFamily="34" charset="0"/>
                <a:ea typeface="Calibri" panose="020F0502020204030204" pitchFamily="34" charset="0"/>
                <a:cs typeface="Arial" panose="020B0604020202020204" pitchFamily="34" charset="0"/>
              </a:rPr>
              <a:t>Ils sont classés en catégories homogènes par le ministère de l’Environnement :</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Clr>
                <a:srgbClr val="111111"/>
              </a:buClr>
              <a:buFont typeface="Wingdings" panose="05000000000000000000" pitchFamily="2" charset="2"/>
              <a:buChar char="Ø"/>
            </a:pPr>
            <a:r>
              <a:rPr lang="fr-FR" sz="2200" b="1" dirty="0">
                <a:effectLst/>
                <a:latin typeface="Arial" panose="020B0604020202020204" pitchFamily="34" charset="0"/>
                <a:ea typeface="Calibri" panose="020F0502020204030204" pitchFamily="34" charset="0"/>
                <a:cs typeface="Times New Roman" panose="02020603050405020304" pitchFamily="18" charset="0"/>
              </a:rPr>
              <a:t>Les risques technologiques et de transports de matières dangereuses</a:t>
            </a:r>
            <a:r>
              <a:rPr lang="fr-FR" sz="2200" dirty="0">
                <a:effectLst/>
                <a:latin typeface="Arial" panose="020B0604020202020204" pitchFamily="34" charset="0"/>
                <a:ea typeface="Calibri" panose="020F0502020204030204" pitchFamily="34" charset="0"/>
                <a:cs typeface="Arial" panose="020B0604020202020204" pitchFamily="34" charset="0"/>
              </a:rPr>
              <a:t> liés aux installations classées pour la protection de l’environnement (ICPE), aux équipements sous pression, aux sites et sols pollués, etc.</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Clr>
                <a:srgbClr val="111111"/>
              </a:buClr>
              <a:buFont typeface="Wingdings" panose="05000000000000000000" pitchFamily="2" charset="2"/>
              <a:buChar char="Ø"/>
            </a:pPr>
            <a:r>
              <a:rPr lang="fr-FR" sz="2200" b="1" dirty="0">
                <a:effectLst/>
                <a:latin typeface="Arial" panose="020B0604020202020204" pitchFamily="34" charset="0"/>
                <a:ea typeface="Calibri" panose="020F0502020204030204" pitchFamily="34" charset="0"/>
                <a:cs typeface="Times New Roman" panose="02020603050405020304" pitchFamily="18" charset="0"/>
              </a:rPr>
              <a:t>La pollution et la qualité de l’environnement</a:t>
            </a:r>
            <a:r>
              <a:rPr lang="fr-FR" sz="2200" dirty="0">
                <a:effectLst/>
                <a:latin typeface="Arial" panose="020B0604020202020204" pitchFamily="34" charset="0"/>
                <a:ea typeface="Calibri" panose="020F0502020204030204" pitchFamily="34" charset="0"/>
                <a:cs typeface="Arial" panose="020B0604020202020204" pitchFamily="34" charset="0"/>
              </a:rPr>
              <a:t>, englobant les effets </a:t>
            </a:r>
          </a:p>
          <a:p>
            <a:pPr marL="360363" lvl="0" algn="just">
              <a:spcAft>
                <a:spcPts val="0"/>
              </a:spcAft>
              <a:buClr>
                <a:srgbClr val="111111"/>
              </a:buClr>
            </a:pPr>
            <a:r>
              <a:rPr lang="fr-FR" sz="2200" dirty="0">
                <a:effectLst/>
                <a:latin typeface="Arial" panose="020B0604020202020204" pitchFamily="34" charset="0"/>
                <a:ea typeface="Calibri" panose="020F0502020204030204" pitchFamily="34" charset="0"/>
                <a:cs typeface="Arial" panose="020B0604020202020204" pitchFamily="34" charset="0"/>
              </a:rPr>
              <a:t>sur l’air, l’eau, les nuisances sonores et lumineuses, ainsi que la </a:t>
            </a:r>
          </a:p>
          <a:p>
            <a:pPr marL="360363" lvl="0" algn="just">
              <a:spcAft>
                <a:spcPts val="0"/>
              </a:spcAft>
              <a:buClr>
                <a:srgbClr val="111111"/>
              </a:buClr>
            </a:pPr>
            <a:r>
              <a:rPr lang="fr-FR" sz="2200" dirty="0">
                <a:effectLst/>
                <a:latin typeface="Arial" panose="020B0604020202020204" pitchFamily="34" charset="0"/>
                <a:ea typeface="Calibri" panose="020F0502020204030204" pitchFamily="34" charset="0"/>
                <a:cs typeface="Arial" panose="020B0604020202020204" pitchFamily="34" charset="0"/>
              </a:rPr>
              <a:t>gestion des déchets et des produits chimiques.</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1200"/>
              </a:spcBef>
            </a:pPr>
            <a:endParaRPr lang="fr-FR" sz="2000" dirty="0">
              <a:latin typeface="Arial" panose="020B0604020202020204" pitchFamily="34" charset="0"/>
              <a:cs typeface="Arial" panose="020B0604020202020204" pitchFamily="34" charset="0"/>
            </a:endParaRPr>
          </a:p>
        </p:txBody>
      </p:sp>
      <p:pic>
        <p:nvPicPr>
          <p:cNvPr id="4" name="Image 3" descr="Une image contenant ciel, pollution, Centrale électrique, bâtiment&#10;&#10;Description générée automatiquement">
            <a:extLst>
              <a:ext uri="{FF2B5EF4-FFF2-40B4-BE49-F238E27FC236}">
                <a16:creationId xmlns:a16="http://schemas.microsoft.com/office/drawing/2014/main" id="{7B2317BE-C73F-2214-8BC0-70CC82014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963" y="5072602"/>
            <a:ext cx="2477037" cy="1785397"/>
          </a:xfrm>
          <a:prstGeom prst="rect">
            <a:avLst/>
          </a:prstGeom>
        </p:spPr>
      </p:pic>
    </p:spTree>
    <p:extLst>
      <p:ext uri="{BB962C8B-B14F-4D97-AF65-F5344CB8AC3E}">
        <p14:creationId xmlns:p14="http://schemas.microsoft.com/office/powerpoint/2010/main" val="138464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12192001" cy="776376"/>
          </a:xfrm>
        </p:spPr>
        <p:txBody>
          <a:bodyPr>
            <a:noAutofit/>
          </a:bodyPr>
          <a:lstStyle/>
          <a:p>
            <a:r>
              <a:rPr lang="fr-FR" sz="3600" b="1" dirty="0">
                <a:latin typeface="Arial" panose="020B0604020202020204" pitchFamily="34" charset="0"/>
                <a:cs typeface="Arial" panose="020B0604020202020204" pitchFamily="34" charset="0"/>
              </a:rPr>
              <a:t>Chap. 9 – </a:t>
            </a:r>
            <a:r>
              <a:rPr lang="fr-FR" sz="3600" b="1">
                <a:latin typeface="Arial" panose="020B0604020202020204" pitchFamily="34" charset="0"/>
                <a:cs typeface="Arial" panose="020B0604020202020204" pitchFamily="34" charset="0"/>
              </a:rPr>
              <a:t>La gestion </a:t>
            </a:r>
            <a:r>
              <a:rPr lang="fr-FR" sz="3600" b="1" dirty="0">
                <a:latin typeface="Arial" panose="020B0604020202020204" pitchFamily="34" charset="0"/>
                <a:cs typeface="Arial" panose="020B0604020202020204" pitchFamily="34" charset="0"/>
              </a:rPr>
              <a:t>des risques environnementaux</a:t>
            </a:r>
          </a:p>
        </p:txBody>
      </p:sp>
      <p:sp>
        <p:nvSpPr>
          <p:cNvPr id="4" name="ZoneTexte 3">
            <a:extLst>
              <a:ext uri="{FF2B5EF4-FFF2-40B4-BE49-F238E27FC236}">
                <a16:creationId xmlns:a16="http://schemas.microsoft.com/office/drawing/2014/main" id="{3EFA460C-40F4-9FEE-1A58-83A17BF303F1}"/>
              </a:ext>
            </a:extLst>
          </p:cNvPr>
          <p:cNvSpPr txBox="1"/>
          <p:nvPr/>
        </p:nvSpPr>
        <p:spPr>
          <a:xfrm>
            <a:off x="575255" y="1520259"/>
            <a:ext cx="10715223" cy="4937570"/>
          </a:xfrm>
          <a:prstGeom prst="rect">
            <a:avLst/>
          </a:prstGeom>
          <a:noFill/>
        </p:spPr>
        <p:txBody>
          <a:bodyPr wrap="square">
            <a:spAutoFit/>
          </a:bodyPr>
          <a:lstStyle/>
          <a:p>
            <a:pPr algn="ctr">
              <a:lnSpc>
                <a:spcPct val="107000"/>
              </a:lnSpc>
              <a:spcBef>
                <a:spcPts val="600"/>
              </a:spcBef>
              <a:spcAft>
                <a:spcPts val="800"/>
              </a:spcAft>
            </a:pPr>
            <a:r>
              <a:rPr lang="fr-FR"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Le Système de management environnemental (SME)</a:t>
            </a:r>
            <a:r>
              <a:rPr lang="fr-FR"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Bef>
                <a:spcPts val="600"/>
              </a:spcBef>
              <a:spcAft>
                <a:spcPts val="800"/>
              </a:spcAft>
            </a:pPr>
            <a:r>
              <a:rPr lang="fr-FR" sz="2200" dirty="0">
                <a:effectLst/>
                <a:latin typeface="Arial" panose="020B0604020202020204" pitchFamily="34" charset="0"/>
                <a:ea typeface="Calibri" panose="020F0502020204030204" pitchFamily="34" charset="0"/>
                <a:cs typeface="Arial" panose="020B0604020202020204" pitchFamily="34" charset="0"/>
              </a:rPr>
              <a:t>est une composante du système de gestion. Il permet de structurer une démarche d’amélioration continue des performances environnementales ce qui inclue la gestion des contraintes réglementaires, la satisfaction des donneurs d’ordres, la confiance des partenaires, la maîtrise des coûts, et l’amélioration de la compétitivité.</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1800"/>
              </a:spcBef>
              <a:spcAft>
                <a:spcPts val="300"/>
              </a:spcAft>
            </a:pPr>
            <a:r>
              <a:rPr lang="fr-FR"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La gestion des déchets et rejets</a:t>
            </a:r>
            <a:r>
              <a:rPr lang="fr-FR" sz="24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600"/>
              </a:spcBef>
              <a:spcAft>
                <a:spcPts val="300"/>
              </a:spcAft>
            </a:pPr>
            <a:r>
              <a:rPr lang="fr-FR" sz="2200" dirty="0">
                <a:effectLst/>
                <a:latin typeface="Arial" panose="020B0604020202020204" pitchFamily="34" charset="0"/>
                <a:ea typeface="Calibri" panose="020F0502020204030204" pitchFamily="34" charset="0"/>
                <a:cs typeface="Arial" panose="020B0604020202020204" pitchFamily="34" charset="0"/>
              </a:rPr>
              <a:t>Ils sont classés en trois catégories : </a:t>
            </a:r>
          </a:p>
          <a:p>
            <a:pPr marL="342900" indent="-342900">
              <a:lnSpc>
                <a:spcPct val="107000"/>
              </a:lnSpc>
              <a:buFont typeface="Arial" panose="020B0604020202020204" pitchFamily="34" charset="0"/>
              <a:buChar char="•"/>
            </a:pPr>
            <a:r>
              <a:rPr lang="fr-FR" sz="2200" b="1" dirty="0">
                <a:effectLst/>
                <a:latin typeface="Arial" panose="020B0604020202020204" pitchFamily="34" charset="0"/>
                <a:ea typeface="Calibri" panose="020F0502020204030204" pitchFamily="34" charset="0"/>
                <a:cs typeface="Arial" panose="020B0604020202020204" pitchFamily="34" charset="0"/>
              </a:rPr>
              <a:t>inertes</a:t>
            </a:r>
            <a:r>
              <a:rPr lang="fr-FR" sz="2200" dirty="0">
                <a:effectLst/>
                <a:latin typeface="Arial" panose="020B0604020202020204" pitchFamily="34" charset="0"/>
                <a:ea typeface="Calibri" panose="020F0502020204030204" pitchFamily="34" charset="0"/>
                <a:cs typeface="Arial" panose="020B0604020202020204" pitchFamily="34" charset="0"/>
              </a:rPr>
              <a:t> (stables, stockés en décharge) ; </a:t>
            </a:r>
          </a:p>
          <a:p>
            <a:pPr marL="342900" indent="-342900">
              <a:lnSpc>
                <a:spcPct val="107000"/>
              </a:lnSpc>
              <a:buFont typeface="Arial" panose="020B0604020202020204" pitchFamily="34" charset="0"/>
              <a:buChar char="•"/>
            </a:pPr>
            <a:r>
              <a:rPr lang="fr-FR" sz="2200" b="1" dirty="0">
                <a:effectLst/>
                <a:latin typeface="Arial" panose="020B0604020202020204" pitchFamily="34" charset="0"/>
                <a:ea typeface="Calibri" panose="020F0502020204030204" pitchFamily="34" charset="0"/>
                <a:cs typeface="Arial" panose="020B0604020202020204" pitchFamily="34" charset="0"/>
              </a:rPr>
              <a:t>banals</a:t>
            </a:r>
            <a:r>
              <a:rPr lang="fr-FR" sz="2200" dirty="0">
                <a:effectLst/>
                <a:latin typeface="Arial" panose="020B0604020202020204" pitchFamily="34" charset="0"/>
                <a:ea typeface="Calibri" panose="020F0502020204030204" pitchFamily="34" charset="0"/>
                <a:cs typeface="Arial" panose="020B0604020202020204" pitchFamily="34" charset="0"/>
              </a:rPr>
              <a:t> (ni inertes ni dangereux) ; </a:t>
            </a:r>
          </a:p>
          <a:p>
            <a:pPr marL="342900" indent="-342900">
              <a:lnSpc>
                <a:spcPct val="107000"/>
              </a:lnSpc>
              <a:buFont typeface="Arial" panose="020B0604020202020204" pitchFamily="34" charset="0"/>
              <a:buChar char="•"/>
            </a:pPr>
            <a:r>
              <a:rPr lang="fr-FR" sz="2200" b="1" dirty="0">
                <a:effectLst/>
                <a:latin typeface="Arial" panose="020B0604020202020204" pitchFamily="34" charset="0"/>
                <a:ea typeface="Calibri" panose="020F0502020204030204" pitchFamily="34" charset="0"/>
                <a:cs typeface="Arial" panose="020B0604020202020204" pitchFamily="34" charset="0"/>
              </a:rPr>
              <a:t>dangereux</a:t>
            </a:r>
            <a:r>
              <a:rPr lang="fr-FR" sz="2200" dirty="0">
                <a:effectLst/>
                <a:latin typeface="Arial" panose="020B0604020202020204" pitchFamily="34" charset="0"/>
                <a:ea typeface="Calibri" panose="020F0502020204030204" pitchFamily="34" charset="0"/>
                <a:cs typeface="Arial" panose="020B0604020202020204" pitchFamily="34" charset="0"/>
              </a:rPr>
              <a:t> (impliquant des risques environnementaux). </a:t>
            </a:r>
          </a:p>
          <a:p>
            <a:pPr>
              <a:lnSpc>
                <a:spcPct val="107000"/>
              </a:lnSpc>
              <a:spcBef>
                <a:spcPts val="1200"/>
              </a:spcBef>
            </a:pPr>
            <a:r>
              <a:rPr lang="fr-FR" sz="2200" dirty="0">
                <a:effectLst/>
                <a:latin typeface="Arial" panose="020B0604020202020204" pitchFamily="34" charset="0"/>
                <a:ea typeface="Calibri" panose="020F0502020204030204" pitchFamily="34" charset="0"/>
                <a:cs typeface="Arial" panose="020B0604020202020204" pitchFamily="34" charset="0"/>
              </a:rPr>
              <a:t>Par ailleurs l’industrie consomme de l’eau et la rejette dans le milieu aquatique. </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 6" descr="Une image contenant bouteille, plastique, intérieur, jouet&#10;&#10;Description générée automatiquement">
            <a:extLst>
              <a:ext uri="{FF2B5EF4-FFF2-40B4-BE49-F238E27FC236}">
                <a16:creationId xmlns:a16="http://schemas.microsoft.com/office/drawing/2014/main" id="{4EDB0BD7-F985-B3D0-2819-DB71018BD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013" y="3999961"/>
            <a:ext cx="2802553" cy="1581257"/>
          </a:xfrm>
          <a:prstGeom prst="rect">
            <a:avLst/>
          </a:prstGeom>
        </p:spPr>
      </p:pic>
    </p:spTree>
    <p:extLst>
      <p:ext uri="{BB962C8B-B14F-4D97-AF65-F5344CB8AC3E}">
        <p14:creationId xmlns:p14="http://schemas.microsoft.com/office/powerpoint/2010/main" val="44323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12192001" cy="776376"/>
          </a:xfrm>
        </p:spPr>
        <p:txBody>
          <a:bodyPr>
            <a:noAutofit/>
          </a:bodyPr>
          <a:lstStyle/>
          <a:p>
            <a:r>
              <a:rPr lang="fr-FR" sz="3600" b="1" dirty="0">
                <a:latin typeface="Arial" panose="020B0604020202020204" pitchFamily="34" charset="0"/>
                <a:cs typeface="Arial" panose="020B0604020202020204" pitchFamily="34" charset="0"/>
              </a:rPr>
              <a:t>Chap. 9 – </a:t>
            </a:r>
            <a:r>
              <a:rPr lang="fr-FR" sz="3600" b="1">
                <a:latin typeface="Arial" panose="020B0604020202020204" pitchFamily="34" charset="0"/>
                <a:cs typeface="Arial" panose="020B0604020202020204" pitchFamily="34" charset="0"/>
              </a:rPr>
              <a:t>La gestion </a:t>
            </a:r>
            <a:r>
              <a:rPr lang="fr-FR" sz="3600" b="1" dirty="0">
                <a:latin typeface="Arial" panose="020B0604020202020204" pitchFamily="34" charset="0"/>
                <a:cs typeface="Arial" panose="020B0604020202020204" pitchFamily="34" charset="0"/>
              </a:rPr>
              <a:t>des risques environnementaux</a:t>
            </a:r>
          </a:p>
        </p:txBody>
      </p:sp>
      <p:graphicFrame>
        <p:nvGraphicFramePr>
          <p:cNvPr id="3" name="Diagramme 2">
            <a:extLst>
              <a:ext uri="{FF2B5EF4-FFF2-40B4-BE49-F238E27FC236}">
                <a16:creationId xmlns:a16="http://schemas.microsoft.com/office/drawing/2014/main" id="{11C673E3-5688-4EA1-CCF6-90F1C908A01F}"/>
              </a:ext>
            </a:extLst>
          </p:cNvPr>
          <p:cNvGraphicFramePr/>
          <p:nvPr>
            <p:extLst>
              <p:ext uri="{D42A27DB-BD31-4B8C-83A1-F6EECF244321}">
                <p14:modId xmlns:p14="http://schemas.microsoft.com/office/powerpoint/2010/main" val="3175785091"/>
              </p:ext>
            </p:extLst>
          </p:nvPr>
        </p:nvGraphicFramePr>
        <p:xfrm>
          <a:off x="704046" y="1725768"/>
          <a:ext cx="10303098" cy="355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65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193</TotalTime>
  <Words>285</Words>
  <Application>Microsoft Office PowerPoint</Application>
  <PresentationFormat>Grand écran</PresentationFormat>
  <Paragraphs>24</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Arial Narrow</vt:lpstr>
      <vt:lpstr>Calibri</vt:lpstr>
      <vt:lpstr>Century Gothic</vt:lpstr>
      <vt:lpstr>Wingdings</vt:lpstr>
      <vt:lpstr>Wingdings 3</vt:lpstr>
      <vt:lpstr>Ion</vt:lpstr>
      <vt:lpstr>Chap. 9 – La gestion des risques environnementaux</vt:lpstr>
      <vt:lpstr>Chap. 9 – La gestion des risques environnementaux</vt:lpstr>
      <vt:lpstr>Chap. 9 – La gestion des risques environnementaux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36</cp:revision>
  <dcterms:created xsi:type="dcterms:W3CDTF">2014-01-14T07:42:30Z</dcterms:created>
  <dcterms:modified xsi:type="dcterms:W3CDTF">2023-12-15T07:34:51Z</dcterms:modified>
</cp:coreProperties>
</file>