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8"/>
  </p:notesMasterIdLst>
  <p:sldIdLst>
    <p:sldId id="261" r:id="rId2"/>
    <p:sldId id="262" r:id="rId3"/>
    <p:sldId id="266" r:id="rId4"/>
    <p:sldId id="263" r:id="rId5"/>
    <p:sldId id="265" r:id="rId6"/>
    <p:sldId id="264"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3650C-1A2D-1E48-8576-51CD4072CA50}" type="datetimeFigureOut">
              <a:rPr lang="fr-FR" smtClean="0"/>
              <a:t>26/11/2023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198E0-9BBD-434E-B171-F21096220B06}" type="slidenum">
              <a:rPr lang="fr-FR" smtClean="0"/>
              <a:t>‹N°›</a:t>
            </a:fld>
            <a:endParaRPr lang="fr-FR"/>
          </a:p>
        </p:txBody>
      </p:sp>
    </p:spTree>
    <p:extLst>
      <p:ext uri="{BB962C8B-B14F-4D97-AF65-F5344CB8AC3E}">
        <p14:creationId xmlns:p14="http://schemas.microsoft.com/office/powerpoint/2010/main" val="1555028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60617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15757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8831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014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560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9255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5714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4568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8213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156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480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542501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26/11/2023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12706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0439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9459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26/11/2023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83443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26/11/2023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83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26/11/2023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27281890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 y="587373"/>
            <a:ext cx="9463816"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5. Protéger la propriété industrielle et intellectuelle </a:t>
            </a:r>
            <a:endParaRPr lang="fr-FR" sz="2800" dirty="0">
              <a:solidFill>
                <a:srgbClr val="FFFF00"/>
              </a:solidFill>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6A180B97-B288-4B13-807A-4A96CE24ADCA}"/>
              </a:ext>
            </a:extLst>
          </p:cNvPr>
          <p:cNvSpPr txBox="1">
            <a:spLocks/>
          </p:cNvSpPr>
          <p:nvPr/>
        </p:nvSpPr>
        <p:spPr>
          <a:xfrm>
            <a:off x="-1" y="1"/>
            <a:ext cx="12152963" cy="52322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a:latin typeface="Arial" panose="020B0604020202020204" pitchFamily="34" charset="0"/>
                <a:cs typeface="Arial" panose="020B0604020202020204" pitchFamily="34" charset="0"/>
              </a:rPr>
              <a:t>Chap. 8 – La gestion des risques liés à la personne et des biens</a:t>
            </a:r>
            <a:endParaRPr lang="fr-FR" sz="2800" b="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ACC71EB5-6F3D-49E8-AC68-6AAFAD60983B}"/>
              </a:ext>
            </a:extLst>
          </p:cNvPr>
          <p:cNvSpPr txBox="1"/>
          <p:nvPr/>
        </p:nvSpPr>
        <p:spPr>
          <a:xfrm>
            <a:off x="282544" y="1342071"/>
            <a:ext cx="7858866" cy="3508653"/>
          </a:xfrm>
          <a:prstGeom prst="rect">
            <a:avLst/>
          </a:prstGeom>
          <a:noFill/>
        </p:spPr>
        <p:txBody>
          <a:bodyPr wrap="square">
            <a:spAutoFit/>
          </a:bodyPr>
          <a:lstStyle/>
          <a:p>
            <a:pPr algn="ctr">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La propriété industrielle est une composante de la propriété intellectuelle. </a:t>
            </a:r>
          </a:p>
          <a:p>
            <a:pPr algn="ctr">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Elle est destinée à protéger les inventions, innovations et créations, par l'octroi d'un monopole d'exploitation pour une durée déterminée à son auteur ou créateur. </a:t>
            </a:r>
          </a:p>
          <a:p>
            <a:pPr algn="ctr">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Elle protège l’entreprise et/ou l’auteur contre les copies, le piratage ou les contrefaçons réalisés par des concurrents.</a:t>
            </a:r>
          </a:p>
        </p:txBody>
      </p:sp>
      <p:pic>
        <p:nvPicPr>
          <p:cNvPr id="1026" name="Picture 2" descr="La lutte contre la contrefaçon renforcée">
            <a:extLst>
              <a:ext uri="{FF2B5EF4-FFF2-40B4-BE49-F238E27FC236}">
                <a16:creationId xmlns:a16="http://schemas.microsoft.com/office/drawing/2014/main" id="{4C15BF68-1594-4E9F-9F3F-8EA3DF61E9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412" y="5189844"/>
            <a:ext cx="2053016" cy="153976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texte, intérieur, clavier, équipement électronique&#10;&#10;Description générée automatiquement">
            <a:extLst>
              <a:ext uri="{FF2B5EF4-FFF2-40B4-BE49-F238E27FC236}">
                <a16:creationId xmlns:a16="http://schemas.microsoft.com/office/drawing/2014/main" id="{1BC2A85A-470B-42BD-B6DC-51BFBDC33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876" y="5082203"/>
            <a:ext cx="3069392" cy="1539761"/>
          </a:xfrm>
          <a:prstGeom prst="rect">
            <a:avLst/>
          </a:prstGeom>
        </p:spPr>
      </p:pic>
      <p:pic>
        <p:nvPicPr>
          <p:cNvPr id="2" name="Image 1">
            <a:extLst>
              <a:ext uri="{FF2B5EF4-FFF2-40B4-BE49-F238E27FC236}">
                <a16:creationId xmlns:a16="http://schemas.microsoft.com/office/drawing/2014/main" id="{C2DE924F-766A-ACBD-0DDE-10496DD8A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5982" y="1837306"/>
            <a:ext cx="3643545" cy="2724827"/>
          </a:xfrm>
          <a:prstGeom prst="rect">
            <a:avLst/>
          </a:prstGeom>
        </p:spPr>
      </p:pic>
    </p:spTree>
    <p:extLst>
      <p:ext uri="{BB962C8B-B14F-4D97-AF65-F5344CB8AC3E}">
        <p14:creationId xmlns:p14="http://schemas.microsoft.com/office/powerpoint/2010/main" val="3709587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92" y="113724"/>
            <a:ext cx="3119062" cy="1292662"/>
          </a:xfrm>
          <a:prstGeom prst="rect">
            <a:avLst/>
          </a:prstGeom>
        </p:spPr>
        <p:txBody>
          <a:bodyPr wrap="square">
            <a:spAutoFit/>
          </a:bodyPr>
          <a:lstStyle/>
          <a:p>
            <a:pPr>
              <a:spcBef>
                <a:spcPts val="600"/>
              </a:spcBef>
              <a:spcAft>
                <a:spcPts val="600"/>
              </a:spcAft>
            </a:pPr>
            <a:r>
              <a:rPr lang="fr-FR" sz="2600" b="1" dirty="0">
                <a:solidFill>
                  <a:srgbClr val="00B0F0"/>
                </a:solidFill>
                <a:latin typeface="Arial" panose="020B0604020202020204" pitchFamily="34" charset="0"/>
                <a:ea typeface="Times New Roman" panose="02020603050405020304" pitchFamily="18" charset="0"/>
              </a:rPr>
              <a:t>5.1. Typologie et étendue des protections </a:t>
            </a:r>
          </a:p>
        </p:txBody>
      </p:sp>
      <p:pic>
        <p:nvPicPr>
          <p:cNvPr id="5" name="Image 4" descr="Une image contenant texte, capture d’écran, nombre, Police&#10;&#10;Description générée automatiquement">
            <a:extLst>
              <a:ext uri="{FF2B5EF4-FFF2-40B4-BE49-F238E27FC236}">
                <a16:creationId xmlns:a16="http://schemas.microsoft.com/office/drawing/2014/main" id="{924A457D-0AD7-0BD0-245B-CB3DB524E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503" y="194140"/>
            <a:ext cx="8412270" cy="6572411"/>
          </a:xfrm>
          <a:prstGeom prst="rect">
            <a:avLst/>
          </a:prstGeom>
        </p:spPr>
      </p:pic>
    </p:spTree>
    <p:extLst>
      <p:ext uri="{BB962C8B-B14F-4D97-AF65-F5344CB8AC3E}">
        <p14:creationId xmlns:p14="http://schemas.microsoft.com/office/powerpoint/2010/main" val="4080571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92" y="113724"/>
            <a:ext cx="11507638" cy="492443"/>
          </a:xfrm>
          <a:prstGeom prst="rect">
            <a:avLst/>
          </a:prstGeom>
        </p:spPr>
        <p:txBody>
          <a:bodyPr wrap="square">
            <a:spAutoFit/>
          </a:bodyPr>
          <a:lstStyle/>
          <a:p>
            <a:pPr algn="just">
              <a:spcBef>
                <a:spcPts val="600"/>
              </a:spcBef>
              <a:spcAft>
                <a:spcPts val="600"/>
              </a:spcAft>
            </a:pPr>
            <a:r>
              <a:rPr lang="fr-FR" sz="2600" b="1" dirty="0">
                <a:solidFill>
                  <a:srgbClr val="00B0F0"/>
                </a:solidFill>
                <a:latin typeface="Arial" panose="020B0604020202020204" pitchFamily="34" charset="0"/>
                <a:ea typeface="Times New Roman" panose="02020603050405020304" pitchFamily="18" charset="0"/>
              </a:rPr>
              <a:t>5.1. Typologie et étendue des protections </a:t>
            </a:r>
          </a:p>
        </p:txBody>
      </p:sp>
      <p:sp>
        <p:nvSpPr>
          <p:cNvPr id="5" name="ZoneTexte 4">
            <a:extLst>
              <a:ext uri="{FF2B5EF4-FFF2-40B4-BE49-F238E27FC236}">
                <a16:creationId xmlns:a16="http://schemas.microsoft.com/office/drawing/2014/main" id="{6329E9DE-06BC-07D1-BB23-3AD20E1E6358}"/>
              </a:ext>
            </a:extLst>
          </p:cNvPr>
          <p:cNvSpPr txBox="1"/>
          <p:nvPr/>
        </p:nvSpPr>
        <p:spPr>
          <a:xfrm>
            <a:off x="635357" y="1720840"/>
            <a:ext cx="6443729" cy="2677656"/>
          </a:xfrm>
          <a:prstGeom prst="rect">
            <a:avLst/>
          </a:prstGeom>
          <a:noFill/>
        </p:spPr>
        <p:txBody>
          <a:bodyPr wrap="square">
            <a:spAutoFit/>
          </a:bodyPr>
          <a:lstStyle/>
          <a:p>
            <a:pPr marL="342900" lvl="0" indent="-342900">
              <a:spcBef>
                <a:spcPts val="600"/>
              </a:spcBef>
              <a:spcAft>
                <a:spcPts val="0"/>
              </a:spcAft>
              <a:buFont typeface="+mj-lt"/>
              <a:buAutoNum type="arabicParenBoth"/>
            </a:pPr>
            <a:r>
              <a:rPr lang="fr-FR" sz="2400" b="1" i="1" dirty="0">
                <a:effectLst/>
                <a:latin typeface="Arial" panose="020B0604020202020204" pitchFamily="34" charset="0"/>
                <a:ea typeface="Calibri" panose="020F0502020204030204" pitchFamily="34" charset="0"/>
                <a:cs typeface="Arial" panose="020B0604020202020204" pitchFamily="34" charset="0"/>
              </a:rPr>
              <a:t> L’enveloppe Soleau </a:t>
            </a:r>
            <a:r>
              <a:rPr lang="fr-FR" sz="2400" i="1" dirty="0">
                <a:effectLst/>
                <a:latin typeface="Arial" panose="020B0604020202020204" pitchFamily="34" charset="0"/>
                <a:ea typeface="Calibri" panose="020F0502020204030204" pitchFamily="34" charset="0"/>
                <a:cs typeface="Arial" panose="020B0604020202020204" pitchFamily="34" charset="0"/>
              </a:rPr>
              <a:t>(INPI) : elle prouve l'antériorité d'une idée ou d’une œuvre et son créateur. L’élément à protéger est glissé dans une enveloppe qui est déposée auprès de l’INPI, moyennant 15 € de frais d’enregistrement. C’est une solution rapide à mettre en œuvre et peu coûteuse. </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 6" descr="Une image contenant texte, fournitures de bureau, Produit en papier, papier&#10;&#10;Description générée automatiquement">
            <a:extLst>
              <a:ext uri="{FF2B5EF4-FFF2-40B4-BE49-F238E27FC236}">
                <a16:creationId xmlns:a16="http://schemas.microsoft.com/office/drawing/2014/main" id="{DC9DC3E9-C021-F4A5-0CA6-2B26250D31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5554" y="1428751"/>
            <a:ext cx="4447073" cy="3533908"/>
          </a:xfrm>
          <a:prstGeom prst="rect">
            <a:avLst/>
          </a:prstGeom>
        </p:spPr>
      </p:pic>
    </p:spTree>
    <p:extLst>
      <p:ext uri="{BB962C8B-B14F-4D97-AF65-F5344CB8AC3E}">
        <p14:creationId xmlns:p14="http://schemas.microsoft.com/office/powerpoint/2010/main" val="3771435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7978"/>
            <a:ext cx="9463816"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5. Protéger la propriété industrielle et intellectuelle </a:t>
            </a:r>
            <a:endParaRPr lang="fr-FR" sz="28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0" y="580999"/>
            <a:ext cx="11507638" cy="492443"/>
          </a:xfrm>
          <a:prstGeom prst="rect">
            <a:avLst/>
          </a:prstGeom>
        </p:spPr>
        <p:txBody>
          <a:bodyPr wrap="square">
            <a:spAutoFit/>
          </a:bodyPr>
          <a:lstStyle/>
          <a:p>
            <a:pPr algn="just">
              <a:spcBef>
                <a:spcPts val="600"/>
              </a:spcBef>
              <a:spcAft>
                <a:spcPts val="600"/>
              </a:spcAft>
            </a:pPr>
            <a:r>
              <a:rPr lang="fr-FR" sz="2600" b="1" dirty="0">
                <a:solidFill>
                  <a:srgbClr val="00B0F0"/>
                </a:solidFill>
                <a:latin typeface="Arial" panose="020B0604020202020204" pitchFamily="34" charset="0"/>
                <a:ea typeface="Times New Roman" panose="02020603050405020304" pitchFamily="18" charset="0"/>
              </a:rPr>
              <a:t>5.2. La protection à l’étranger </a:t>
            </a:r>
          </a:p>
        </p:txBody>
      </p:sp>
      <p:sp>
        <p:nvSpPr>
          <p:cNvPr id="7" name="ZoneTexte 6">
            <a:extLst>
              <a:ext uri="{FF2B5EF4-FFF2-40B4-BE49-F238E27FC236}">
                <a16:creationId xmlns:a16="http://schemas.microsoft.com/office/drawing/2014/main" id="{5DDB21A5-819A-4443-80F3-CF092B96FAB4}"/>
              </a:ext>
            </a:extLst>
          </p:cNvPr>
          <p:cNvSpPr txBox="1"/>
          <p:nvPr/>
        </p:nvSpPr>
        <p:spPr>
          <a:xfrm>
            <a:off x="427500" y="3421803"/>
            <a:ext cx="8410199" cy="1569660"/>
          </a:xfrm>
          <a:prstGeom prst="rect">
            <a:avLst/>
          </a:prstGeom>
          <a:noFill/>
        </p:spPr>
        <p:txBody>
          <a:bodyPr wrap="square">
            <a:spAutoFit/>
          </a:bodyPr>
          <a:lstStyle/>
          <a:p>
            <a:pPr>
              <a:spcBef>
                <a:spcPts val="1800"/>
              </a:spcBef>
            </a:pPr>
            <a:r>
              <a:rPr lang="fr-FR" sz="2400" b="1" dirty="0">
                <a:effectLst/>
                <a:latin typeface="Arial" panose="020B0604020202020204" pitchFamily="34" charset="0"/>
                <a:ea typeface="Calibri" panose="020F0502020204030204" pitchFamily="34" charset="0"/>
                <a:cs typeface="Times New Roman" panose="02020603050405020304" pitchFamily="18" charset="0"/>
              </a:rPr>
              <a:t>En Europe </a:t>
            </a:r>
            <a:r>
              <a:rPr lang="fr-FR" sz="24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l’Office de l’Union européenne pour la propriété intellectuelle </a:t>
            </a:r>
            <a:r>
              <a:rPr lang="fr-FR" sz="2400" b="1" dirty="0">
                <a:effectLst/>
                <a:latin typeface="Arial" panose="020B0604020202020204" pitchFamily="34" charset="0"/>
                <a:ea typeface="Calibri" panose="020F0502020204030204" pitchFamily="34" charset="0"/>
                <a:cs typeface="Times New Roman" panose="02020603050405020304" pitchFamily="18" charset="0"/>
              </a:rPr>
              <a:t>(EUIPO) centralise la procédure de dépôt et assure une protection auprès de l'ensemble des membres de l'Union Européenne.</a:t>
            </a:r>
          </a:p>
        </p:txBody>
      </p:sp>
      <p:pic>
        <p:nvPicPr>
          <p:cNvPr id="5" name="Image 4" descr="Une image contenant texte, aéronef, signe&#10;&#10;Description générée automatiquement">
            <a:extLst>
              <a:ext uri="{FF2B5EF4-FFF2-40B4-BE49-F238E27FC236}">
                <a16:creationId xmlns:a16="http://schemas.microsoft.com/office/drawing/2014/main" id="{AA6F28F5-95A1-4090-9C43-E2B3EC0C3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726" y="3034193"/>
            <a:ext cx="3074271" cy="2195909"/>
          </a:xfrm>
          <a:prstGeom prst="rect">
            <a:avLst/>
          </a:prstGeom>
        </p:spPr>
      </p:pic>
      <p:sp>
        <p:nvSpPr>
          <p:cNvPr id="10" name="ZoneTexte 9">
            <a:extLst>
              <a:ext uri="{FF2B5EF4-FFF2-40B4-BE49-F238E27FC236}">
                <a16:creationId xmlns:a16="http://schemas.microsoft.com/office/drawing/2014/main" id="{8D3B8278-08C1-4C34-A9A3-475A52683350}"/>
              </a:ext>
            </a:extLst>
          </p:cNvPr>
          <p:cNvSpPr txBox="1"/>
          <p:nvPr/>
        </p:nvSpPr>
        <p:spPr>
          <a:xfrm>
            <a:off x="459454" y="1319899"/>
            <a:ext cx="11107932" cy="1600438"/>
          </a:xfrm>
          <a:prstGeom prst="rect">
            <a:avLst/>
          </a:prstGeom>
          <a:noFill/>
        </p:spPr>
        <p:txBody>
          <a:bodyPr wrap="square">
            <a:spAutoFit/>
          </a:bodyPr>
          <a:lstStyle/>
          <a:p>
            <a:pPr algn="just">
              <a:spcBef>
                <a:spcPts val="1200"/>
              </a:spcBef>
            </a:pPr>
            <a:r>
              <a:rPr lang="fr-FR" sz="2200" dirty="0">
                <a:effectLst/>
                <a:latin typeface="Arial" panose="020B0604020202020204" pitchFamily="34" charset="0"/>
                <a:ea typeface="Calibri" panose="020F0502020204030204" pitchFamily="34" charset="0"/>
                <a:cs typeface="Times New Roman" panose="02020603050405020304" pitchFamily="18" charset="0"/>
              </a:rPr>
              <a:t>Le droit de la propriété intellectuelle concerne uniquement le pays où la protection a été demandée. </a:t>
            </a:r>
          </a:p>
          <a:p>
            <a:pPr algn="just">
              <a:spcBef>
                <a:spcPts val="1200"/>
              </a:spcBef>
            </a:pPr>
            <a:r>
              <a:rPr lang="fr-FR" sz="2200" dirty="0">
                <a:effectLst/>
                <a:latin typeface="Arial" panose="020B0604020202020204" pitchFamily="34" charset="0"/>
                <a:ea typeface="Calibri" panose="020F0502020204030204" pitchFamily="34" charset="0"/>
                <a:cs typeface="Times New Roman" panose="02020603050405020304" pitchFamily="18" charset="0"/>
              </a:rPr>
              <a:t>Si le créateur où l'entreprise souhaite protéger sa création dans d'autres pays, il doit donc déposer une demande de protection dans chaque pays d’exportation.</a:t>
            </a:r>
          </a:p>
        </p:txBody>
      </p:sp>
      <p:pic>
        <p:nvPicPr>
          <p:cNvPr id="11" name="Image 10">
            <a:extLst>
              <a:ext uri="{FF2B5EF4-FFF2-40B4-BE49-F238E27FC236}">
                <a16:creationId xmlns:a16="http://schemas.microsoft.com/office/drawing/2014/main" id="{404EF847-D40E-4A9B-8926-E59FA1A4A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510" y="5330770"/>
            <a:ext cx="3537454" cy="1065256"/>
          </a:xfrm>
          <a:prstGeom prst="rect">
            <a:avLst/>
          </a:prstGeom>
        </p:spPr>
      </p:pic>
    </p:spTree>
    <p:extLst>
      <p:ext uri="{BB962C8B-B14F-4D97-AF65-F5344CB8AC3E}">
        <p14:creationId xmlns:p14="http://schemas.microsoft.com/office/powerpoint/2010/main" val="109981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 y="587373"/>
            <a:ext cx="9463816"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5. Protéger la propriété industrielle et intellectuelle </a:t>
            </a:r>
            <a:endParaRPr lang="fr-FR" sz="28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146172" y="1275868"/>
            <a:ext cx="11507638" cy="492443"/>
          </a:xfrm>
          <a:prstGeom prst="rect">
            <a:avLst/>
          </a:prstGeom>
        </p:spPr>
        <p:txBody>
          <a:bodyPr wrap="square">
            <a:spAutoFit/>
          </a:bodyPr>
          <a:lstStyle/>
          <a:p>
            <a:pPr algn="just">
              <a:spcBef>
                <a:spcPts val="600"/>
              </a:spcBef>
              <a:spcAft>
                <a:spcPts val="600"/>
              </a:spcAft>
            </a:pPr>
            <a:r>
              <a:rPr lang="fr-FR" sz="2600" b="1" dirty="0">
                <a:solidFill>
                  <a:srgbClr val="00B0F0"/>
                </a:solidFill>
                <a:latin typeface="Arial" panose="020B0604020202020204" pitchFamily="34" charset="0"/>
                <a:ea typeface="Times New Roman" panose="02020603050405020304" pitchFamily="18" charset="0"/>
              </a:rPr>
              <a:t>5.2. La protection à l’étranger </a:t>
            </a:r>
          </a:p>
        </p:txBody>
      </p:sp>
      <p:sp>
        <p:nvSpPr>
          <p:cNvPr id="9" name="Titre 1">
            <a:extLst>
              <a:ext uri="{FF2B5EF4-FFF2-40B4-BE49-F238E27FC236}">
                <a16:creationId xmlns:a16="http://schemas.microsoft.com/office/drawing/2014/main" id="{6A180B97-B288-4B13-807A-4A96CE24ADCA}"/>
              </a:ext>
            </a:extLst>
          </p:cNvPr>
          <p:cNvSpPr txBox="1">
            <a:spLocks/>
          </p:cNvSpPr>
          <p:nvPr/>
        </p:nvSpPr>
        <p:spPr>
          <a:xfrm>
            <a:off x="-1" y="1"/>
            <a:ext cx="12152963" cy="52322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a:latin typeface="Arial" panose="020B0604020202020204" pitchFamily="34" charset="0"/>
                <a:cs typeface="Arial" panose="020B0604020202020204" pitchFamily="34" charset="0"/>
              </a:rPr>
              <a:t>Chap. 8 – La gestion des risques liés à la personne et des biens</a:t>
            </a:r>
            <a:endParaRPr lang="fr-FR" sz="2800" b="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5DDB21A5-819A-4443-80F3-CF092B96FAB4}"/>
              </a:ext>
            </a:extLst>
          </p:cNvPr>
          <p:cNvSpPr txBox="1"/>
          <p:nvPr/>
        </p:nvSpPr>
        <p:spPr>
          <a:xfrm>
            <a:off x="274772" y="2336621"/>
            <a:ext cx="7526907" cy="2308324"/>
          </a:xfrm>
          <a:prstGeom prst="rect">
            <a:avLst/>
          </a:prstGeom>
          <a:noFill/>
        </p:spPr>
        <p:txBody>
          <a:bodyPr wrap="square">
            <a:spAutoFit/>
          </a:bodyPr>
          <a:lstStyle/>
          <a:p>
            <a:pPr>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Pour protéger une innovation au niveau mondial l'entreprise doit demander une protection auprès de </a:t>
            </a:r>
            <a:r>
              <a:rPr lang="fr-FR" sz="24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l'organisation mondiale de la propriété intellectuelle </a:t>
            </a:r>
            <a:r>
              <a:rPr lang="fr-FR" sz="2400" dirty="0">
                <a:effectLst/>
                <a:latin typeface="Arial" panose="020B0604020202020204" pitchFamily="34" charset="0"/>
                <a:ea typeface="Calibri" panose="020F0502020204030204" pitchFamily="34" charset="0"/>
                <a:cs typeface="Times New Roman" panose="02020603050405020304" pitchFamily="18" charset="0"/>
              </a:rPr>
              <a:t>(OMPI). La demande doit être faite par pays concerné et le prix à payer dépendra du nombre de pays souhaité. </a:t>
            </a:r>
          </a:p>
        </p:txBody>
      </p:sp>
      <p:pic>
        <p:nvPicPr>
          <p:cNvPr id="4" name="Image 3" descr="Une image contenant carte&#10;&#10;Description générée automatiquement">
            <a:extLst>
              <a:ext uri="{FF2B5EF4-FFF2-40B4-BE49-F238E27FC236}">
                <a16:creationId xmlns:a16="http://schemas.microsoft.com/office/drawing/2014/main" id="{ABDBF332-CDBC-423F-A3C9-662FED67C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63" y="1863240"/>
            <a:ext cx="4123755" cy="2781705"/>
          </a:xfrm>
          <a:prstGeom prst="rect">
            <a:avLst/>
          </a:prstGeom>
        </p:spPr>
      </p:pic>
      <p:pic>
        <p:nvPicPr>
          <p:cNvPr id="8" name="Image 7">
            <a:extLst>
              <a:ext uri="{FF2B5EF4-FFF2-40B4-BE49-F238E27FC236}">
                <a16:creationId xmlns:a16="http://schemas.microsoft.com/office/drawing/2014/main" id="{92B2A405-8D7F-4952-A3BD-F620917B2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225" y="4845075"/>
            <a:ext cx="1743088" cy="1600212"/>
          </a:xfrm>
          <a:prstGeom prst="rect">
            <a:avLst/>
          </a:prstGeom>
        </p:spPr>
      </p:pic>
    </p:spTree>
    <p:extLst>
      <p:ext uri="{BB962C8B-B14F-4D97-AF65-F5344CB8AC3E}">
        <p14:creationId xmlns:p14="http://schemas.microsoft.com/office/powerpoint/2010/main" val="2254279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 y="587373"/>
            <a:ext cx="9463816"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5. Protéger la propriété industrielle et intellectuelle </a:t>
            </a:r>
            <a:endParaRPr lang="fr-FR" sz="28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146172" y="1275868"/>
            <a:ext cx="11507638" cy="492443"/>
          </a:xfrm>
          <a:prstGeom prst="rect">
            <a:avLst/>
          </a:prstGeom>
        </p:spPr>
        <p:txBody>
          <a:bodyPr wrap="square">
            <a:spAutoFit/>
          </a:bodyPr>
          <a:lstStyle/>
          <a:p>
            <a:pPr algn="just">
              <a:spcBef>
                <a:spcPts val="600"/>
              </a:spcBef>
              <a:spcAft>
                <a:spcPts val="600"/>
              </a:spcAft>
            </a:pPr>
            <a:r>
              <a:rPr lang="fr-FR" sz="2600" b="1" dirty="0">
                <a:solidFill>
                  <a:srgbClr val="00B0F0"/>
                </a:solidFill>
                <a:latin typeface="Arial" panose="020B0604020202020204" pitchFamily="34" charset="0"/>
                <a:ea typeface="Times New Roman" panose="02020603050405020304" pitchFamily="18" charset="0"/>
              </a:rPr>
              <a:t>5.3. L’exploitation des données</a:t>
            </a:r>
          </a:p>
        </p:txBody>
      </p:sp>
      <p:sp>
        <p:nvSpPr>
          <p:cNvPr id="9" name="Titre 1">
            <a:extLst>
              <a:ext uri="{FF2B5EF4-FFF2-40B4-BE49-F238E27FC236}">
                <a16:creationId xmlns:a16="http://schemas.microsoft.com/office/drawing/2014/main" id="{6A180B97-B288-4B13-807A-4A96CE24ADCA}"/>
              </a:ext>
            </a:extLst>
          </p:cNvPr>
          <p:cNvSpPr txBox="1">
            <a:spLocks/>
          </p:cNvSpPr>
          <p:nvPr/>
        </p:nvSpPr>
        <p:spPr>
          <a:xfrm>
            <a:off x="-1" y="1"/>
            <a:ext cx="12152963" cy="52322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a:latin typeface="Arial" panose="020B0604020202020204" pitchFamily="34" charset="0"/>
                <a:cs typeface="Arial" panose="020B0604020202020204" pitchFamily="34" charset="0"/>
              </a:rPr>
              <a:t>Chap. 8 – La gestion des risques liés à la personne et des biens</a:t>
            </a:r>
            <a:endParaRPr lang="fr-FR" sz="2800" b="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5A24A6A8-9E55-49D7-9045-3D4139B981EE}"/>
              </a:ext>
            </a:extLst>
          </p:cNvPr>
          <p:cNvSpPr txBox="1"/>
          <p:nvPr/>
        </p:nvSpPr>
        <p:spPr>
          <a:xfrm>
            <a:off x="420347" y="2755525"/>
            <a:ext cx="10959287" cy="3139321"/>
          </a:xfrm>
          <a:prstGeom prst="rect">
            <a:avLst/>
          </a:prstGeom>
          <a:noFill/>
        </p:spPr>
        <p:txBody>
          <a:bodyPr wrap="square">
            <a:spAutoFit/>
          </a:bodyPr>
          <a:lstStyle/>
          <a:p>
            <a:pPr algn="just">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L'entreprise doit :</a:t>
            </a:r>
          </a:p>
          <a:p>
            <a:pPr marL="342900" lvl="0" indent="-342900" algn="just">
              <a:spcBef>
                <a:spcPts val="1800"/>
              </a:spcBef>
              <a:buFont typeface="Arial" panose="020B0604020202020204" pitchFamily="34" charset="0"/>
              <a:buChar char="-"/>
            </a:pPr>
            <a:r>
              <a:rPr lang="fr-FR" sz="2400" dirty="0">
                <a:effectLst/>
                <a:latin typeface="Arial" panose="020B0604020202020204" pitchFamily="34" charset="0"/>
                <a:ea typeface="Calibri" panose="020F0502020204030204" pitchFamily="34" charset="0"/>
                <a:cs typeface="Times New Roman" panose="02020603050405020304" pitchFamily="18" charset="0"/>
              </a:rPr>
              <a:t>Mettre en place une surveillance de son environnement afin de vérifier que personne n'utilise son invention ni sa marque. Cette veille technologique et concurrentielle peut se réaliser par la lecture des revues spécialisées, la fréquentation des salons professionnels, l'analyse des sites internet des concurrents, l'écoute attentive des clients...</a:t>
            </a:r>
          </a:p>
          <a:p>
            <a:pPr marL="342900" lvl="0" indent="-342900" algn="just">
              <a:spcBef>
                <a:spcPts val="1800"/>
              </a:spcBef>
              <a:spcAft>
                <a:spcPts val="0"/>
              </a:spcAft>
              <a:buFont typeface="Arial" panose="020B0604020202020204" pitchFamily="34" charset="0"/>
              <a:buChar char="-"/>
            </a:pPr>
            <a:r>
              <a:rPr lang="fr-FR" sz="2400" dirty="0">
                <a:latin typeface="Arial" panose="020B0604020202020204" pitchFamily="34" charset="0"/>
                <a:ea typeface="Calibri" panose="020F0502020204030204" pitchFamily="34" charset="0"/>
                <a:cs typeface="Times New Roman" panose="02020603050405020304" pitchFamily="18" charset="0"/>
              </a:rPr>
              <a:t>S</a:t>
            </a:r>
            <a:r>
              <a:rPr lang="fr-FR" sz="2400" dirty="0">
                <a:effectLst/>
                <a:latin typeface="Arial" panose="020B0604020202020204" pitchFamily="34" charset="0"/>
                <a:ea typeface="Calibri" panose="020F0502020204030204" pitchFamily="34" charset="0"/>
                <a:cs typeface="Times New Roman" panose="02020603050405020304" pitchFamily="18" charset="0"/>
              </a:rPr>
              <a:t>uivre les dates d'expiration et de renouvellement des protections en place.</a:t>
            </a:r>
          </a:p>
        </p:txBody>
      </p:sp>
      <p:pic>
        <p:nvPicPr>
          <p:cNvPr id="5" name="Image 4" descr="Une image contenant texte, accessoire, capture d’écran&#10;&#10;Description générée automatiquement">
            <a:extLst>
              <a:ext uri="{FF2B5EF4-FFF2-40B4-BE49-F238E27FC236}">
                <a16:creationId xmlns:a16="http://schemas.microsoft.com/office/drawing/2014/main" id="{55E03B2C-F6FF-4B2F-AF27-4DC55EC63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977" y="1275868"/>
            <a:ext cx="3358018" cy="1875488"/>
          </a:xfrm>
          <a:prstGeom prst="rect">
            <a:avLst/>
          </a:prstGeom>
        </p:spPr>
      </p:pic>
    </p:spTree>
    <p:extLst>
      <p:ext uri="{BB962C8B-B14F-4D97-AF65-F5344CB8AC3E}">
        <p14:creationId xmlns:p14="http://schemas.microsoft.com/office/powerpoint/2010/main" val="3609133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256</TotalTime>
  <Words>405</Words>
  <Application>Microsoft Office PowerPoint</Application>
  <PresentationFormat>Grand écran</PresentationFormat>
  <Paragraphs>23</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Century Gothic</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40</cp:revision>
  <dcterms:created xsi:type="dcterms:W3CDTF">2014-01-14T07:42:30Z</dcterms:created>
  <dcterms:modified xsi:type="dcterms:W3CDTF">2023-11-26T19:57:14Z</dcterms:modified>
</cp:coreProperties>
</file>