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2"/>
  </p:notesMasterIdLst>
  <p:sldIdLst>
    <p:sldId id="261" r:id="rId2"/>
    <p:sldId id="262" r:id="rId3"/>
    <p:sldId id="263" r:id="rId4"/>
    <p:sldId id="264" r:id="rId5"/>
    <p:sldId id="266" r:id="rId6"/>
    <p:sldId id="265" r:id="rId7"/>
    <p:sldId id="269" r:id="rId8"/>
    <p:sldId id="267" r:id="rId9"/>
    <p:sldId id="270" r:id="rId10"/>
    <p:sldId id="268"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D27102A9-8310-4765-A935-A1911B00CA55}" styleName="Style léger 1 - Accentuation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16DA210-FB5B-4158-B5E0-FEB733F419BA}" styleName="Style clair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8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4199D49-C684-4C79-8101-0A3DAA5BD9F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3623E8CB-2AD9-4F37-82C4-FB968C89E7D4}">
      <dgm:prSet/>
      <dgm:spPr/>
      <dgm:t>
        <a:bodyPr/>
        <a:lstStyle/>
        <a:p>
          <a:r>
            <a:rPr lang="fr-FR" dirty="0">
              <a:effectLst/>
              <a:latin typeface="Arial" panose="020B0604020202020204" pitchFamily="34" charset="0"/>
              <a:ea typeface="Calibri" panose="020F0502020204030204" pitchFamily="34" charset="0"/>
              <a:cs typeface="Times New Roman" panose="02020603050405020304" pitchFamily="18" charset="0"/>
            </a:rPr>
            <a:t>les dommages causés intentionnellement par l’assuré</a:t>
          </a:r>
        </a:p>
      </dgm:t>
    </dgm:pt>
    <dgm:pt modelId="{5E5D7911-1237-497E-87B5-85EC42933577}" type="parTrans" cxnId="{C99561ED-CBA7-4662-AF30-A3398BDABC84}">
      <dgm:prSet/>
      <dgm:spPr/>
      <dgm:t>
        <a:bodyPr/>
        <a:lstStyle/>
        <a:p>
          <a:endParaRPr lang="fr-FR"/>
        </a:p>
      </dgm:t>
    </dgm:pt>
    <dgm:pt modelId="{C5B5DDF4-3191-4E64-9D8E-D688068F6338}" type="sibTrans" cxnId="{C99561ED-CBA7-4662-AF30-A3398BDABC84}">
      <dgm:prSet/>
      <dgm:spPr/>
      <dgm:t>
        <a:bodyPr/>
        <a:lstStyle/>
        <a:p>
          <a:endParaRPr lang="fr-FR"/>
        </a:p>
      </dgm:t>
    </dgm:pt>
    <dgm:pt modelId="{139B7D10-0842-4939-916B-2F49C98607EB}">
      <dgm:prSet/>
      <dgm:spPr/>
      <dgm:t>
        <a:bodyPr/>
        <a:lstStyle/>
        <a:p>
          <a:r>
            <a:rPr lang="fr-FR" dirty="0">
              <a:effectLst/>
              <a:latin typeface="Arial" panose="020B0604020202020204" pitchFamily="34" charset="0"/>
              <a:ea typeface="Calibri" panose="020F0502020204030204" pitchFamily="34" charset="0"/>
              <a:cs typeface="Times New Roman" panose="02020603050405020304" pitchFamily="18" charset="0"/>
            </a:rPr>
            <a:t>les dommages causés par une faute lourde de l’assuré</a:t>
          </a:r>
        </a:p>
      </dgm:t>
    </dgm:pt>
    <dgm:pt modelId="{DC63297F-9167-4F8D-8E5E-AF566011FCB3}" type="parTrans" cxnId="{E24DABDD-84A5-49E4-AD4A-5C9F92F142C8}">
      <dgm:prSet/>
      <dgm:spPr/>
      <dgm:t>
        <a:bodyPr/>
        <a:lstStyle/>
        <a:p>
          <a:endParaRPr lang="fr-FR"/>
        </a:p>
      </dgm:t>
    </dgm:pt>
    <dgm:pt modelId="{B61C36BA-55E7-4458-B195-04B8E8B3F4CA}" type="sibTrans" cxnId="{E24DABDD-84A5-49E4-AD4A-5C9F92F142C8}">
      <dgm:prSet/>
      <dgm:spPr/>
      <dgm:t>
        <a:bodyPr/>
        <a:lstStyle/>
        <a:p>
          <a:endParaRPr lang="fr-FR"/>
        </a:p>
      </dgm:t>
    </dgm:pt>
    <dgm:pt modelId="{9A5F6409-A26E-492E-A024-C6544F2235B8}">
      <dgm:prSet/>
      <dgm:spPr/>
      <dgm:t>
        <a:bodyPr/>
        <a:lstStyle/>
        <a:p>
          <a:r>
            <a:rPr lang="fr-FR" dirty="0">
              <a:effectLst/>
              <a:latin typeface="Arial" panose="020B0604020202020204" pitchFamily="34" charset="0"/>
              <a:ea typeface="Calibri" panose="020F0502020204030204" pitchFamily="34" charset="0"/>
              <a:cs typeface="Times New Roman" panose="02020603050405020304" pitchFamily="18" charset="0"/>
            </a:rPr>
            <a:t>les dommages causés par une guerre, une émeute ou une insurrection</a:t>
          </a:r>
        </a:p>
      </dgm:t>
    </dgm:pt>
    <dgm:pt modelId="{401FA3FA-046F-4E98-9AC4-21FE831ADB88}" type="parTrans" cxnId="{090D1734-4604-40A2-9447-A23557538AED}">
      <dgm:prSet/>
      <dgm:spPr/>
      <dgm:t>
        <a:bodyPr/>
        <a:lstStyle/>
        <a:p>
          <a:endParaRPr lang="fr-FR"/>
        </a:p>
      </dgm:t>
    </dgm:pt>
    <dgm:pt modelId="{0665DD33-93B4-4A49-8981-705C05919641}" type="sibTrans" cxnId="{090D1734-4604-40A2-9447-A23557538AED}">
      <dgm:prSet/>
      <dgm:spPr/>
      <dgm:t>
        <a:bodyPr/>
        <a:lstStyle/>
        <a:p>
          <a:endParaRPr lang="fr-FR"/>
        </a:p>
      </dgm:t>
    </dgm:pt>
    <dgm:pt modelId="{6EADFD56-7B87-4AF8-B3A6-E2BC9D745C43}">
      <dgm:prSet/>
      <dgm:spPr/>
      <dgm:t>
        <a:bodyPr/>
        <a:lstStyle/>
        <a:p>
          <a:r>
            <a:rPr lang="fr-FR" dirty="0">
              <a:effectLst/>
              <a:latin typeface="Arial" panose="020B0604020202020204" pitchFamily="34" charset="0"/>
              <a:ea typeface="Calibri" panose="020F0502020204030204" pitchFamily="34" charset="0"/>
              <a:cs typeface="Times New Roman" panose="02020603050405020304" pitchFamily="18" charset="0"/>
            </a:rPr>
            <a:t>les dommages causés par une catastrophe naturelle</a:t>
          </a:r>
        </a:p>
      </dgm:t>
    </dgm:pt>
    <dgm:pt modelId="{94FF8FC1-A406-4860-813E-EF8EC6E1089A}" type="parTrans" cxnId="{F24555FA-5BCC-4F3D-BF6A-ABC3B173960D}">
      <dgm:prSet/>
      <dgm:spPr/>
      <dgm:t>
        <a:bodyPr/>
        <a:lstStyle/>
        <a:p>
          <a:endParaRPr lang="fr-FR"/>
        </a:p>
      </dgm:t>
    </dgm:pt>
    <dgm:pt modelId="{0287B0CC-2A13-40F7-8C2C-CD2D96016DE9}" type="sibTrans" cxnId="{F24555FA-5BCC-4F3D-BF6A-ABC3B173960D}">
      <dgm:prSet/>
      <dgm:spPr/>
      <dgm:t>
        <a:bodyPr/>
        <a:lstStyle/>
        <a:p>
          <a:endParaRPr lang="fr-FR"/>
        </a:p>
      </dgm:t>
    </dgm:pt>
    <dgm:pt modelId="{2B3A6FCB-868F-48A8-A495-6D5C9C91C359}">
      <dgm:prSet/>
      <dgm:spPr/>
      <dgm:t>
        <a:bodyPr/>
        <a:lstStyle/>
        <a:p>
          <a:r>
            <a:rPr lang="fr-FR" dirty="0">
              <a:effectLst/>
              <a:latin typeface="Arial" panose="020B0604020202020204" pitchFamily="34" charset="0"/>
              <a:ea typeface="Calibri" panose="020F0502020204030204" pitchFamily="34" charset="0"/>
              <a:cs typeface="Times New Roman" panose="02020603050405020304" pitchFamily="18" charset="0"/>
            </a:rPr>
            <a:t>les dommages causés par une utilisation non autorisée du véhicule assuré</a:t>
          </a:r>
        </a:p>
      </dgm:t>
    </dgm:pt>
    <dgm:pt modelId="{39BDE6F9-EB63-421E-B09F-C639B9934650}" type="parTrans" cxnId="{C8DF78E8-FAB8-485A-80CA-EEAB90069EBF}">
      <dgm:prSet/>
      <dgm:spPr/>
      <dgm:t>
        <a:bodyPr/>
        <a:lstStyle/>
        <a:p>
          <a:endParaRPr lang="fr-FR"/>
        </a:p>
      </dgm:t>
    </dgm:pt>
    <dgm:pt modelId="{B3BD5036-009D-4D1C-9B23-7DF250178D7D}" type="sibTrans" cxnId="{C8DF78E8-FAB8-485A-80CA-EEAB90069EBF}">
      <dgm:prSet/>
      <dgm:spPr/>
      <dgm:t>
        <a:bodyPr/>
        <a:lstStyle/>
        <a:p>
          <a:endParaRPr lang="fr-FR"/>
        </a:p>
      </dgm:t>
    </dgm:pt>
    <dgm:pt modelId="{ECAF4039-9495-4773-B776-2C74655B4BFB}">
      <dgm:prSet/>
      <dgm:spPr/>
      <dgm:t>
        <a:bodyPr/>
        <a:lstStyle/>
        <a:p>
          <a:r>
            <a:rPr lang="fr-FR" dirty="0">
              <a:effectLst/>
              <a:latin typeface="Arial" panose="020B0604020202020204" pitchFamily="34" charset="0"/>
              <a:ea typeface="Calibri" panose="020F0502020204030204" pitchFamily="34" charset="0"/>
              <a:cs typeface="Times New Roman" panose="02020603050405020304" pitchFamily="18" charset="0"/>
            </a:rPr>
            <a:t>les dommages causés par une conduite en état d’ivresse ou sous l’emprise de stupéfiants</a:t>
          </a:r>
        </a:p>
      </dgm:t>
    </dgm:pt>
    <dgm:pt modelId="{7FA1EF0C-880A-4BD2-9314-2C98D71CB280}" type="parTrans" cxnId="{B45287E6-5E71-4188-B4C5-0CBF9BC52030}">
      <dgm:prSet/>
      <dgm:spPr/>
      <dgm:t>
        <a:bodyPr/>
        <a:lstStyle/>
        <a:p>
          <a:endParaRPr lang="fr-FR"/>
        </a:p>
      </dgm:t>
    </dgm:pt>
    <dgm:pt modelId="{79D13E49-FE00-4D6B-89E9-B13CB4286A1F}" type="sibTrans" cxnId="{B45287E6-5E71-4188-B4C5-0CBF9BC52030}">
      <dgm:prSet/>
      <dgm:spPr/>
      <dgm:t>
        <a:bodyPr/>
        <a:lstStyle/>
        <a:p>
          <a:endParaRPr lang="fr-FR"/>
        </a:p>
      </dgm:t>
    </dgm:pt>
    <dgm:pt modelId="{1AE2B30D-6264-4C40-9D0A-A3E00031C450}" type="pres">
      <dgm:prSet presAssocID="{54199D49-C684-4C79-8101-0A3DAA5BD9F2}" presName="Name0" presStyleCnt="0">
        <dgm:presLayoutVars>
          <dgm:chMax val="7"/>
          <dgm:chPref val="7"/>
          <dgm:dir/>
        </dgm:presLayoutVars>
      </dgm:prSet>
      <dgm:spPr/>
    </dgm:pt>
    <dgm:pt modelId="{1BA70FFA-A297-416B-BB1D-9315DD04CE75}" type="pres">
      <dgm:prSet presAssocID="{54199D49-C684-4C79-8101-0A3DAA5BD9F2}" presName="Name1" presStyleCnt="0"/>
      <dgm:spPr/>
    </dgm:pt>
    <dgm:pt modelId="{C02F50A1-266E-41E0-A5CF-8E0B695723E8}" type="pres">
      <dgm:prSet presAssocID="{54199D49-C684-4C79-8101-0A3DAA5BD9F2}" presName="cycle" presStyleCnt="0"/>
      <dgm:spPr/>
    </dgm:pt>
    <dgm:pt modelId="{264A4A36-B357-407F-92E6-E61C8D3D7570}" type="pres">
      <dgm:prSet presAssocID="{54199D49-C684-4C79-8101-0A3DAA5BD9F2}" presName="srcNode" presStyleLbl="node1" presStyleIdx="0" presStyleCnt="6"/>
      <dgm:spPr/>
    </dgm:pt>
    <dgm:pt modelId="{7D10621F-18F3-4F05-A330-A2DB7795B74E}" type="pres">
      <dgm:prSet presAssocID="{54199D49-C684-4C79-8101-0A3DAA5BD9F2}" presName="conn" presStyleLbl="parChTrans1D2" presStyleIdx="0" presStyleCnt="1"/>
      <dgm:spPr/>
    </dgm:pt>
    <dgm:pt modelId="{AC650D26-D593-40ED-8BDC-552D66C5A57E}" type="pres">
      <dgm:prSet presAssocID="{54199D49-C684-4C79-8101-0A3DAA5BD9F2}" presName="extraNode" presStyleLbl="node1" presStyleIdx="0" presStyleCnt="6"/>
      <dgm:spPr/>
    </dgm:pt>
    <dgm:pt modelId="{2B6BC65E-2EB6-4CE2-858D-038DC12A1DB4}" type="pres">
      <dgm:prSet presAssocID="{54199D49-C684-4C79-8101-0A3DAA5BD9F2}" presName="dstNode" presStyleLbl="node1" presStyleIdx="0" presStyleCnt="6"/>
      <dgm:spPr/>
    </dgm:pt>
    <dgm:pt modelId="{42E0CFDA-DC34-4602-8DA7-71397D022D03}" type="pres">
      <dgm:prSet presAssocID="{3623E8CB-2AD9-4F37-82C4-FB968C89E7D4}" presName="text_1" presStyleLbl="node1" presStyleIdx="0" presStyleCnt="6" custLinFactNeighborY="-2496">
        <dgm:presLayoutVars>
          <dgm:bulletEnabled val="1"/>
        </dgm:presLayoutVars>
      </dgm:prSet>
      <dgm:spPr/>
    </dgm:pt>
    <dgm:pt modelId="{3DDF96B1-0870-4802-AA6E-14902E32CEE7}" type="pres">
      <dgm:prSet presAssocID="{3623E8CB-2AD9-4F37-82C4-FB968C89E7D4}" presName="accent_1" presStyleCnt="0"/>
      <dgm:spPr/>
    </dgm:pt>
    <dgm:pt modelId="{62ED8340-E32F-454E-AF14-4CEF46752299}" type="pres">
      <dgm:prSet presAssocID="{3623E8CB-2AD9-4F37-82C4-FB968C89E7D4}" presName="accentRepeatNode" presStyleLbl="solidFgAcc1" presStyleIdx="0" presStyleCnt="6"/>
      <dgm:spPr/>
    </dgm:pt>
    <dgm:pt modelId="{8076FD24-760B-4C2E-A0DF-317F80D69F3A}" type="pres">
      <dgm:prSet presAssocID="{139B7D10-0842-4939-916B-2F49C98607EB}" presName="text_2" presStyleLbl="node1" presStyleIdx="1" presStyleCnt="6">
        <dgm:presLayoutVars>
          <dgm:bulletEnabled val="1"/>
        </dgm:presLayoutVars>
      </dgm:prSet>
      <dgm:spPr/>
    </dgm:pt>
    <dgm:pt modelId="{61740E48-EE7D-496C-96FB-3F7840CE17D7}" type="pres">
      <dgm:prSet presAssocID="{139B7D10-0842-4939-916B-2F49C98607EB}" presName="accent_2" presStyleCnt="0"/>
      <dgm:spPr/>
    </dgm:pt>
    <dgm:pt modelId="{5839A868-437D-4E1A-9F40-598DBD27D6C4}" type="pres">
      <dgm:prSet presAssocID="{139B7D10-0842-4939-916B-2F49C98607EB}" presName="accentRepeatNode" presStyleLbl="solidFgAcc1" presStyleIdx="1" presStyleCnt="6"/>
      <dgm:spPr/>
    </dgm:pt>
    <dgm:pt modelId="{2EFA5BCE-97DF-4E36-97F5-F042203F29EA}" type="pres">
      <dgm:prSet presAssocID="{9A5F6409-A26E-492E-A024-C6544F2235B8}" presName="text_3" presStyleLbl="node1" presStyleIdx="2" presStyleCnt="6">
        <dgm:presLayoutVars>
          <dgm:bulletEnabled val="1"/>
        </dgm:presLayoutVars>
      </dgm:prSet>
      <dgm:spPr/>
    </dgm:pt>
    <dgm:pt modelId="{D763E010-3B87-4485-96C8-378CA07A70D9}" type="pres">
      <dgm:prSet presAssocID="{9A5F6409-A26E-492E-A024-C6544F2235B8}" presName="accent_3" presStyleCnt="0"/>
      <dgm:spPr/>
    </dgm:pt>
    <dgm:pt modelId="{56105F87-8CFF-4797-A6DB-771113BEC935}" type="pres">
      <dgm:prSet presAssocID="{9A5F6409-A26E-492E-A024-C6544F2235B8}" presName="accentRepeatNode" presStyleLbl="solidFgAcc1" presStyleIdx="2" presStyleCnt="6"/>
      <dgm:spPr/>
    </dgm:pt>
    <dgm:pt modelId="{39F24372-B78D-465C-98DD-154D16BD8FA9}" type="pres">
      <dgm:prSet presAssocID="{6EADFD56-7B87-4AF8-B3A6-E2BC9D745C43}" presName="text_4" presStyleLbl="node1" presStyleIdx="3" presStyleCnt="6">
        <dgm:presLayoutVars>
          <dgm:bulletEnabled val="1"/>
        </dgm:presLayoutVars>
      </dgm:prSet>
      <dgm:spPr/>
    </dgm:pt>
    <dgm:pt modelId="{2AC249C2-6B62-4189-9202-42D0951DF1CA}" type="pres">
      <dgm:prSet presAssocID="{6EADFD56-7B87-4AF8-B3A6-E2BC9D745C43}" presName="accent_4" presStyleCnt="0"/>
      <dgm:spPr/>
    </dgm:pt>
    <dgm:pt modelId="{D9856C85-0FA1-4595-BAFB-88514F9AC6A5}" type="pres">
      <dgm:prSet presAssocID="{6EADFD56-7B87-4AF8-B3A6-E2BC9D745C43}" presName="accentRepeatNode" presStyleLbl="solidFgAcc1" presStyleIdx="3" presStyleCnt="6"/>
      <dgm:spPr/>
    </dgm:pt>
    <dgm:pt modelId="{8154303A-6067-4D09-9604-B8EAA1CF7BCF}" type="pres">
      <dgm:prSet presAssocID="{2B3A6FCB-868F-48A8-A495-6D5C9C91C359}" presName="text_5" presStyleLbl="node1" presStyleIdx="4" presStyleCnt="6">
        <dgm:presLayoutVars>
          <dgm:bulletEnabled val="1"/>
        </dgm:presLayoutVars>
      </dgm:prSet>
      <dgm:spPr/>
    </dgm:pt>
    <dgm:pt modelId="{48ECEB6F-B641-41A9-A274-9F0E05F5604D}" type="pres">
      <dgm:prSet presAssocID="{2B3A6FCB-868F-48A8-A495-6D5C9C91C359}" presName="accent_5" presStyleCnt="0"/>
      <dgm:spPr/>
    </dgm:pt>
    <dgm:pt modelId="{43D747EB-995F-4912-BBC4-830AA2C85F61}" type="pres">
      <dgm:prSet presAssocID="{2B3A6FCB-868F-48A8-A495-6D5C9C91C359}" presName="accentRepeatNode" presStyleLbl="solidFgAcc1" presStyleIdx="4" presStyleCnt="6"/>
      <dgm:spPr/>
    </dgm:pt>
    <dgm:pt modelId="{A42AF39F-D24C-4CEE-9EB7-7ECB7AF837D9}" type="pres">
      <dgm:prSet presAssocID="{ECAF4039-9495-4773-B776-2C74655B4BFB}" presName="text_6" presStyleLbl="node1" presStyleIdx="5" presStyleCnt="6">
        <dgm:presLayoutVars>
          <dgm:bulletEnabled val="1"/>
        </dgm:presLayoutVars>
      </dgm:prSet>
      <dgm:spPr/>
    </dgm:pt>
    <dgm:pt modelId="{91BE6A44-3163-468C-94D4-C7523FF06BDD}" type="pres">
      <dgm:prSet presAssocID="{ECAF4039-9495-4773-B776-2C74655B4BFB}" presName="accent_6" presStyleCnt="0"/>
      <dgm:spPr/>
    </dgm:pt>
    <dgm:pt modelId="{A79C1389-9F5E-47EE-B55F-CA01DBFDBB45}" type="pres">
      <dgm:prSet presAssocID="{ECAF4039-9495-4773-B776-2C74655B4BFB}" presName="accentRepeatNode" presStyleLbl="solidFgAcc1" presStyleIdx="5" presStyleCnt="6"/>
      <dgm:spPr/>
    </dgm:pt>
  </dgm:ptLst>
  <dgm:cxnLst>
    <dgm:cxn modelId="{DEE6031F-E4C7-4468-BDE0-F79F43052DE3}" type="presOf" srcId="{139B7D10-0842-4939-916B-2F49C98607EB}" destId="{8076FD24-760B-4C2E-A0DF-317F80D69F3A}" srcOrd="0" destOrd="0" presId="urn:microsoft.com/office/officeart/2008/layout/VerticalCurvedList"/>
    <dgm:cxn modelId="{090D1734-4604-40A2-9447-A23557538AED}" srcId="{54199D49-C684-4C79-8101-0A3DAA5BD9F2}" destId="{9A5F6409-A26E-492E-A024-C6544F2235B8}" srcOrd="2" destOrd="0" parTransId="{401FA3FA-046F-4E98-9AC4-21FE831ADB88}" sibTransId="{0665DD33-93B4-4A49-8981-705C05919641}"/>
    <dgm:cxn modelId="{73291035-D713-4703-8553-EB2824231B67}" type="presOf" srcId="{C5B5DDF4-3191-4E64-9D8E-D688068F6338}" destId="{7D10621F-18F3-4F05-A330-A2DB7795B74E}" srcOrd="0" destOrd="0" presId="urn:microsoft.com/office/officeart/2008/layout/VerticalCurvedList"/>
    <dgm:cxn modelId="{E554B53D-456B-4557-9FDD-EAA9A6F73CA8}" type="presOf" srcId="{6EADFD56-7B87-4AF8-B3A6-E2BC9D745C43}" destId="{39F24372-B78D-465C-98DD-154D16BD8FA9}" srcOrd="0" destOrd="0" presId="urn:microsoft.com/office/officeart/2008/layout/VerticalCurvedList"/>
    <dgm:cxn modelId="{D75D0767-27A1-4B75-B350-519EEBD37459}" type="presOf" srcId="{54199D49-C684-4C79-8101-0A3DAA5BD9F2}" destId="{1AE2B30D-6264-4C40-9D0A-A3E00031C450}" srcOrd="0" destOrd="0" presId="urn:microsoft.com/office/officeart/2008/layout/VerticalCurvedList"/>
    <dgm:cxn modelId="{7D00867F-AEFD-4D9D-95AA-59538538A8EB}" type="presOf" srcId="{ECAF4039-9495-4773-B776-2C74655B4BFB}" destId="{A42AF39F-D24C-4CEE-9EB7-7ECB7AF837D9}" srcOrd="0" destOrd="0" presId="urn:microsoft.com/office/officeart/2008/layout/VerticalCurvedList"/>
    <dgm:cxn modelId="{A6B08297-0A10-4C90-A917-46002D212B0F}" type="presOf" srcId="{2B3A6FCB-868F-48A8-A495-6D5C9C91C359}" destId="{8154303A-6067-4D09-9604-B8EAA1CF7BCF}" srcOrd="0" destOrd="0" presId="urn:microsoft.com/office/officeart/2008/layout/VerticalCurvedList"/>
    <dgm:cxn modelId="{1E4020C3-578B-4E4F-A595-590EB7D00A60}" type="presOf" srcId="{3623E8CB-2AD9-4F37-82C4-FB968C89E7D4}" destId="{42E0CFDA-DC34-4602-8DA7-71397D022D03}" srcOrd="0" destOrd="0" presId="urn:microsoft.com/office/officeart/2008/layout/VerticalCurvedList"/>
    <dgm:cxn modelId="{E24DABDD-84A5-49E4-AD4A-5C9F92F142C8}" srcId="{54199D49-C684-4C79-8101-0A3DAA5BD9F2}" destId="{139B7D10-0842-4939-916B-2F49C98607EB}" srcOrd="1" destOrd="0" parTransId="{DC63297F-9167-4F8D-8E5E-AF566011FCB3}" sibTransId="{B61C36BA-55E7-4458-B195-04B8E8B3F4CA}"/>
    <dgm:cxn modelId="{B45287E6-5E71-4188-B4C5-0CBF9BC52030}" srcId="{54199D49-C684-4C79-8101-0A3DAA5BD9F2}" destId="{ECAF4039-9495-4773-B776-2C74655B4BFB}" srcOrd="5" destOrd="0" parTransId="{7FA1EF0C-880A-4BD2-9314-2C98D71CB280}" sibTransId="{79D13E49-FE00-4D6B-89E9-B13CB4286A1F}"/>
    <dgm:cxn modelId="{C8DF78E8-FAB8-485A-80CA-EEAB90069EBF}" srcId="{54199D49-C684-4C79-8101-0A3DAA5BD9F2}" destId="{2B3A6FCB-868F-48A8-A495-6D5C9C91C359}" srcOrd="4" destOrd="0" parTransId="{39BDE6F9-EB63-421E-B09F-C639B9934650}" sibTransId="{B3BD5036-009D-4D1C-9B23-7DF250178D7D}"/>
    <dgm:cxn modelId="{C99561ED-CBA7-4662-AF30-A3398BDABC84}" srcId="{54199D49-C684-4C79-8101-0A3DAA5BD9F2}" destId="{3623E8CB-2AD9-4F37-82C4-FB968C89E7D4}" srcOrd="0" destOrd="0" parTransId="{5E5D7911-1237-497E-87B5-85EC42933577}" sibTransId="{C5B5DDF4-3191-4E64-9D8E-D688068F6338}"/>
    <dgm:cxn modelId="{F24555FA-5BCC-4F3D-BF6A-ABC3B173960D}" srcId="{54199D49-C684-4C79-8101-0A3DAA5BD9F2}" destId="{6EADFD56-7B87-4AF8-B3A6-E2BC9D745C43}" srcOrd="3" destOrd="0" parTransId="{94FF8FC1-A406-4860-813E-EF8EC6E1089A}" sibTransId="{0287B0CC-2A13-40F7-8C2C-CD2D96016DE9}"/>
    <dgm:cxn modelId="{616531FE-A193-41EA-A6DC-488451A4EA55}" type="presOf" srcId="{9A5F6409-A26E-492E-A024-C6544F2235B8}" destId="{2EFA5BCE-97DF-4E36-97F5-F042203F29EA}" srcOrd="0" destOrd="0" presId="urn:microsoft.com/office/officeart/2008/layout/VerticalCurvedList"/>
    <dgm:cxn modelId="{2211DC08-94E6-4962-A625-07ECBD056264}" type="presParOf" srcId="{1AE2B30D-6264-4C40-9D0A-A3E00031C450}" destId="{1BA70FFA-A297-416B-BB1D-9315DD04CE75}" srcOrd="0" destOrd="0" presId="urn:microsoft.com/office/officeart/2008/layout/VerticalCurvedList"/>
    <dgm:cxn modelId="{DDD305A0-6C39-4B40-ADCB-C4A0C7C7E371}" type="presParOf" srcId="{1BA70FFA-A297-416B-BB1D-9315DD04CE75}" destId="{C02F50A1-266E-41E0-A5CF-8E0B695723E8}" srcOrd="0" destOrd="0" presId="urn:microsoft.com/office/officeart/2008/layout/VerticalCurvedList"/>
    <dgm:cxn modelId="{0B1D1B3A-8B9C-4104-B718-92C00B4CF9CA}" type="presParOf" srcId="{C02F50A1-266E-41E0-A5CF-8E0B695723E8}" destId="{264A4A36-B357-407F-92E6-E61C8D3D7570}" srcOrd="0" destOrd="0" presId="urn:microsoft.com/office/officeart/2008/layout/VerticalCurvedList"/>
    <dgm:cxn modelId="{12975CA8-5C71-4E96-B8D4-7BB68C70F69E}" type="presParOf" srcId="{C02F50A1-266E-41E0-A5CF-8E0B695723E8}" destId="{7D10621F-18F3-4F05-A330-A2DB7795B74E}" srcOrd="1" destOrd="0" presId="urn:microsoft.com/office/officeart/2008/layout/VerticalCurvedList"/>
    <dgm:cxn modelId="{E154B167-407A-43BF-97D4-FAEC4AC258A1}" type="presParOf" srcId="{C02F50A1-266E-41E0-A5CF-8E0B695723E8}" destId="{AC650D26-D593-40ED-8BDC-552D66C5A57E}" srcOrd="2" destOrd="0" presId="urn:microsoft.com/office/officeart/2008/layout/VerticalCurvedList"/>
    <dgm:cxn modelId="{89D31BE9-D882-47EB-A6CA-FA680BF45ACC}" type="presParOf" srcId="{C02F50A1-266E-41E0-A5CF-8E0B695723E8}" destId="{2B6BC65E-2EB6-4CE2-858D-038DC12A1DB4}" srcOrd="3" destOrd="0" presId="urn:microsoft.com/office/officeart/2008/layout/VerticalCurvedList"/>
    <dgm:cxn modelId="{D1090695-F8BA-458C-803A-A6DDA0D9F848}" type="presParOf" srcId="{1BA70FFA-A297-416B-BB1D-9315DD04CE75}" destId="{42E0CFDA-DC34-4602-8DA7-71397D022D03}" srcOrd="1" destOrd="0" presId="urn:microsoft.com/office/officeart/2008/layout/VerticalCurvedList"/>
    <dgm:cxn modelId="{67B83389-1981-41B6-AFFE-84960DB9926F}" type="presParOf" srcId="{1BA70FFA-A297-416B-BB1D-9315DD04CE75}" destId="{3DDF96B1-0870-4802-AA6E-14902E32CEE7}" srcOrd="2" destOrd="0" presId="urn:microsoft.com/office/officeart/2008/layout/VerticalCurvedList"/>
    <dgm:cxn modelId="{E13A41D4-8CD9-4C22-8296-C864EDA9C650}" type="presParOf" srcId="{3DDF96B1-0870-4802-AA6E-14902E32CEE7}" destId="{62ED8340-E32F-454E-AF14-4CEF46752299}" srcOrd="0" destOrd="0" presId="urn:microsoft.com/office/officeart/2008/layout/VerticalCurvedList"/>
    <dgm:cxn modelId="{95E8D875-98E9-4E6A-BAC3-1353B5C3A36B}" type="presParOf" srcId="{1BA70FFA-A297-416B-BB1D-9315DD04CE75}" destId="{8076FD24-760B-4C2E-A0DF-317F80D69F3A}" srcOrd="3" destOrd="0" presId="urn:microsoft.com/office/officeart/2008/layout/VerticalCurvedList"/>
    <dgm:cxn modelId="{EEC59393-54EE-453F-9B87-19F90816309C}" type="presParOf" srcId="{1BA70FFA-A297-416B-BB1D-9315DD04CE75}" destId="{61740E48-EE7D-496C-96FB-3F7840CE17D7}" srcOrd="4" destOrd="0" presId="urn:microsoft.com/office/officeart/2008/layout/VerticalCurvedList"/>
    <dgm:cxn modelId="{45B754FC-C775-4CC8-9464-64A172D5CDC5}" type="presParOf" srcId="{61740E48-EE7D-496C-96FB-3F7840CE17D7}" destId="{5839A868-437D-4E1A-9F40-598DBD27D6C4}" srcOrd="0" destOrd="0" presId="urn:microsoft.com/office/officeart/2008/layout/VerticalCurvedList"/>
    <dgm:cxn modelId="{06CD4453-75B8-4F70-99DB-234FA8EB4666}" type="presParOf" srcId="{1BA70FFA-A297-416B-BB1D-9315DD04CE75}" destId="{2EFA5BCE-97DF-4E36-97F5-F042203F29EA}" srcOrd="5" destOrd="0" presId="urn:microsoft.com/office/officeart/2008/layout/VerticalCurvedList"/>
    <dgm:cxn modelId="{56AEF0EC-9E05-4DBE-9B93-D4EA1A278934}" type="presParOf" srcId="{1BA70FFA-A297-416B-BB1D-9315DD04CE75}" destId="{D763E010-3B87-4485-96C8-378CA07A70D9}" srcOrd="6" destOrd="0" presId="urn:microsoft.com/office/officeart/2008/layout/VerticalCurvedList"/>
    <dgm:cxn modelId="{19B1E05F-8A00-4121-A413-160F0B0E2B60}" type="presParOf" srcId="{D763E010-3B87-4485-96C8-378CA07A70D9}" destId="{56105F87-8CFF-4797-A6DB-771113BEC935}" srcOrd="0" destOrd="0" presId="urn:microsoft.com/office/officeart/2008/layout/VerticalCurvedList"/>
    <dgm:cxn modelId="{B8195CE6-D49B-4E8F-8CAF-AAD8B7B2F1A3}" type="presParOf" srcId="{1BA70FFA-A297-416B-BB1D-9315DD04CE75}" destId="{39F24372-B78D-465C-98DD-154D16BD8FA9}" srcOrd="7" destOrd="0" presId="urn:microsoft.com/office/officeart/2008/layout/VerticalCurvedList"/>
    <dgm:cxn modelId="{29E5E256-4C97-4ACD-8BFE-0DA4BC82A659}" type="presParOf" srcId="{1BA70FFA-A297-416B-BB1D-9315DD04CE75}" destId="{2AC249C2-6B62-4189-9202-42D0951DF1CA}" srcOrd="8" destOrd="0" presId="urn:microsoft.com/office/officeart/2008/layout/VerticalCurvedList"/>
    <dgm:cxn modelId="{CEB18770-F9D0-4FDC-90F0-6610F12ADAFE}" type="presParOf" srcId="{2AC249C2-6B62-4189-9202-42D0951DF1CA}" destId="{D9856C85-0FA1-4595-BAFB-88514F9AC6A5}" srcOrd="0" destOrd="0" presId="urn:microsoft.com/office/officeart/2008/layout/VerticalCurvedList"/>
    <dgm:cxn modelId="{B8CF0E13-E30E-4FB2-8DBE-E1A29BA585D7}" type="presParOf" srcId="{1BA70FFA-A297-416B-BB1D-9315DD04CE75}" destId="{8154303A-6067-4D09-9604-B8EAA1CF7BCF}" srcOrd="9" destOrd="0" presId="urn:microsoft.com/office/officeart/2008/layout/VerticalCurvedList"/>
    <dgm:cxn modelId="{86A0B552-75EE-483A-9EC8-913DA7F7562B}" type="presParOf" srcId="{1BA70FFA-A297-416B-BB1D-9315DD04CE75}" destId="{48ECEB6F-B641-41A9-A274-9F0E05F5604D}" srcOrd="10" destOrd="0" presId="urn:microsoft.com/office/officeart/2008/layout/VerticalCurvedList"/>
    <dgm:cxn modelId="{A8F72E2C-1124-48DF-A4F6-A523F2A335AD}" type="presParOf" srcId="{48ECEB6F-B641-41A9-A274-9F0E05F5604D}" destId="{43D747EB-995F-4912-BBC4-830AA2C85F61}" srcOrd="0" destOrd="0" presId="urn:microsoft.com/office/officeart/2008/layout/VerticalCurvedList"/>
    <dgm:cxn modelId="{18E20A7F-3B6C-45DE-AFB1-72969FD4D47C}" type="presParOf" srcId="{1BA70FFA-A297-416B-BB1D-9315DD04CE75}" destId="{A42AF39F-D24C-4CEE-9EB7-7ECB7AF837D9}" srcOrd="11" destOrd="0" presId="urn:microsoft.com/office/officeart/2008/layout/VerticalCurvedList"/>
    <dgm:cxn modelId="{3FEACDE3-A654-4BEB-BDB8-DEFE6283E994}" type="presParOf" srcId="{1BA70FFA-A297-416B-BB1D-9315DD04CE75}" destId="{91BE6A44-3163-468C-94D4-C7523FF06BDD}" srcOrd="12" destOrd="0" presId="urn:microsoft.com/office/officeart/2008/layout/VerticalCurvedList"/>
    <dgm:cxn modelId="{DBCD9AA0-93B7-4280-9988-7C01183777EB}" type="presParOf" srcId="{91BE6A44-3163-468C-94D4-C7523FF06BDD}" destId="{A79C1389-9F5E-47EE-B55F-CA01DBFDBB45}"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10621F-18F3-4F05-A330-A2DB7795B74E}">
      <dsp:nvSpPr>
        <dsp:cNvPr id="0" name=""/>
        <dsp:cNvSpPr/>
      </dsp:nvSpPr>
      <dsp:spPr>
        <a:xfrm>
          <a:off x="-5075530" y="-777562"/>
          <a:ext cx="6044440" cy="6044440"/>
        </a:xfrm>
        <a:prstGeom prst="blockArc">
          <a:avLst>
            <a:gd name="adj1" fmla="val 18900000"/>
            <a:gd name="adj2" fmla="val 2700000"/>
            <a:gd name="adj3" fmla="val 357"/>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2E0CFDA-DC34-4602-8DA7-71397D022D03}">
      <dsp:nvSpPr>
        <dsp:cNvPr id="0" name=""/>
        <dsp:cNvSpPr/>
      </dsp:nvSpPr>
      <dsp:spPr>
        <a:xfrm>
          <a:off x="361438" y="224610"/>
          <a:ext cx="9805344" cy="4726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154" tIns="45720" rIns="45720" bIns="45720" numCol="1" spcCol="1270" anchor="ctr" anchorCtr="0">
          <a:noAutofit/>
        </a:bodyPr>
        <a:lstStyle/>
        <a:p>
          <a:pPr marL="0" lvl="0" indent="0" algn="l"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les dommages causés intentionnellement par l’assuré</a:t>
          </a:r>
        </a:p>
      </dsp:txBody>
      <dsp:txXfrm>
        <a:off x="361438" y="224610"/>
        <a:ext cx="9805344" cy="472635"/>
      </dsp:txXfrm>
    </dsp:sp>
    <dsp:sp modelId="{62ED8340-E32F-454E-AF14-4CEF46752299}">
      <dsp:nvSpPr>
        <dsp:cNvPr id="0" name=""/>
        <dsp:cNvSpPr/>
      </dsp:nvSpPr>
      <dsp:spPr>
        <a:xfrm>
          <a:off x="66041" y="177327"/>
          <a:ext cx="590793" cy="5907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076FD24-760B-4C2E-A0DF-317F80D69F3A}">
      <dsp:nvSpPr>
        <dsp:cNvPr id="0" name=""/>
        <dsp:cNvSpPr/>
      </dsp:nvSpPr>
      <dsp:spPr>
        <a:xfrm>
          <a:off x="750213" y="945270"/>
          <a:ext cx="9416569" cy="4726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154" tIns="45720" rIns="45720" bIns="45720" numCol="1" spcCol="1270" anchor="ctr" anchorCtr="0">
          <a:noAutofit/>
        </a:bodyPr>
        <a:lstStyle/>
        <a:p>
          <a:pPr marL="0" lvl="0" indent="0" algn="l"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les dommages causés par une faute lourde de l’assuré</a:t>
          </a:r>
        </a:p>
      </dsp:txBody>
      <dsp:txXfrm>
        <a:off x="750213" y="945270"/>
        <a:ext cx="9416569" cy="472635"/>
      </dsp:txXfrm>
    </dsp:sp>
    <dsp:sp modelId="{5839A868-437D-4E1A-9F40-598DBD27D6C4}">
      <dsp:nvSpPr>
        <dsp:cNvPr id="0" name=""/>
        <dsp:cNvSpPr/>
      </dsp:nvSpPr>
      <dsp:spPr>
        <a:xfrm>
          <a:off x="454816" y="886190"/>
          <a:ext cx="590793" cy="5907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EFA5BCE-97DF-4E36-97F5-F042203F29EA}">
      <dsp:nvSpPr>
        <dsp:cNvPr id="0" name=""/>
        <dsp:cNvSpPr/>
      </dsp:nvSpPr>
      <dsp:spPr>
        <a:xfrm>
          <a:off x="927990" y="1654133"/>
          <a:ext cx="9238792" cy="4726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154" tIns="45720" rIns="45720" bIns="45720" numCol="1" spcCol="1270" anchor="ctr" anchorCtr="0">
          <a:noAutofit/>
        </a:bodyPr>
        <a:lstStyle/>
        <a:p>
          <a:pPr marL="0" lvl="0" indent="0" algn="l"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les dommages causés par une guerre, une émeute ou une insurrection</a:t>
          </a:r>
        </a:p>
      </dsp:txBody>
      <dsp:txXfrm>
        <a:off x="927990" y="1654133"/>
        <a:ext cx="9238792" cy="472635"/>
      </dsp:txXfrm>
    </dsp:sp>
    <dsp:sp modelId="{56105F87-8CFF-4797-A6DB-771113BEC935}">
      <dsp:nvSpPr>
        <dsp:cNvPr id="0" name=""/>
        <dsp:cNvSpPr/>
      </dsp:nvSpPr>
      <dsp:spPr>
        <a:xfrm>
          <a:off x="632593" y="1595053"/>
          <a:ext cx="590793" cy="5907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F24372-B78D-465C-98DD-154D16BD8FA9}">
      <dsp:nvSpPr>
        <dsp:cNvPr id="0" name=""/>
        <dsp:cNvSpPr/>
      </dsp:nvSpPr>
      <dsp:spPr>
        <a:xfrm>
          <a:off x="927990" y="2362547"/>
          <a:ext cx="9238792" cy="4726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154" tIns="45720" rIns="45720" bIns="45720" numCol="1" spcCol="1270" anchor="ctr" anchorCtr="0">
          <a:noAutofit/>
        </a:bodyPr>
        <a:lstStyle/>
        <a:p>
          <a:pPr marL="0" lvl="0" indent="0" algn="l"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les dommages causés par une catastrophe naturelle</a:t>
          </a:r>
        </a:p>
      </dsp:txBody>
      <dsp:txXfrm>
        <a:off x="927990" y="2362547"/>
        <a:ext cx="9238792" cy="472635"/>
      </dsp:txXfrm>
    </dsp:sp>
    <dsp:sp modelId="{D9856C85-0FA1-4595-BAFB-88514F9AC6A5}">
      <dsp:nvSpPr>
        <dsp:cNvPr id="0" name=""/>
        <dsp:cNvSpPr/>
      </dsp:nvSpPr>
      <dsp:spPr>
        <a:xfrm>
          <a:off x="632593" y="2303468"/>
          <a:ext cx="590793" cy="5907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54303A-6067-4D09-9604-B8EAA1CF7BCF}">
      <dsp:nvSpPr>
        <dsp:cNvPr id="0" name=""/>
        <dsp:cNvSpPr/>
      </dsp:nvSpPr>
      <dsp:spPr>
        <a:xfrm>
          <a:off x="750213" y="3071410"/>
          <a:ext cx="9416569" cy="4726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154" tIns="45720" rIns="45720" bIns="45720" numCol="1" spcCol="1270" anchor="ctr" anchorCtr="0">
          <a:noAutofit/>
        </a:bodyPr>
        <a:lstStyle/>
        <a:p>
          <a:pPr marL="0" lvl="0" indent="0" algn="l"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les dommages causés par une utilisation non autorisée du véhicule assuré</a:t>
          </a:r>
        </a:p>
      </dsp:txBody>
      <dsp:txXfrm>
        <a:off x="750213" y="3071410"/>
        <a:ext cx="9416569" cy="472635"/>
      </dsp:txXfrm>
    </dsp:sp>
    <dsp:sp modelId="{43D747EB-995F-4912-BBC4-830AA2C85F61}">
      <dsp:nvSpPr>
        <dsp:cNvPr id="0" name=""/>
        <dsp:cNvSpPr/>
      </dsp:nvSpPr>
      <dsp:spPr>
        <a:xfrm>
          <a:off x="454816" y="3012331"/>
          <a:ext cx="590793" cy="5907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42AF39F-D24C-4CEE-9EB7-7ECB7AF837D9}">
      <dsp:nvSpPr>
        <dsp:cNvPr id="0" name=""/>
        <dsp:cNvSpPr/>
      </dsp:nvSpPr>
      <dsp:spPr>
        <a:xfrm>
          <a:off x="361438" y="3780273"/>
          <a:ext cx="9805344" cy="472635"/>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5154" tIns="45720" rIns="45720" bIns="45720" numCol="1" spcCol="1270" anchor="ctr" anchorCtr="0">
          <a:noAutofit/>
        </a:bodyPr>
        <a:lstStyle/>
        <a:p>
          <a:pPr marL="0" lvl="0" indent="0" algn="l" defTabSz="800100">
            <a:lnSpc>
              <a:spcPct val="90000"/>
            </a:lnSpc>
            <a:spcBef>
              <a:spcPct val="0"/>
            </a:spcBef>
            <a:spcAft>
              <a:spcPct val="35000"/>
            </a:spcAft>
            <a:buNone/>
          </a:pPr>
          <a:r>
            <a:rPr lang="fr-FR" sz="1800" kern="1200" dirty="0">
              <a:effectLst/>
              <a:latin typeface="Arial" panose="020B0604020202020204" pitchFamily="34" charset="0"/>
              <a:ea typeface="Calibri" panose="020F0502020204030204" pitchFamily="34" charset="0"/>
              <a:cs typeface="Times New Roman" panose="02020603050405020304" pitchFamily="18" charset="0"/>
            </a:rPr>
            <a:t>les dommages causés par une conduite en état d’ivresse ou sous l’emprise de stupéfiants</a:t>
          </a:r>
        </a:p>
      </dsp:txBody>
      <dsp:txXfrm>
        <a:off x="361438" y="3780273"/>
        <a:ext cx="9805344" cy="472635"/>
      </dsp:txXfrm>
    </dsp:sp>
    <dsp:sp modelId="{A79C1389-9F5E-47EE-B55F-CA01DBFDBB45}">
      <dsp:nvSpPr>
        <dsp:cNvPr id="0" name=""/>
        <dsp:cNvSpPr/>
      </dsp:nvSpPr>
      <dsp:spPr>
        <a:xfrm>
          <a:off x="66041" y="3721194"/>
          <a:ext cx="590793" cy="590793"/>
        </a:xfrm>
        <a:prstGeom prst="ellipse">
          <a:avLst/>
        </a:prstGeom>
        <a:solidFill>
          <a:schemeClr val="lt1">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63650C-1A2D-1E48-8576-51CD4072CA50}" type="datetimeFigureOut">
              <a:rPr lang="fr-FR" smtClean="0"/>
              <a:t>26/11/2023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2198E0-9BBD-434E-B171-F21096220B06}" type="slidenum">
              <a:rPr lang="fr-FR" smtClean="0"/>
              <a:t>‹N°›</a:t>
            </a:fld>
            <a:endParaRPr lang="fr-FR"/>
          </a:p>
        </p:txBody>
      </p:sp>
    </p:spTree>
    <p:extLst>
      <p:ext uri="{BB962C8B-B14F-4D97-AF65-F5344CB8AC3E}">
        <p14:creationId xmlns:p14="http://schemas.microsoft.com/office/powerpoint/2010/main" val="155502869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26/11/2023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26/11/2023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26/11/2023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26/11/2023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26/11/2023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1">
            <a:extLst>
              <a:ext uri="{FF2B5EF4-FFF2-40B4-BE49-F238E27FC236}">
                <a16:creationId xmlns:a16="http://schemas.microsoft.com/office/drawing/2014/main" id="{6A180B97-B288-4B13-807A-4A96CE24ADCA}"/>
              </a:ext>
            </a:extLst>
          </p:cNvPr>
          <p:cNvSpPr txBox="1">
            <a:spLocks/>
          </p:cNvSpPr>
          <p:nvPr/>
        </p:nvSpPr>
        <p:spPr>
          <a:xfrm>
            <a:off x="-1" y="1"/>
            <a:ext cx="12152963" cy="523220"/>
          </a:xfrm>
          <a:prstGeom prst="rect">
            <a:avLst/>
          </a:prstGeom>
        </p:spPr>
        <p:txBody>
          <a:bodyPr vert="horz" lIns="91440" tIns="45720" rIns="91440" bIns="45720" rtlCol="0" anchor="b">
            <a:noAutofit/>
          </a:bodyPr>
          <a:lstStyle>
            <a:lvl1pPr algn="l" defTabSz="457200" rtl="0" eaLnBrk="1" latinLnBrk="0" hangingPunct="1">
              <a:spcBef>
                <a:spcPct val="0"/>
              </a:spcBef>
              <a:buNone/>
              <a:defRPr sz="7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fr-FR" sz="2800" b="1">
                <a:latin typeface="Arial" panose="020B0604020202020204" pitchFamily="34" charset="0"/>
                <a:cs typeface="Arial" panose="020B0604020202020204" pitchFamily="34" charset="0"/>
              </a:rPr>
              <a:t>Chap. 8 – La gestion des risques liés à la personne et des biens</a:t>
            </a:r>
            <a:endParaRPr lang="fr-FR" sz="2800" b="1" dirty="0">
              <a:latin typeface="Arial" panose="020B0604020202020204" pitchFamily="34" charset="0"/>
              <a:cs typeface="Arial" panose="020B0604020202020204" pitchFamily="34" charset="0"/>
            </a:endParaRPr>
          </a:p>
        </p:txBody>
      </p:sp>
      <p:sp>
        <p:nvSpPr>
          <p:cNvPr id="7" name="ZoneTexte 6">
            <a:extLst>
              <a:ext uri="{FF2B5EF4-FFF2-40B4-BE49-F238E27FC236}">
                <a16:creationId xmlns:a16="http://schemas.microsoft.com/office/drawing/2014/main" id="{D542BCEA-1B1E-4197-8682-5FA1B56FA693}"/>
              </a:ext>
            </a:extLst>
          </p:cNvPr>
          <p:cNvSpPr txBox="1"/>
          <p:nvPr/>
        </p:nvSpPr>
        <p:spPr>
          <a:xfrm>
            <a:off x="94594" y="542783"/>
            <a:ext cx="5839829" cy="104644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400" b="1" dirty="0">
                <a:solidFill>
                  <a:srgbClr val="00B0F0"/>
                </a:solidFill>
                <a:latin typeface="Arial" panose="020B0604020202020204" pitchFamily="34" charset="0"/>
                <a:cs typeface="Arial" panose="020B0604020202020204" pitchFamily="34" charset="0"/>
              </a:rPr>
              <a:t>4.1. Constater le sinistre</a:t>
            </a:r>
            <a:endParaRPr lang="fr-FR" sz="2400" dirty="0">
              <a:solidFill>
                <a:srgbClr val="00B0F0"/>
              </a:solidFill>
              <a:latin typeface="Arial" panose="020B0604020202020204" pitchFamily="34" charset="0"/>
              <a:cs typeface="Arial" panose="020B0604020202020204" pitchFamily="34" charset="0"/>
            </a:endParaRPr>
          </a:p>
        </p:txBody>
      </p:sp>
      <p:graphicFrame>
        <p:nvGraphicFramePr>
          <p:cNvPr id="2" name="Tableau 1">
            <a:extLst>
              <a:ext uri="{FF2B5EF4-FFF2-40B4-BE49-F238E27FC236}">
                <a16:creationId xmlns:a16="http://schemas.microsoft.com/office/drawing/2014/main" id="{942FD18A-8C87-4A0B-9975-EE62B4B526F8}"/>
              </a:ext>
            </a:extLst>
          </p:cNvPr>
          <p:cNvGraphicFramePr>
            <a:graphicFrameLocks noGrp="1"/>
          </p:cNvGraphicFramePr>
          <p:nvPr>
            <p:extLst>
              <p:ext uri="{D42A27DB-BD31-4B8C-83A1-F6EECF244321}">
                <p14:modId xmlns:p14="http://schemas.microsoft.com/office/powerpoint/2010/main" val="1571494191"/>
              </p:ext>
            </p:extLst>
          </p:nvPr>
        </p:nvGraphicFramePr>
        <p:xfrm>
          <a:off x="261871" y="1713981"/>
          <a:ext cx="11578106" cy="4722853"/>
        </p:xfrm>
        <a:graphic>
          <a:graphicData uri="http://schemas.openxmlformats.org/drawingml/2006/table">
            <a:tbl>
              <a:tblPr firstRow="1" firstCol="1" bandRow="1">
                <a:tableStyleId>{616DA210-FB5B-4158-B5E0-FEB733F419BA}</a:tableStyleId>
              </a:tblPr>
              <a:tblGrid>
                <a:gridCol w="2419443">
                  <a:extLst>
                    <a:ext uri="{9D8B030D-6E8A-4147-A177-3AD203B41FA5}">
                      <a16:colId xmlns:a16="http://schemas.microsoft.com/office/drawing/2014/main" val="3876046736"/>
                    </a:ext>
                  </a:extLst>
                </a:gridCol>
                <a:gridCol w="9158663">
                  <a:extLst>
                    <a:ext uri="{9D8B030D-6E8A-4147-A177-3AD203B41FA5}">
                      <a16:colId xmlns:a16="http://schemas.microsoft.com/office/drawing/2014/main" val="873265360"/>
                    </a:ext>
                  </a:extLst>
                </a:gridCol>
              </a:tblGrid>
              <a:tr h="1889141">
                <a:tc>
                  <a:txBody>
                    <a:bodyPr/>
                    <a:lstStyle/>
                    <a:p>
                      <a:pPr marL="228600" indent="-228600" algn="ctr">
                        <a:spcBef>
                          <a:spcPts val="600"/>
                        </a:spcBef>
                        <a:spcAft>
                          <a:spcPts val="600"/>
                        </a:spcAft>
                      </a:pPr>
                      <a:r>
                        <a:rPr lang="fr-FR" sz="2000" b="1" dirty="0">
                          <a:effectLst/>
                          <a:latin typeface="Arial" panose="020B0604020202020204" pitchFamily="34" charset="0"/>
                          <a:cs typeface="Arial" panose="020B0604020202020204" pitchFamily="34" charset="0"/>
                        </a:rPr>
                        <a:t>Prendre les mesures de protection pour éviter une aggravation</a:t>
                      </a:r>
                      <a:endParaRPr lang="fr-FR"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800" b="0" dirty="0">
                          <a:effectLst/>
                          <a:latin typeface="Arial" panose="020B0604020202020204" pitchFamily="34" charset="0"/>
                          <a:cs typeface="Arial" panose="020B0604020202020204" pitchFamily="34" charset="0"/>
                        </a:rPr>
                        <a:t>Il faut prévenir les organismes compétents pour faire cesser le sinistre : pompier, service de sécurité… et appliquer les consignes de sécurité prévues à la situation ; prendre les mesures conservatoires destinées à empêcher l’aggravation de la situation : condamner des zones dangereuses, bâcher un toit détérioré, condamner des fenêtre brisées… ; et il faut faire constater les éléments de preuves par la police ou la gendarmerie (dépôt de plainte, procès-verbal, inscription sur une mains courante). </a:t>
                      </a:r>
                      <a:endParaRPr lang="fr-FR"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69656334"/>
                  </a:ext>
                </a:extLst>
              </a:tr>
              <a:tr h="944571">
                <a:tc>
                  <a:txBody>
                    <a:bodyPr/>
                    <a:lstStyle/>
                    <a:p>
                      <a:pPr marL="228600" indent="-228600" algn="ctr">
                        <a:spcBef>
                          <a:spcPts val="600"/>
                        </a:spcBef>
                        <a:spcAft>
                          <a:spcPts val="600"/>
                        </a:spcAft>
                      </a:pPr>
                      <a:r>
                        <a:rPr lang="fr-FR" sz="2000" b="1" dirty="0">
                          <a:effectLst/>
                          <a:latin typeface="Arial" panose="020B0604020202020204" pitchFamily="34" charset="0"/>
                          <a:cs typeface="Arial" panose="020B0604020202020204" pitchFamily="34" charset="0"/>
                        </a:rPr>
                        <a:t>Date du sinistre</a:t>
                      </a:r>
                      <a:endParaRPr lang="fr-FR"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800" b="0" dirty="0">
                          <a:effectLst/>
                          <a:latin typeface="Arial" panose="020B0604020202020204" pitchFamily="34" charset="0"/>
                          <a:cs typeface="Arial" panose="020B0604020202020204" pitchFamily="34" charset="0"/>
                        </a:rPr>
                        <a:t>Il est important de déterminer la date du sinistre. Elle peut être différente de la date à laquelle il est constaté (un stock est détérioré, mais la date du dommage n’est pas connue). La date de déclaration tient lieu de date de déclanchement de la déclaration.</a:t>
                      </a:r>
                      <a:endParaRPr lang="fr-FR"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74671154"/>
                  </a:ext>
                </a:extLst>
              </a:tr>
              <a:tr h="1889141">
                <a:tc>
                  <a:txBody>
                    <a:bodyPr/>
                    <a:lstStyle/>
                    <a:p>
                      <a:pPr marL="19050" indent="-228600" algn="ctr">
                        <a:spcBef>
                          <a:spcPts val="600"/>
                        </a:spcBef>
                        <a:spcAft>
                          <a:spcPts val="600"/>
                        </a:spcAft>
                      </a:pPr>
                      <a:r>
                        <a:rPr lang="fr-FR" sz="2000" b="1" dirty="0">
                          <a:effectLst/>
                          <a:latin typeface="Arial" panose="020B0604020202020204" pitchFamily="34" charset="0"/>
                          <a:cs typeface="Arial" panose="020B0604020202020204" pitchFamily="34" charset="0"/>
                        </a:rPr>
                        <a:t>Descriptif du sinistre</a:t>
                      </a:r>
                      <a:endParaRPr lang="fr-FR" sz="2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algn="just">
                        <a:spcBef>
                          <a:spcPts val="300"/>
                        </a:spcBef>
                        <a:spcAft>
                          <a:spcPts val="300"/>
                        </a:spcAft>
                      </a:pPr>
                      <a:r>
                        <a:rPr lang="fr-FR" sz="1800" b="0" dirty="0">
                          <a:effectLst/>
                          <a:latin typeface="Arial" panose="020B0604020202020204" pitchFamily="34" charset="0"/>
                          <a:cs typeface="Arial" panose="020B0604020202020204" pitchFamily="34" charset="0"/>
                        </a:rPr>
                        <a:t>L’assuré doit prouver l’existence et la valeur des dommages subis. C’est une obligation légale. Il doit faire l’inventaire des biens volés ou endommagés, réunir tous les justificatifs prouvant leur existence et leur valeur et il faut conserver les biens endommagés (si c’est possible) en vue d'une éventuelle expertise. La qualité des justificatifs conditionne le montant de l’indemnisation qui pourra être complète, partielle ou nulle (en l’absence de preuve ou en cas de non-respect des clauses du contrat).</a:t>
                      </a:r>
                      <a:endParaRPr lang="fr-FR" sz="20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76782859"/>
                  </a:ext>
                </a:extLst>
              </a:tr>
            </a:tbl>
          </a:graphicData>
        </a:graphic>
      </p:graphicFrame>
    </p:spTree>
    <p:extLst>
      <p:ext uri="{BB962C8B-B14F-4D97-AF65-F5344CB8AC3E}">
        <p14:creationId xmlns:p14="http://schemas.microsoft.com/office/powerpoint/2010/main" val="370958794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0" y="0"/>
            <a:ext cx="5839829" cy="523220"/>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4.5. Les exclusions de garantie</a:t>
            </a:r>
            <a:endParaRPr lang="fr-FR" sz="2800" dirty="0">
              <a:solidFill>
                <a:srgbClr val="FFFF0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0CE0BAAB-B8A8-9FF5-72C5-49C2D0FED947}"/>
              </a:ext>
            </a:extLst>
          </p:cNvPr>
          <p:cNvSpPr txBox="1"/>
          <p:nvPr/>
        </p:nvSpPr>
        <p:spPr>
          <a:xfrm>
            <a:off x="1757966" y="542366"/>
            <a:ext cx="8676068" cy="461665"/>
          </a:xfrm>
          <a:prstGeom prst="rect">
            <a:avLst/>
          </a:prstGeom>
          <a:noFill/>
        </p:spPr>
        <p:txBody>
          <a:bodyPr wrap="square">
            <a:spAutoFit/>
          </a:bodyPr>
          <a:lstStyle/>
          <a:p>
            <a:pPr algn="just">
              <a:spcBef>
                <a:spcPts val="600"/>
              </a:spcBef>
            </a:pPr>
            <a:r>
              <a:rPr lang="fr-FR" sz="2400" dirty="0">
                <a:latin typeface="Arial" panose="020B0604020202020204" pitchFamily="34" charset="0"/>
                <a:ea typeface="Calibri" panose="020F0502020204030204" pitchFamily="34" charset="0"/>
                <a:cs typeface="Times New Roman" panose="02020603050405020304" pitchFamily="18" charset="0"/>
              </a:rPr>
              <a:t>E</a:t>
            </a:r>
            <a:r>
              <a:rPr lang="fr-FR" sz="2400" dirty="0">
                <a:effectLst/>
                <a:latin typeface="Arial" panose="020B0604020202020204" pitchFamily="34" charset="0"/>
                <a:ea typeface="Calibri" panose="020F0502020204030204" pitchFamily="34" charset="0"/>
                <a:cs typeface="Times New Roman" panose="02020603050405020304" pitchFamily="18" charset="0"/>
              </a:rPr>
              <a:t>xclusions de garantie automatique les plus courantes</a:t>
            </a:r>
          </a:p>
        </p:txBody>
      </p:sp>
      <p:sp>
        <p:nvSpPr>
          <p:cNvPr id="6" name="ZoneTexte 5">
            <a:extLst>
              <a:ext uri="{FF2B5EF4-FFF2-40B4-BE49-F238E27FC236}">
                <a16:creationId xmlns:a16="http://schemas.microsoft.com/office/drawing/2014/main" id="{20881B7D-7BCE-C2D8-6542-64B1E29F7F63}"/>
              </a:ext>
            </a:extLst>
          </p:cNvPr>
          <p:cNvSpPr txBox="1"/>
          <p:nvPr/>
        </p:nvSpPr>
        <p:spPr>
          <a:xfrm>
            <a:off x="326264" y="5807096"/>
            <a:ext cx="11539471" cy="707886"/>
          </a:xfrm>
          <a:prstGeom prst="rect">
            <a:avLst/>
          </a:prstGeom>
          <a:noFill/>
        </p:spPr>
        <p:txBody>
          <a:bodyPr wrap="square">
            <a:spAutoFit/>
          </a:bodyPr>
          <a:lstStyle/>
          <a:p>
            <a:pPr algn="ctr">
              <a:spcBef>
                <a:spcPts val="600"/>
              </a:spcBef>
            </a:pPr>
            <a:r>
              <a:rPr lang="fr-FR" sz="2000" dirty="0">
                <a:effectLst/>
                <a:latin typeface="Roboto" panose="02000000000000000000" pitchFamily="2" charset="0"/>
                <a:ea typeface="Calibri" panose="020F0502020204030204" pitchFamily="34" charset="0"/>
                <a:cs typeface="Times New Roman" panose="02020603050405020304" pitchFamily="18" charset="0"/>
              </a:rPr>
              <a:t>Les exclusions de garantie peuvent varier d’un contrat d’assurance à l’autre, et il est essentiel de lire attentivement les conditions générales du contrat avant de souscrire une assurance</a:t>
            </a:r>
            <a:r>
              <a:rPr lang="fr-FR" sz="2000" dirty="0">
                <a:effectLst/>
                <a:latin typeface="Arial" panose="020B0604020202020204" pitchFamily="34" charset="0"/>
                <a:ea typeface="Calibri" panose="020F0502020204030204" pitchFamily="34" charset="0"/>
                <a:cs typeface="Times New Roman" panose="02020603050405020304" pitchFamily="18" charset="0"/>
              </a:rPr>
              <a:t>.</a:t>
            </a:r>
          </a:p>
        </p:txBody>
      </p:sp>
      <p:graphicFrame>
        <p:nvGraphicFramePr>
          <p:cNvPr id="9" name="Diagramme 8">
            <a:extLst>
              <a:ext uri="{FF2B5EF4-FFF2-40B4-BE49-F238E27FC236}">
                <a16:creationId xmlns:a16="http://schemas.microsoft.com/office/drawing/2014/main" id="{D285A326-E1D6-F628-A25C-89364B2B094E}"/>
              </a:ext>
            </a:extLst>
          </p:cNvPr>
          <p:cNvGraphicFramePr/>
          <p:nvPr>
            <p:extLst>
              <p:ext uri="{D42A27DB-BD31-4B8C-83A1-F6EECF244321}">
                <p14:modId xmlns:p14="http://schemas.microsoft.com/office/powerpoint/2010/main" val="1665858312"/>
              </p:ext>
            </p:extLst>
          </p:nvPr>
        </p:nvGraphicFramePr>
        <p:xfrm>
          <a:off x="789879" y="1064476"/>
          <a:ext cx="10228687" cy="448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461458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202868" y="118665"/>
            <a:ext cx="5839829"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4.2. Déclarer le sinistre</a:t>
            </a:r>
            <a:endParaRPr lang="fr-FR" sz="2800" dirty="0">
              <a:solidFill>
                <a:srgbClr val="FFFF0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FA7A57D3-51D5-4D1E-8E68-83D732CF464D}"/>
              </a:ext>
            </a:extLst>
          </p:cNvPr>
          <p:cNvSpPr txBox="1"/>
          <p:nvPr/>
        </p:nvSpPr>
        <p:spPr>
          <a:xfrm>
            <a:off x="498090" y="1679341"/>
            <a:ext cx="10950277" cy="3831818"/>
          </a:xfrm>
          <a:prstGeom prst="rect">
            <a:avLst/>
          </a:prstGeom>
          <a:noFill/>
        </p:spPr>
        <p:txBody>
          <a:bodyPr wrap="square">
            <a:spAutoFit/>
          </a:bodyPr>
          <a:lstStyle/>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a:t>
            </a:r>
            <a:r>
              <a:rPr lang="fr-FR" sz="2200" dirty="0">
                <a:effectLst/>
                <a:latin typeface="Arial" panose="020B0604020202020204" pitchFamily="34" charset="0"/>
                <a:ea typeface="Calibri" panose="020F0502020204030204" pitchFamily="34" charset="0"/>
                <a:cs typeface="Arial" panose="020B0604020202020204" pitchFamily="34" charset="0"/>
              </a:rPr>
              <a:t>’assuré doit signaler le sinistre dans un délai de 5</a:t>
            </a:r>
            <a:r>
              <a:rPr lang="fr-FR" sz="2200" dirty="0">
                <a:effectLst/>
                <a:latin typeface="Arial" panose="020B0604020202020204" pitchFamily="34" charset="0"/>
                <a:ea typeface="Calibri" panose="020F0502020204030204" pitchFamily="34" charset="0"/>
                <a:cs typeface="Times New Roman" panose="02020603050405020304" pitchFamily="18" charset="0"/>
              </a:rPr>
              <a:t> jours ouvrés minimum, Ce délai est ramené à 2 jours en cas de vol. Il court à compter du moment où l’assuré a pris connaissance du sinistre. </a:t>
            </a:r>
          </a:p>
          <a:p>
            <a:pPr algn="just">
              <a:spcBef>
                <a:spcPts val="18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L’entreprise doit envoyer une lettre recommandée avec accusé de réception (conseillé) pour prévenir l’assureur, même si ce dernier a été prévenu par téléphone. Ce courrier doit mentionner le numéro du contrat et décrire le ou les dommages et sa cause. </a:t>
            </a:r>
          </a:p>
          <a:p>
            <a:pPr algn="ctr">
              <a:spcBef>
                <a:spcPts val="1800"/>
              </a:spcBef>
            </a:pPr>
            <a:r>
              <a:rPr lang="fr-FR" sz="2200" b="1" dirty="0">
                <a:solidFill>
                  <a:srgbClr val="00B0F0"/>
                </a:solidFill>
                <a:effectLst/>
                <a:latin typeface="Arial" panose="020B0604020202020204" pitchFamily="34" charset="0"/>
                <a:ea typeface="Calibri" panose="020F0502020204030204" pitchFamily="34" charset="0"/>
                <a:cs typeface="Times New Roman" panose="02020603050405020304" pitchFamily="18" charset="0"/>
              </a:rPr>
              <a:t>Attention, une déclaration trop tardive peut entrainer un refus de garantie. </a:t>
            </a:r>
          </a:p>
          <a:p>
            <a:pPr algn="just">
              <a:spcBef>
                <a:spcPts val="1800"/>
              </a:spcBef>
            </a:pPr>
            <a:r>
              <a:rPr lang="fr-FR" sz="2200" kern="1800" dirty="0">
                <a:effectLst/>
                <a:latin typeface="Arial" panose="020B0604020202020204" pitchFamily="34" charset="0"/>
                <a:ea typeface="Calibri" panose="020F0502020204030204" pitchFamily="34" charset="0"/>
                <a:cs typeface="Times New Roman" panose="02020603050405020304" pitchFamily="18" charset="0"/>
              </a:rPr>
              <a:t>Dans un délai de 30 jours, en général, il faut faire parvenir à l’assureur le récapitulatif des dommages subis et une estimation des pertes.</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941081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202868" y="118665"/>
            <a:ext cx="6932155"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4.3. Estimer le montant du préjudice</a:t>
            </a:r>
            <a:endParaRPr lang="fr-FR" sz="2800" dirty="0">
              <a:solidFill>
                <a:srgbClr val="FFFF00"/>
              </a:solidFill>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ACFB59D3-FE21-42FD-8F59-6012C421855E}"/>
              </a:ext>
            </a:extLst>
          </p:cNvPr>
          <p:cNvSpPr txBox="1"/>
          <p:nvPr/>
        </p:nvSpPr>
        <p:spPr>
          <a:xfrm>
            <a:off x="521387" y="1797784"/>
            <a:ext cx="10586545" cy="3262432"/>
          </a:xfrm>
          <a:prstGeom prst="rect">
            <a:avLst/>
          </a:prstGeom>
          <a:noFill/>
        </p:spPr>
        <p:txBody>
          <a:bodyPr wrap="square">
            <a:spAutoFit/>
          </a:bodyPr>
          <a:lstStyle/>
          <a:p>
            <a:pPr algn="just">
              <a:spcBef>
                <a:spcPts val="600"/>
              </a:spcBef>
              <a:spcAft>
                <a:spcPts val="600"/>
              </a:spcAft>
            </a:pPr>
            <a:r>
              <a:rPr lang="fr-FR" sz="2200" dirty="0">
                <a:effectLst/>
                <a:latin typeface="Arial" panose="020B0604020202020204" pitchFamily="34" charset="0"/>
                <a:ea typeface="Calibri" panose="020F0502020204030204" pitchFamily="34" charset="0"/>
                <a:cs typeface="Times New Roman" panose="02020603050405020304" pitchFamily="18" charset="0"/>
              </a:rPr>
              <a:t>Une fois le courrier reçu par l'assureur, </a:t>
            </a:r>
            <a:r>
              <a:rPr lang="fr-FR" sz="2200" kern="1800" dirty="0">
                <a:effectLst/>
                <a:latin typeface="Arial" panose="020B0604020202020204" pitchFamily="34" charset="0"/>
                <a:ea typeface="Calibri" panose="020F0502020204030204" pitchFamily="34" charset="0"/>
                <a:cs typeface="Times New Roman" panose="02020603050405020304" pitchFamily="18" charset="0"/>
              </a:rPr>
              <a:t>ce dernier mandate un expert chargé de contrôler </a:t>
            </a:r>
          </a:p>
          <a:p>
            <a:pPr marL="342900" indent="-342900" algn="just">
              <a:spcBef>
                <a:spcPts val="600"/>
              </a:spcBef>
              <a:spcAft>
                <a:spcPts val="600"/>
              </a:spcAft>
              <a:buFont typeface="Wingdings" panose="05000000000000000000" pitchFamily="2" charset="2"/>
              <a:buChar char="Ø"/>
            </a:pPr>
            <a:r>
              <a:rPr lang="fr-FR" sz="2200" kern="1800" dirty="0">
                <a:effectLst/>
                <a:latin typeface="Arial" panose="020B0604020202020204" pitchFamily="34" charset="0"/>
                <a:ea typeface="Calibri" panose="020F0502020204030204" pitchFamily="34" charset="0"/>
                <a:cs typeface="Times New Roman" panose="02020603050405020304" pitchFamily="18" charset="0"/>
              </a:rPr>
              <a:t>la </a:t>
            </a:r>
            <a:r>
              <a:rPr lang="fr-FR" sz="2200" b="1" kern="1800" dirty="0">
                <a:effectLst/>
                <a:latin typeface="Arial" panose="020B0604020202020204" pitchFamily="34" charset="0"/>
                <a:ea typeface="Calibri" panose="020F0502020204030204" pitchFamily="34" charset="0"/>
                <a:cs typeface="Times New Roman" panose="02020603050405020304" pitchFamily="18" charset="0"/>
              </a:rPr>
              <a:t>réalité des dommages</a:t>
            </a:r>
            <a:r>
              <a:rPr lang="fr-FR" sz="2200" kern="1800" dirty="0">
                <a:effectLst/>
                <a:latin typeface="Arial" panose="020B0604020202020204" pitchFamily="34" charset="0"/>
                <a:ea typeface="Calibri" panose="020F0502020204030204" pitchFamily="34" charset="0"/>
                <a:cs typeface="Times New Roman" panose="02020603050405020304" pitchFamily="18" charset="0"/>
              </a:rPr>
              <a:t> (conserver les biens endommagés jusqu’à la visite de l’expert) ; </a:t>
            </a:r>
          </a:p>
          <a:p>
            <a:pPr marL="342900" indent="-342900" algn="just">
              <a:spcBef>
                <a:spcPts val="600"/>
              </a:spcBef>
              <a:spcAft>
                <a:spcPts val="600"/>
              </a:spcAft>
              <a:buFont typeface="Wingdings" panose="05000000000000000000" pitchFamily="2" charset="2"/>
              <a:buChar char="Ø"/>
            </a:pPr>
            <a:r>
              <a:rPr lang="fr-FR" sz="2200" kern="1800" dirty="0">
                <a:effectLst/>
                <a:latin typeface="Arial" panose="020B0604020202020204" pitchFamily="34" charset="0"/>
                <a:ea typeface="Calibri" panose="020F0502020204030204" pitchFamily="34" charset="0"/>
                <a:cs typeface="Times New Roman" panose="02020603050405020304" pitchFamily="18" charset="0"/>
              </a:rPr>
              <a:t>la </a:t>
            </a:r>
            <a:r>
              <a:rPr lang="fr-FR" sz="2200" b="1" kern="1800" dirty="0">
                <a:effectLst/>
                <a:latin typeface="Arial" panose="020B0604020202020204" pitchFamily="34" charset="0"/>
                <a:ea typeface="Calibri" panose="020F0502020204030204" pitchFamily="34" charset="0"/>
                <a:cs typeface="Times New Roman" panose="02020603050405020304" pitchFamily="18" charset="0"/>
              </a:rPr>
              <a:t>valeur des biens</a:t>
            </a:r>
            <a:r>
              <a:rPr lang="fr-FR" sz="2200" kern="1800" dirty="0">
                <a:effectLst/>
                <a:latin typeface="Arial" panose="020B0604020202020204" pitchFamily="34" charset="0"/>
                <a:ea typeface="Calibri" panose="020F0502020204030204" pitchFamily="34" charset="0"/>
                <a:cs typeface="Times New Roman" panose="02020603050405020304" pitchFamily="18" charset="0"/>
              </a:rPr>
              <a:t> endommagés en tenant compte de l’obsolescence et de la vétusté ; </a:t>
            </a:r>
          </a:p>
          <a:p>
            <a:pPr marL="342900" indent="-342900" algn="just">
              <a:spcBef>
                <a:spcPts val="600"/>
              </a:spcBef>
              <a:spcAft>
                <a:spcPts val="600"/>
              </a:spcAft>
              <a:buFont typeface="Wingdings" panose="05000000000000000000" pitchFamily="2" charset="2"/>
              <a:buChar char="Ø"/>
            </a:pPr>
            <a:r>
              <a:rPr lang="fr-FR" sz="2200" kern="1800" dirty="0">
                <a:effectLst/>
                <a:latin typeface="Arial" panose="020B0604020202020204" pitchFamily="34" charset="0"/>
                <a:ea typeface="Calibri" panose="020F0502020204030204" pitchFamily="34" charset="0"/>
                <a:cs typeface="Times New Roman" panose="02020603050405020304" pitchFamily="18" charset="0"/>
              </a:rPr>
              <a:t>le respect par l’assuré des </a:t>
            </a:r>
            <a:r>
              <a:rPr lang="fr-FR" sz="2200" b="1" kern="1800" dirty="0">
                <a:effectLst/>
                <a:latin typeface="Arial" panose="020B0604020202020204" pitchFamily="34" charset="0"/>
                <a:ea typeface="Calibri" panose="020F0502020204030204" pitchFamily="34" charset="0"/>
                <a:cs typeface="Times New Roman" panose="02020603050405020304" pitchFamily="18" charset="0"/>
              </a:rPr>
              <a:t>clauses de sécurité</a:t>
            </a:r>
            <a:r>
              <a:rPr lang="fr-FR" sz="2200" kern="1800" dirty="0">
                <a:effectLst/>
                <a:latin typeface="Arial" panose="020B0604020202020204" pitchFamily="34" charset="0"/>
                <a:ea typeface="Calibri" panose="020F0502020204030204" pitchFamily="34" charset="0"/>
                <a:cs typeface="Times New Roman" panose="02020603050405020304" pitchFamily="18" charset="0"/>
              </a:rPr>
              <a:t> imposées dans le contrat, susceptibles d’annuler ou de réduire la garantie. </a:t>
            </a:r>
            <a:endParaRPr lang="fr-FR" sz="2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679814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202868" y="118665"/>
            <a:ext cx="7851059"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4.3. Estimer le montant du préjudice</a:t>
            </a:r>
            <a:endParaRPr lang="fr-FR" sz="2800" dirty="0">
              <a:solidFill>
                <a:srgbClr val="FFFF00"/>
              </a:solidFill>
              <a:latin typeface="Arial" panose="020B0604020202020204" pitchFamily="34" charset="0"/>
              <a:cs typeface="Arial" panose="020B0604020202020204" pitchFamily="34" charset="0"/>
            </a:endParaRPr>
          </a:p>
        </p:txBody>
      </p:sp>
      <p:pic>
        <p:nvPicPr>
          <p:cNvPr id="4" name="Image 3" descr="Une image contenant texte, capture d’écran, Police, nombre&#10;&#10;Description générée automatiquement">
            <a:extLst>
              <a:ext uri="{FF2B5EF4-FFF2-40B4-BE49-F238E27FC236}">
                <a16:creationId xmlns:a16="http://schemas.microsoft.com/office/drawing/2014/main" id="{68BD93F3-B986-46B0-1543-D1F625576FE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8034" y="1784984"/>
            <a:ext cx="10761676" cy="3743191"/>
          </a:xfrm>
          <a:prstGeom prst="rect">
            <a:avLst/>
          </a:prstGeom>
        </p:spPr>
      </p:pic>
    </p:spTree>
    <p:extLst>
      <p:ext uri="{BB962C8B-B14F-4D97-AF65-F5344CB8AC3E}">
        <p14:creationId xmlns:p14="http://schemas.microsoft.com/office/powerpoint/2010/main" val="38892379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202868" y="118665"/>
            <a:ext cx="7851059"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4.3. Estimer le montant du préjudice</a:t>
            </a:r>
            <a:endParaRPr lang="fr-FR" sz="2800" dirty="0">
              <a:solidFill>
                <a:srgbClr val="FFFF00"/>
              </a:solidFill>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A4846D5A-537B-4DC3-99F1-BFA253733225}"/>
              </a:ext>
            </a:extLst>
          </p:cNvPr>
          <p:cNvSpPr txBox="1"/>
          <p:nvPr/>
        </p:nvSpPr>
        <p:spPr>
          <a:xfrm>
            <a:off x="527018" y="1569711"/>
            <a:ext cx="8310635" cy="3139321"/>
          </a:xfrm>
          <a:prstGeom prst="rect">
            <a:avLst/>
          </a:prstGeom>
          <a:noFill/>
        </p:spPr>
        <p:txBody>
          <a:bodyPr wrap="square">
            <a:spAutoFit/>
          </a:bodyPr>
          <a:lstStyle/>
          <a:p>
            <a:pPr algn="just">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L'expert rend un rapport chiffré, sur la base duquel l’assuré sera remboursé. </a:t>
            </a:r>
          </a:p>
          <a:p>
            <a:pPr marL="342900" indent="-342900" algn="just">
              <a:spcBef>
                <a:spcPts val="1800"/>
              </a:spcBef>
              <a:buFont typeface="Wingdings" panose="05000000000000000000" pitchFamily="2" charset="2"/>
              <a:buChar char="ü"/>
            </a:pPr>
            <a:r>
              <a:rPr lang="fr-FR" sz="2400" dirty="0">
                <a:effectLst/>
                <a:latin typeface="Arial" panose="020B0604020202020204" pitchFamily="34" charset="0"/>
                <a:ea typeface="Calibri" panose="020F0502020204030204" pitchFamily="34" charset="0"/>
                <a:cs typeface="Times New Roman" panose="02020603050405020304" pitchFamily="18" charset="0"/>
              </a:rPr>
              <a:t>L’assuré peut être en désaccord avec la proposition de l’expert et demander une contre-expertise à ses frais. </a:t>
            </a:r>
          </a:p>
          <a:p>
            <a:pPr marL="342900" indent="-342900" algn="just">
              <a:spcBef>
                <a:spcPts val="1800"/>
              </a:spcBef>
              <a:buFont typeface="Wingdings" panose="05000000000000000000" pitchFamily="2" charset="2"/>
              <a:buChar char="ü"/>
            </a:pPr>
            <a:r>
              <a:rPr lang="fr-FR" sz="2400" dirty="0">
                <a:effectLst/>
                <a:latin typeface="Arial" panose="020B0604020202020204" pitchFamily="34" charset="0"/>
                <a:ea typeface="Calibri" panose="020F0502020204030204" pitchFamily="34" charset="0"/>
                <a:cs typeface="Times New Roman" panose="02020603050405020304" pitchFamily="18" charset="0"/>
              </a:rPr>
              <a:t>Si le désaccord subsiste un règlement amiable peut être réalisé et s’il n’y a toujours pas d’entente, la différent est réglé par une procédure judiciaire devant les tribunaux.</a:t>
            </a:r>
          </a:p>
        </p:txBody>
      </p:sp>
      <p:pic>
        <p:nvPicPr>
          <p:cNvPr id="1026" name="Picture 2" descr="Quel est le rôle de l'expert en assurances ?">
            <a:extLst>
              <a:ext uri="{FF2B5EF4-FFF2-40B4-BE49-F238E27FC236}">
                <a16:creationId xmlns:a16="http://schemas.microsoft.com/office/drawing/2014/main" id="{DC5093F5-88E9-CAC0-1340-8F83158CEA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60236" y="1881285"/>
            <a:ext cx="2141469" cy="24864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464957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0" y="0"/>
            <a:ext cx="5839829"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4.4. Régler le sinistre</a:t>
            </a:r>
            <a:endParaRPr lang="fr-FR" sz="2800" dirty="0">
              <a:solidFill>
                <a:srgbClr val="FFFF00"/>
              </a:solidFill>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54A94E12-D6D1-4B1D-9737-F7A93D4CF9A8}"/>
              </a:ext>
            </a:extLst>
          </p:cNvPr>
          <p:cNvSpPr txBox="1"/>
          <p:nvPr/>
        </p:nvSpPr>
        <p:spPr>
          <a:xfrm>
            <a:off x="471858" y="1212871"/>
            <a:ext cx="11149580" cy="1107996"/>
          </a:xfrm>
          <a:prstGeom prst="rect">
            <a:avLst/>
          </a:prstGeom>
          <a:noFill/>
        </p:spPr>
        <p:txBody>
          <a:bodyPr wrap="square">
            <a:spAutoFit/>
          </a:bodyPr>
          <a:lstStyle/>
          <a:p>
            <a:pPr algn="just">
              <a:spcBef>
                <a:spcPts val="600"/>
              </a:spcBef>
              <a:spcAft>
                <a:spcPts val="600"/>
              </a:spcAft>
            </a:pPr>
            <a:r>
              <a:rPr lang="fr-FR" sz="2200" b="1" dirty="0">
                <a:effectLst/>
                <a:latin typeface="Arial" panose="020B0604020202020204" pitchFamily="34" charset="0"/>
                <a:ea typeface="Times New Roman" panose="02020603050405020304" pitchFamily="18" charset="0"/>
              </a:rPr>
              <a:t>Valeur d’indemnisations : </a:t>
            </a:r>
            <a:r>
              <a:rPr lang="fr-FR" sz="2200" b="0" dirty="0">
                <a:effectLst/>
                <a:latin typeface="Arial" panose="020B0604020202020204" pitchFamily="34" charset="0"/>
                <a:ea typeface="Times New Roman" panose="02020603050405020304" pitchFamily="18" charset="0"/>
              </a:rPr>
              <a:t>si l’entreprise est victime d’un tiers, elle est indemnisée par l’assureur du tiers, mais s’il n’existe pas de responsable, l’indemnisation est calculée selon la règle prévue dans le contrat.</a:t>
            </a:r>
            <a:endParaRPr lang="fr-FR" sz="2200" b="1" dirty="0">
              <a:effectLst/>
              <a:latin typeface="Arial" panose="020B0604020202020204" pitchFamily="34" charset="0"/>
              <a:ea typeface="Times New Roman" panose="02020603050405020304" pitchFamily="18" charset="0"/>
            </a:endParaRPr>
          </a:p>
        </p:txBody>
      </p:sp>
      <p:graphicFrame>
        <p:nvGraphicFramePr>
          <p:cNvPr id="3" name="Tableau 2">
            <a:extLst>
              <a:ext uri="{FF2B5EF4-FFF2-40B4-BE49-F238E27FC236}">
                <a16:creationId xmlns:a16="http://schemas.microsoft.com/office/drawing/2014/main" id="{A7E594FC-B06D-43C0-B50B-3D680FE9CD51}"/>
              </a:ext>
            </a:extLst>
          </p:cNvPr>
          <p:cNvGraphicFramePr>
            <a:graphicFrameLocks noGrp="1"/>
          </p:cNvGraphicFramePr>
          <p:nvPr>
            <p:extLst>
              <p:ext uri="{D42A27DB-BD31-4B8C-83A1-F6EECF244321}">
                <p14:modId xmlns:p14="http://schemas.microsoft.com/office/powerpoint/2010/main" val="4017719367"/>
              </p:ext>
            </p:extLst>
          </p:nvPr>
        </p:nvGraphicFramePr>
        <p:xfrm>
          <a:off x="576601" y="2463598"/>
          <a:ext cx="11112404" cy="3605542"/>
        </p:xfrm>
        <a:graphic>
          <a:graphicData uri="http://schemas.openxmlformats.org/drawingml/2006/table">
            <a:tbl>
              <a:tblPr firstRow="1" firstCol="1" bandRow="1">
                <a:tableStyleId>{5C22544A-7EE6-4342-B048-85BDC9FD1C3A}</a:tableStyleId>
              </a:tblPr>
              <a:tblGrid>
                <a:gridCol w="1900246">
                  <a:extLst>
                    <a:ext uri="{9D8B030D-6E8A-4147-A177-3AD203B41FA5}">
                      <a16:colId xmlns:a16="http://schemas.microsoft.com/office/drawing/2014/main" val="1459739709"/>
                    </a:ext>
                  </a:extLst>
                </a:gridCol>
                <a:gridCol w="9212158">
                  <a:extLst>
                    <a:ext uri="{9D8B030D-6E8A-4147-A177-3AD203B41FA5}">
                      <a16:colId xmlns:a16="http://schemas.microsoft.com/office/drawing/2014/main" val="1581546136"/>
                    </a:ext>
                  </a:extLst>
                </a:gridCol>
              </a:tblGrid>
              <a:tr h="601574">
                <a:tc gridSpan="2">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Règles d’évaluation des indemnités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hMerge="1">
                  <a:txBody>
                    <a:bodyPr/>
                    <a:lstStyle/>
                    <a:p>
                      <a:endParaRPr lang="fr-FR"/>
                    </a:p>
                  </a:txBody>
                  <a:tcPr/>
                </a:tc>
                <a:extLst>
                  <a:ext uri="{0D108BD9-81ED-4DB2-BD59-A6C34878D82A}">
                    <a16:rowId xmlns:a16="http://schemas.microsoft.com/office/drawing/2014/main" val="1161346796"/>
                  </a:ext>
                </a:extLst>
              </a:tr>
              <a:tr h="529752">
                <a:tc>
                  <a:txBody>
                    <a:bodyPr/>
                    <a:lstStyle/>
                    <a:p>
                      <a:pPr algn="l">
                        <a:spcBef>
                          <a:spcPts val="200"/>
                        </a:spcBef>
                        <a:spcAft>
                          <a:spcPts val="200"/>
                        </a:spcAft>
                      </a:pPr>
                      <a:r>
                        <a:rPr lang="fr-FR" sz="2000">
                          <a:effectLst/>
                          <a:latin typeface="Arial" panose="020B0604020202020204" pitchFamily="34" charset="0"/>
                          <a:cs typeface="Arial" panose="020B0604020202020204" pitchFamily="34" charset="0"/>
                        </a:rPr>
                        <a:t>Valeur vénale </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l">
                        <a:spcBef>
                          <a:spcPts val="200"/>
                        </a:spcBef>
                        <a:spcAft>
                          <a:spcPts val="200"/>
                        </a:spcAft>
                      </a:pPr>
                      <a:r>
                        <a:rPr lang="fr-FR" sz="2000" dirty="0">
                          <a:effectLst/>
                          <a:latin typeface="Arial" panose="020B0604020202020204" pitchFamily="34" charset="0"/>
                          <a:cs typeface="Arial" panose="020B0604020202020204" pitchFamily="34" charset="0"/>
                        </a:rPr>
                        <a:t>Les biens et marchandises sont évalués au prix de revient ou au coût d’achat. </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344658501"/>
                  </a:ext>
                </a:extLst>
              </a:tr>
              <a:tr h="824738">
                <a:tc>
                  <a:txBody>
                    <a:bodyPr/>
                    <a:lstStyle/>
                    <a:p>
                      <a:pPr algn="l">
                        <a:spcBef>
                          <a:spcPts val="200"/>
                        </a:spcBef>
                        <a:spcAft>
                          <a:spcPts val="200"/>
                        </a:spcAft>
                      </a:pPr>
                      <a:r>
                        <a:rPr lang="fr-FR" sz="2000">
                          <a:effectLst/>
                          <a:latin typeface="Arial" panose="020B0604020202020204" pitchFamily="34" charset="0"/>
                          <a:cs typeface="Arial" panose="020B0604020202020204" pitchFamily="34" charset="0"/>
                        </a:rPr>
                        <a:t>Valeur d’usage</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2000" dirty="0">
                          <a:effectLst/>
                          <a:latin typeface="Arial" panose="020B0604020202020204" pitchFamily="34" charset="0"/>
                          <a:cs typeface="Arial" panose="020B0604020202020204" pitchFamily="34" charset="0"/>
                        </a:rPr>
                        <a:t>La valeur du bien prend en compte son obsolescence et sa vétusté. Les modalités de calcul de la dépréciation peuvent être prévues dans le contrat.</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46571637"/>
                  </a:ext>
                </a:extLst>
              </a:tr>
              <a:tr h="1649478">
                <a:tc>
                  <a:txBody>
                    <a:bodyPr/>
                    <a:lstStyle/>
                    <a:p>
                      <a:pPr algn="l">
                        <a:spcBef>
                          <a:spcPts val="200"/>
                        </a:spcBef>
                        <a:spcAft>
                          <a:spcPts val="200"/>
                        </a:spcAft>
                      </a:pPr>
                      <a:r>
                        <a:rPr lang="fr-FR" sz="2000">
                          <a:effectLst/>
                          <a:latin typeface="Arial" panose="020B0604020202020204" pitchFamily="34" charset="0"/>
                          <a:cs typeface="Arial" panose="020B0604020202020204" pitchFamily="34" charset="0"/>
                        </a:rPr>
                        <a:t>Valeur à neuf</a:t>
                      </a:r>
                      <a:endParaRPr lang="fr-FR" sz="20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just">
                        <a:spcBef>
                          <a:spcPts val="200"/>
                        </a:spcBef>
                        <a:spcAft>
                          <a:spcPts val="200"/>
                        </a:spcAft>
                      </a:pPr>
                      <a:r>
                        <a:rPr lang="fr-FR" sz="2000" dirty="0">
                          <a:effectLst/>
                          <a:latin typeface="Arial" panose="020B0604020202020204" pitchFamily="34" charset="0"/>
                          <a:cs typeface="Arial" panose="020B0604020202020204" pitchFamily="34" charset="0"/>
                        </a:rPr>
                        <a:t>Le bien est indemnisé à sa valeur de rachat (neuve). Cette clause justifie des primes d’assurance plus élevées. Le contrat conditionne souvent l’indemnisations au rachat réel du bien ou à sa reconstruction. Par sécurité l’indemnisation se fait en deux fois : à la fin de l’expertise et sur présentation des factures.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24016320"/>
                  </a:ext>
                </a:extLst>
              </a:tr>
            </a:tbl>
          </a:graphicData>
        </a:graphic>
      </p:graphicFrame>
    </p:spTree>
    <p:extLst>
      <p:ext uri="{BB962C8B-B14F-4D97-AF65-F5344CB8AC3E}">
        <p14:creationId xmlns:p14="http://schemas.microsoft.com/office/powerpoint/2010/main" val="139796243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0" y="0"/>
            <a:ext cx="5839829"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4.4. Régler le sinistre</a:t>
            </a:r>
            <a:endParaRPr lang="fr-FR" sz="2800" dirty="0">
              <a:solidFill>
                <a:srgbClr val="FFFF00"/>
              </a:solidFill>
              <a:latin typeface="Arial" panose="020B0604020202020204" pitchFamily="34" charset="0"/>
              <a:cs typeface="Arial" panose="020B0604020202020204" pitchFamily="34" charset="0"/>
            </a:endParaRPr>
          </a:p>
        </p:txBody>
      </p:sp>
      <p:sp>
        <p:nvSpPr>
          <p:cNvPr id="5" name="ZoneTexte 4">
            <a:extLst>
              <a:ext uri="{FF2B5EF4-FFF2-40B4-BE49-F238E27FC236}">
                <a16:creationId xmlns:a16="http://schemas.microsoft.com/office/drawing/2014/main" id="{54A94E12-D6D1-4B1D-9737-F7A93D4CF9A8}"/>
              </a:ext>
            </a:extLst>
          </p:cNvPr>
          <p:cNvSpPr txBox="1"/>
          <p:nvPr/>
        </p:nvSpPr>
        <p:spPr>
          <a:xfrm>
            <a:off x="471858" y="1212871"/>
            <a:ext cx="11149580" cy="1107996"/>
          </a:xfrm>
          <a:prstGeom prst="rect">
            <a:avLst/>
          </a:prstGeom>
          <a:noFill/>
        </p:spPr>
        <p:txBody>
          <a:bodyPr wrap="square">
            <a:spAutoFit/>
          </a:bodyPr>
          <a:lstStyle/>
          <a:p>
            <a:pPr algn="just">
              <a:spcBef>
                <a:spcPts val="600"/>
              </a:spcBef>
              <a:spcAft>
                <a:spcPts val="600"/>
              </a:spcAft>
            </a:pPr>
            <a:r>
              <a:rPr lang="fr-FR" sz="2200" b="1" dirty="0">
                <a:effectLst/>
                <a:latin typeface="Arial" panose="020B0604020202020204" pitchFamily="34" charset="0"/>
                <a:ea typeface="Times New Roman" panose="02020603050405020304" pitchFamily="18" charset="0"/>
              </a:rPr>
              <a:t>Valeur d’indemnisations : </a:t>
            </a:r>
            <a:r>
              <a:rPr lang="fr-FR" sz="2200" b="0" dirty="0">
                <a:effectLst/>
                <a:latin typeface="Arial" panose="020B0604020202020204" pitchFamily="34" charset="0"/>
                <a:ea typeface="Times New Roman" panose="02020603050405020304" pitchFamily="18" charset="0"/>
              </a:rPr>
              <a:t>si l’entreprise est victime d’un tiers, elle est indemnisée par l’assureur du tiers, mais s’il n’existe pas de responsable, l’indemnisation est calculée selon la règle prévue dans le contrat.</a:t>
            </a:r>
            <a:endParaRPr lang="fr-FR" sz="2200" b="1" dirty="0">
              <a:effectLst/>
              <a:latin typeface="Arial" panose="020B0604020202020204" pitchFamily="34" charset="0"/>
              <a:ea typeface="Times New Roman" panose="02020603050405020304" pitchFamily="18" charset="0"/>
            </a:endParaRPr>
          </a:p>
        </p:txBody>
      </p:sp>
      <p:graphicFrame>
        <p:nvGraphicFramePr>
          <p:cNvPr id="3" name="Tableau 2">
            <a:extLst>
              <a:ext uri="{FF2B5EF4-FFF2-40B4-BE49-F238E27FC236}">
                <a16:creationId xmlns:a16="http://schemas.microsoft.com/office/drawing/2014/main" id="{A7E594FC-B06D-43C0-B50B-3D680FE9CD51}"/>
              </a:ext>
            </a:extLst>
          </p:cNvPr>
          <p:cNvGraphicFramePr>
            <a:graphicFrameLocks noGrp="1"/>
          </p:cNvGraphicFramePr>
          <p:nvPr>
            <p:extLst>
              <p:ext uri="{D42A27DB-BD31-4B8C-83A1-F6EECF244321}">
                <p14:modId xmlns:p14="http://schemas.microsoft.com/office/powerpoint/2010/main" val="242534152"/>
              </p:ext>
            </p:extLst>
          </p:nvPr>
        </p:nvGraphicFramePr>
        <p:xfrm>
          <a:off x="613777" y="2463598"/>
          <a:ext cx="11112404" cy="3078610"/>
        </p:xfrm>
        <a:graphic>
          <a:graphicData uri="http://schemas.openxmlformats.org/drawingml/2006/table">
            <a:tbl>
              <a:tblPr firstRow="1" firstCol="1" bandRow="1">
                <a:tableStyleId>{5C22544A-7EE6-4342-B048-85BDC9FD1C3A}</a:tableStyleId>
              </a:tblPr>
              <a:tblGrid>
                <a:gridCol w="11112404">
                  <a:extLst>
                    <a:ext uri="{9D8B030D-6E8A-4147-A177-3AD203B41FA5}">
                      <a16:colId xmlns:a16="http://schemas.microsoft.com/office/drawing/2014/main" val="1459739709"/>
                    </a:ext>
                  </a:extLst>
                </a:gridCol>
              </a:tblGrid>
              <a:tr h="559747">
                <a:tc>
                  <a:txBody>
                    <a:bodyPr/>
                    <a:lstStyle/>
                    <a:p>
                      <a:pPr algn="ctr">
                        <a:spcBef>
                          <a:spcPts val="300"/>
                        </a:spcBef>
                        <a:spcAft>
                          <a:spcPts val="300"/>
                        </a:spcAft>
                      </a:pPr>
                      <a:r>
                        <a:rPr lang="fr-FR" sz="2000" dirty="0">
                          <a:effectLst/>
                          <a:latin typeface="Arial" panose="020B0604020202020204" pitchFamily="34" charset="0"/>
                          <a:cs typeface="Arial" panose="020B0604020202020204" pitchFamily="34" charset="0"/>
                        </a:rPr>
                        <a:t>Règles d’évaluation des indemnités</a:t>
                      </a:r>
                      <a:endParaRPr lang="fr-FR"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161346796"/>
                  </a:ext>
                </a:extLst>
              </a:tr>
              <a:tr h="2518863">
                <a:tc>
                  <a:txBody>
                    <a:bodyPr/>
                    <a:lstStyle/>
                    <a:p>
                      <a:pPr algn="ctr">
                        <a:spcBef>
                          <a:spcPts val="200"/>
                        </a:spcBef>
                      </a:pPr>
                      <a:r>
                        <a:rPr lang="fr-FR" sz="2000" dirty="0">
                          <a:effectLst/>
                          <a:latin typeface="Arial" panose="020B0604020202020204" pitchFamily="34" charset="0"/>
                          <a:cs typeface="Arial" panose="020B0604020202020204" pitchFamily="34" charset="0"/>
                        </a:rPr>
                        <a:t>Attention le contrat d’assurance peut prévoir des franchises et des plafonds de garantie</a:t>
                      </a:r>
                    </a:p>
                    <a:p>
                      <a:pPr algn="ctr">
                        <a:spcBef>
                          <a:spcPts val="200"/>
                        </a:spcBef>
                      </a:pPr>
                      <a:r>
                        <a:rPr lang="fr-FR" sz="2000" dirty="0">
                          <a:effectLst/>
                          <a:latin typeface="Arial" panose="020B0604020202020204" pitchFamily="34" charset="0"/>
                          <a:cs typeface="Arial" panose="020B0604020202020204" pitchFamily="34" charset="0"/>
                        </a:rPr>
                        <a:t> </a:t>
                      </a:r>
                    </a:p>
                    <a:p>
                      <a:pPr marL="342900" lvl="0" indent="-342900" algn="just">
                        <a:buFont typeface="Symbol" panose="05050102010706020507" pitchFamily="18" charset="2"/>
                        <a:buChar char=""/>
                      </a:pPr>
                      <a:r>
                        <a:rPr lang="fr-FR" sz="2000" b="0" dirty="0">
                          <a:effectLst/>
                          <a:latin typeface="Arial" panose="020B0604020202020204" pitchFamily="34" charset="0"/>
                          <a:cs typeface="Arial" panose="020B0604020202020204" pitchFamily="34" charset="0"/>
                        </a:rPr>
                        <a:t>La </a:t>
                      </a:r>
                      <a:r>
                        <a:rPr lang="fr-FR" sz="2000" b="1" dirty="0">
                          <a:effectLst/>
                          <a:latin typeface="Arial" panose="020B0604020202020204" pitchFamily="34" charset="0"/>
                          <a:cs typeface="Arial" panose="020B0604020202020204" pitchFamily="34" charset="0"/>
                        </a:rPr>
                        <a:t>franchise</a:t>
                      </a:r>
                      <a:r>
                        <a:rPr lang="fr-FR" sz="2000" b="0" dirty="0">
                          <a:effectLst/>
                          <a:latin typeface="Arial" panose="020B0604020202020204" pitchFamily="34" charset="0"/>
                          <a:cs typeface="Arial" panose="020B0604020202020204" pitchFamily="34" charset="0"/>
                        </a:rPr>
                        <a:t> est un montant non indemnisé par l’assureur en cas de sinistre, qui reste à la charge de l’assuré.</a:t>
                      </a:r>
                    </a:p>
                    <a:p>
                      <a:pPr marL="342900" lvl="0" indent="-342900" algn="just">
                        <a:spcBef>
                          <a:spcPts val="1200"/>
                        </a:spcBef>
                        <a:spcAft>
                          <a:spcPts val="300"/>
                        </a:spcAft>
                        <a:buFont typeface="Symbol" panose="05050102010706020507" pitchFamily="18" charset="2"/>
                        <a:buChar char=""/>
                      </a:pPr>
                      <a:r>
                        <a:rPr lang="fr-FR" sz="2000" b="0" dirty="0">
                          <a:effectLst/>
                          <a:latin typeface="Arial" panose="020B0604020202020204" pitchFamily="34" charset="0"/>
                          <a:cs typeface="Arial" panose="020B0604020202020204" pitchFamily="34" charset="0"/>
                        </a:rPr>
                        <a:t>Le </a:t>
                      </a:r>
                      <a:r>
                        <a:rPr lang="fr-FR" sz="2000" b="1" dirty="0">
                          <a:effectLst/>
                          <a:latin typeface="Arial" panose="020B0604020202020204" pitchFamily="34" charset="0"/>
                          <a:cs typeface="Arial" panose="020B0604020202020204" pitchFamily="34" charset="0"/>
                        </a:rPr>
                        <a:t>plafond de garantie </a:t>
                      </a:r>
                      <a:r>
                        <a:rPr lang="fr-FR" sz="2000" b="0" dirty="0">
                          <a:effectLst/>
                          <a:latin typeface="Arial" panose="020B0604020202020204" pitchFamily="34" charset="0"/>
                          <a:cs typeface="Arial" panose="020B0604020202020204" pitchFamily="34" charset="0"/>
                        </a:rPr>
                        <a:t>correspond à un montant maximum d’indemnisation au-delà duquel l’assureur ne prend plus en charge les dépenses.</a:t>
                      </a:r>
                      <a:endParaRPr lang="fr-FR" sz="2000" b="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170822336"/>
                  </a:ext>
                </a:extLst>
              </a:tr>
            </a:tbl>
          </a:graphicData>
        </a:graphic>
      </p:graphicFrame>
    </p:spTree>
    <p:extLst>
      <p:ext uri="{BB962C8B-B14F-4D97-AF65-F5344CB8AC3E}">
        <p14:creationId xmlns:p14="http://schemas.microsoft.com/office/powerpoint/2010/main" val="5100347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0" y="0"/>
            <a:ext cx="5839829"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4.4. Régler le sinistre</a:t>
            </a:r>
            <a:endParaRPr lang="fr-FR" sz="2800" dirty="0">
              <a:solidFill>
                <a:srgbClr val="FFFF00"/>
              </a:solidFill>
              <a:latin typeface="Arial" panose="020B0604020202020204" pitchFamily="34" charset="0"/>
              <a:cs typeface="Arial" panose="020B0604020202020204" pitchFamily="34" charset="0"/>
            </a:endParaRPr>
          </a:p>
        </p:txBody>
      </p:sp>
      <p:sp>
        <p:nvSpPr>
          <p:cNvPr id="6" name="ZoneTexte 5">
            <a:extLst>
              <a:ext uri="{FF2B5EF4-FFF2-40B4-BE49-F238E27FC236}">
                <a16:creationId xmlns:a16="http://schemas.microsoft.com/office/drawing/2014/main" id="{C24041B5-475C-4C3A-B970-9029115AC70E}"/>
              </a:ext>
            </a:extLst>
          </p:cNvPr>
          <p:cNvSpPr txBox="1"/>
          <p:nvPr/>
        </p:nvSpPr>
        <p:spPr>
          <a:xfrm>
            <a:off x="756745" y="1540394"/>
            <a:ext cx="10661994" cy="4331955"/>
          </a:xfrm>
          <a:prstGeom prst="rect">
            <a:avLst/>
          </a:prstGeom>
          <a:noFill/>
        </p:spPr>
        <p:txBody>
          <a:bodyPr wrap="square">
            <a:spAutoFit/>
          </a:bodyPr>
          <a:lstStyle/>
          <a:p>
            <a:pPr algn="just">
              <a:spcBef>
                <a:spcPts val="1800"/>
              </a:spcBef>
              <a:spcAft>
                <a:spcPts val="600"/>
              </a:spcAft>
            </a:pPr>
            <a:r>
              <a:rPr lang="fr-FR" sz="2200" b="1" dirty="0">
                <a:effectLst/>
                <a:latin typeface="Arial" panose="020B0604020202020204" pitchFamily="34" charset="0"/>
                <a:ea typeface="Times New Roman" panose="02020603050405020304" pitchFamily="18" charset="0"/>
              </a:rPr>
              <a:t>Obligations de l’assuré : </a:t>
            </a:r>
            <a:r>
              <a:rPr lang="fr-FR" sz="2200" b="0" dirty="0">
                <a:effectLst/>
                <a:latin typeface="Arial" panose="020B0604020202020204" pitchFamily="34" charset="0"/>
                <a:ea typeface="Times New Roman" panose="02020603050405020304" pitchFamily="18" charset="0"/>
              </a:rPr>
              <a:t>Il doit répondre exactement aux questions posées par l'assureur. </a:t>
            </a:r>
          </a:p>
          <a:p>
            <a:pPr>
              <a:spcBef>
                <a:spcPts val="1800"/>
              </a:spcBef>
              <a:spcAft>
                <a:spcPts val="600"/>
              </a:spcAft>
            </a:pPr>
            <a:r>
              <a:rPr lang="fr-FR" sz="2200" b="0" dirty="0">
                <a:effectLst/>
                <a:latin typeface="Arial" panose="020B0604020202020204" pitchFamily="34" charset="0"/>
                <a:ea typeface="Times New Roman" panose="02020603050405020304" pitchFamily="18" charset="0"/>
              </a:rPr>
              <a:t>C'est sur la base de ses réponses qu'est évalué le risque et qu'est fixée la prime. </a:t>
            </a:r>
          </a:p>
          <a:p>
            <a:pPr algn="ctr">
              <a:spcBef>
                <a:spcPts val="1800"/>
              </a:spcBef>
              <a:spcAft>
                <a:spcPts val="600"/>
              </a:spcAft>
            </a:pPr>
            <a:r>
              <a:rPr lang="fr-FR" sz="2200" b="1" dirty="0">
                <a:solidFill>
                  <a:srgbClr val="00B0F0"/>
                </a:solidFill>
                <a:effectLst/>
                <a:latin typeface="Arial" panose="020B0604020202020204" pitchFamily="34" charset="0"/>
                <a:ea typeface="Times New Roman" panose="02020603050405020304" pitchFamily="18" charset="0"/>
              </a:rPr>
              <a:t>Toute fausse déclaration de l'assuré entraîne des conséquences importantes.</a:t>
            </a:r>
          </a:p>
          <a:p>
            <a:pPr marL="342900" indent="-342900" algn="just">
              <a:spcBef>
                <a:spcPts val="1800"/>
              </a:spcBef>
              <a:spcAft>
                <a:spcPts val="300"/>
              </a:spcAft>
              <a:buFont typeface="Wingdings" panose="05000000000000000000" pitchFamily="2" charset="2"/>
              <a:buChar char="Ø"/>
            </a:pPr>
            <a:r>
              <a:rPr lang="fr-FR" sz="2200" b="1" dirty="0">
                <a:effectLst/>
                <a:latin typeface="Arial" panose="020B0604020202020204" pitchFamily="34" charset="0"/>
                <a:ea typeface="Calibri" panose="020F0502020204030204" pitchFamily="34" charset="0"/>
                <a:cs typeface="Times New Roman" panose="02020603050405020304" pitchFamily="18" charset="0"/>
              </a:rPr>
              <a:t>En cas de fausse déclaration volontaire de l’assuré </a:t>
            </a:r>
            <a:r>
              <a:rPr lang="fr-FR" sz="2200" dirty="0">
                <a:effectLst/>
                <a:latin typeface="Arial" panose="020B0604020202020204" pitchFamily="34" charset="0"/>
                <a:ea typeface="Calibri" panose="020F0502020204030204" pitchFamily="34" charset="0"/>
                <a:cs typeface="Times New Roman" panose="02020603050405020304" pitchFamily="18" charset="0"/>
              </a:rPr>
              <a:t>les tribunaux peuvent prononcer la nullité du contrat. </a:t>
            </a:r>
          </a:p>
          <a:p>
            <a:pPr marL="342900" indent="-342900" algn="just">
              <a:spcBef>
                <a:spcPts val="1800"/>
              </a:spcBef>
              <a:spcAft>
                <a:spcPts val="300"/>
              </a:spcAft>
              <a:buFont typeface="Wingdings" panose="05000000000000000000" pitchFamily="2" charset="2"/>
              <a:buChar char="Ø"/>
            </a:pPr>
            <a:r>
              <a:rPr lang="fr-FR" sz="2200" b="1" dirty="0">
                <a:effectLst/>
                <a:latin typeface="Arial" panose="020B0604020202020204" pitchFamily="34" charset="0"/>
                <a:ea typeface="Calibri" panose="020F0502020204030204" pitchFamily="34" charset="0"/>
                <a:cs typeface="Times New Roman" panose="02020603050405020304" pitchFamily="18" charset="0"/>
              </a:rPr>
              <a:t>En cas de fausse déclaration </a:t>
            </a:r>
            <a:r>
              <a:rPr lang="fr-FR" sz="2200" b="1" dirty="0">
                <a:latin typeface="Arial" panose="020B0604020202020204" pitchFamily="34" charset="0"/>
                <a:ea typeface="Calibri" panose="020F0502020204030204" pitchFamily="34" charset="0"/>
                <a:cs typeface="Times New Roman" panose="02020603050405020304" pitchFamily="18" charset="0"/>
              </a:rPr>
              <a:t>de</a:t>
            </a:r>
            <a:r>
              <a:rPr lang="fr-FR" sz="2200" b="1" dirty="0">
                <a:effectLst/>
                <a:latin typeface="Arial" panose="020B0604020202020204" pitchFamily="34" charset="0"/>
                <a:ea typeface="Calibri" panose="020F0502020204030204" pitchFamily="34" charset="0"/>
                <a:cs typeface="Times New Roman" panose="02020603050405020304" pitchFamily="18" charset="0"/>
              </a:rPr>
              <a:t> bonne foi</a:t>
            </a:r>
            <a:r>
              <a:rPr lang="fr-FR" sz="2200" dirty="0">
                <a:effectLst/>
                <a:latin typeface="Arial" panose="020B0604020202020204" pitchFamily="34" charset="0"/>
                <a:ea typeface="Calibri" panose="020F0502020204030204" pitchFamily="34" charset="0"/>
                <a:cs typeface="Times New Roman" panose="02020603050405020304" pitchFamily="18" charset="0"/>
              </a:rPr>
              <a:t> l'assureur peut résilier le contrat ou Il peut maintenir le contrat en augmentant le montant de la cotisation avec l'accord de l’assuré. </a:t>
            </a:r>
          </a:p>
        </p:txBody>
      </p:sp>
    </p:spTree>
    <p:extLst>
      <p:ext uri="{BB962C8B-B14F-4D97-AF65-F5344CB8AC3E}">
        <p14:creationId xmlns:p14="http://schemas.microsoft.com/office/powerpoint/2010/main" val="25632251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D542BCEA-1B1E-4197-8682-5FA1B56FA693}"/>
              </a:ext>
            </a:extLst>
          </p:cNvPr>
          <p:cNvSpPr txBox="1"/>
          <p:nvPr/>
        </p:nvSpPr>
        <p:spPr>
          <a:xfrm>
            <a:off x="0" y="0"/>
            <a:ext cx="5839829" cy="1107996"/>
          </a:xfrm>
          <a:prstGeom prst="rect">
            <a:avLst/>
          </a:prstGeom>
          <a:noFill/>
        </p:spPr>
        <p:txBody>
          <a:bodyPr wrap="square" rtlCol="0">
            <a:spAutoFit/>
          </a:bodyPr>
          <a:lstStyle/>
          <a:p>
            <a:pPr>
              <a:spcBef>
                <a:spcPts val="1200"/>
              </a:spcBef>
            </a:pPr>
            <a:r>
              <a:rPr lang="fr-FR" sz="2800" b="1" dirty="0">
                <a:solidFill>
                  <a:srgbClr val="FFFF00"/>
                </a:solidFill>
                <a:latin typeface="Arial" panose="020B0604020202020204" pitchFamily="34" charset="0"/>
                <a:cs typeface="Arial" panose="020B0604020202020204" pitchFamily="34" charset="0"/>
              </a:rPr>
              <a:t>4. Gérer les sinistres</a:t>
            </a:r>
          </a:p>
          <a:p>
            <a:pPr>
              <a:spcBef>
                <a:spcPts val="1200"/>
              </a:spcBef>
            </a:pPr>
            <a:r>
              <a:rPr lang="fr-FR" sz="2800" b="1" dirty="0">
                <a:solidFill>
                  <a:srgbClr val="FFFF00"/>
                </a:solidFill>
                <a:latin typeface="Arial" panose="020B0604020202020204" pitchFamily="34" charset="0"/>
                <a:cs typeface="Arial" panose="020B0604020202020204" pitchFamily="34" charset="0"/>
              </a:rPr>
              <a:t>4.5. Les exclusions de garantie</a:t>
            </a:r>
            <a:endParaRPr lang="fr-FR" sz="2800" dirty="0">
              <a:solidFill>
                <a:srgbClr val="FFFF00"/>
              </a:solidFill>
              <a:latin typeface="Arial" panose="020B0604020202020204" pitchFamily="34" charset="0"/>
              <a:cs typeface="Arial" panose="020B0604020202020204" pitchFamily="34" charset="0"/>
            </a:endParaRPr>
          </a:p>
        </p:txBody>
      </p:sp>
      <p:sp>
        <p:nvSpPr>
          <p:cNvPr id="3" name="ZoneTexte 2">
            <a:extLst>
              <a:ext uri="{FF2B5EF4-FFF2-40B4-BE49-F238E27FC236}">
                <a16:creationId xmlns:a16="http://schemas.microsoft.com/office/drawing/2014/main" id="{0CE0BAAB-B8A8-9FF5-72C5-49C2D0FED947}"/>
              </a:ext>
            </a:extLst>
          </p:cNvPr>
          <p:cNvSpPr txBox="1"/>
          <p:nvPr/>
        </p:nvSpPr>
        <p:spPr>
          <a:xfrm>
            <a:off x="326265" y="1579808"/>
            <a:ext cx="11500834" cy="4108817"/>
          </a:xfrm>
          <a:prstGeom prst="rect">
            <a:avLst/>
          </a:prstGeom>
          <a:noFill/>
        </p:spPr>
        <p:txBody>
          <a:bodyPr wrap="square">
            <a:spAutoFit/>
          </a:bodyPr>
          <a:lstStyle/>
          <a:p>
            <a:pPr algn="just">
              <a:spcBef>
                <a:spcPts val="1800"/>
              </a:spcBef>
            </a:pPr>
            <a:r>
              <a:rPr lang="fr-FR" sz="2400" dirty="0">
                <a:effectLst/>
                <a:latin typeface="Arial" panose="020B0604020202020204" pitchFamily="34" charset="0"/>
                <a:ea typeface="Calibri" panose="020F0502020204030204" pitchFamily="34" charset="0"/>
                <a:cs typeface="Times New Roman" panose="02020603050405020304" pitchFamily="18" charset="0"/>
              </a:rPr>
              <a:t>Les exclusions de garantie sont des situations dans lesquelles l’assureur n’est pas tenu de couvrir les dommages subis par l’assuré. </a:t>
            </a:r>
            <a:r>
              <a:rPr lang="fr-FR" sz="2400" dirty="0">
                <a:effectLst/>
                <a:latin typeface="Roboto" panose="02000000000000000000" pitchFamily="2" charset="0"/>
                <a:ea typeface="Calibri" panose="020F0502020204030204" pitchFamily="34" charset="0"/>
                <a:cs typeface="Times New Roman" panose="02020603050405020304" pitchFamily="18" charset="0"/>
              </a:rPr>
              <a:t>Les exclusions de garantie peuvent être légales ou contractuelles.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800"/>
              </a:spcBef>
              <a:spcAft>
                <a:spcPts val="0"/>
              </a:spcAft>
              <a:buFont typeface="Wingdings" panose="05000000000000000000" pitchFamily="2" charset="2"/>
              <a:buChar char="q"/>
            </a:pPr>
            <a:r>
              <a:rPr lang="fr-FR" sz="2400" b="1" dirty="0">
                <a:solidFill>
                  <a:srgbClr val="00B0F0"/>
                </a:solidFill>
                <a:effectLst/>
                <a:latin typeface="Roboto" panose="02000000000000000000" pitchFamily="2" charset="0"/>
                <a:ea typeface="Calibri" panose="020F0502020204030204" pitchFamily="34" charset="0"/>
                <a:cs typeface="Times New Roman" panose="02020603050405020304" pitchFamily="18" charset="0"/>
              </a:rPr>
              <a:t>Les exclusions de</a:t>
            </a:r>
            <a:r>
              <a:rPr lang="fr-FR" sz="2400" dirty="0">
                <a:solidFill>
                  <a:srgbClr val="00B0F0"/>
                </a:solidFill>
                <a:effectLst/>
                <a:latin typeface="Roboto" panose="02000000000000000000" pitchFamily="2" charset="0"/>
                <a:ea typeface="Calibri" panose="020F0502020204030204" pitchFamily="34" charset="0"/>
                <a:cs typeface="Times New Roman" panose="02020603050405020304" pitchFamily="18" charset="0"/>
              </a:rPr>
              <a:t> </a:t>
            </a:r>
            <a:r>
              <a:rPr lang="fr-FR" sz="2400" b="1" dirty="0">
                <a:solidFill>
                  <a:srgbClr val="00B0F0"/>
                </a:solidFill>
                <a:effectLst/>
                <a:latin typeface="Roboto" panose="02000000000000000000" pitchFamily="2" charset="0"/>
                <a:ea typeface="Calibri" panose="020F0502020204030204" pitchFamily="34" charset="0"/>
                <a:cs typeface="Times New Roman" panose="02020603050405020304" pitchFamily="18" charset="0"/>
              </a:rPr>
              <a:t>garantie légales</a:t>
            </a:r>
            <a:r>
              <a:rPr lang="fr-FR" sz="2400" dirty="0">
                <a:solidFill>
                  <a:srgbClr val="00B0F0"/>
                </a:solidFill>
                <a:effectLst/>
                <a:latin typeface="Roboto" panose="02000000000000000000" pitchFamily="2" charset="0"/>
                <a:ea typeface="Calibri" panose="020F0502020204030204" pitchFamily="34" charset="0"/>
                <a:cs typeface="Times New Roman" panose="02020603050405020304" pitchFamily="18" charset="0"/>
              </a:rPr>
              <a:t> </a:t>
            </a:r>
            <a:r>
              <a:rPr lang="fr-FR" sz="2400" dirty="0">
                <a:effectLst/>
                <a:latin typeface="Roboto" panose="02000000000000000000" pitchFamily="2" charset="0"/>
                <a:ea typeface="Calibri" panose="020F0502020204030204" pitchFamily="34" charset="0"/>
                <a:cs typeface="Times New Roman" panose="02020603050405020304" pitchFamily="18" charset="0"/>
              </a:rPr>
              <a:t>sont celles qui sont prévues par la loi, </a:t>
            </a:r>
            <a:endParaRPr lang="fr-FR" sz="2400"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spcBef>
                <a:spcPts val="1800"/>
              </a:spcBef>
              <a:spcAft>
                <a:spcPts val="0"/>
              </a:spcAft>
              <a:buFont typeface="Wingdings" panose="05000000000000000000" pitchFamily="2" charset="2"/>
              <a:buChar char="q"/>
            </a:pPr>
            <a:r>
              <a:rPr lang="fr-FR" sz="2400" b="1" dirty="0">
                <a:solidFill>
                  <a:srgbClr val="00B0F0"/>
                </a:solidFill>
                <a:effectLst/>
                <a:latin typeface="Roboto" panose="02000000000000000000" pitchFamily="2" charset="0"/>
                <a:ea typeface="Calibri" panose="020F0502020204030204" pitchFamily="34" charset="0"/>
                <a:cs typeface="Times New Roman" panose="02020603050405020304" pitchFamily="18" charset="0"/>
              </a:rPr>
              <a:t>les exclusions de garantie contractuelles</a:t>
            </a:r>
            <a:r>
              <a:rPr lang="fr-FR" sz="2400" dirty="0">
                <a:solidFill>
                  <a:srgbClr val="00B0F0"/>
                </a:solidFill>
                <a:effectLst/>
                <a:latin typeface="Roboto" panose="02000000000000000000" pitchFamily="2" charset="0"/>
                <a:ea typeface="Calibri" panose="020F0502020204030204" pitchFamily="34" charset="0"/>
                <a:cs typeface="Times New Roman" panose="02020603050405020304" pitchFamily="18" charset="0"/>
              </a:rPr>
              <a:t> </a:t>
            </a:r>
            <a:r>
              <a:rPr lang="fr-FR" sz="2400" dirty="0">
                <a:effectLst/>
                <a:latin typeface="Roboto" panose="02000000000000000000" pitchFamily="2" charset="0"/>
                <a:ea typeface="Calibri" panose="020F0502020204030204" pitchFamily="34" charset="0"/>
                <a:cs typeface="Times New Roman" panose="02020603050405020304" pitchFamily="18" charset="0"/>
              </a:rPr>
              <a:t>sont celles qui sont prévues par le contrat d’assurance</a:t>
            </a:r>
            <a:r>
              <a:rPr lang="fr-FR" sz="2400" dirty="0">
                <a:effectLst/>
                <a:latin typeface="Arial" panose="020B0604020202020204" pitchFamily="34" charset="0"/>
                <a:ea typeface="Calibri" panose="020F0502020204030204" pitchFamily="34" charset="0"/>
                <a:cs typeface="Times New Roman" panose="02020603050405020304" pitchFamily="18" charset="0"/>
              </a:rPr>
              <a:t>. </a:t>
            </a:r>
          </a:p>
          <a:p>
            <a:pPr marL="342900" lvl="0" indent="-342900" algn="just">
              <a:spcBef>
                <a:spcPts val="1800"/>
              </a:spcBef>
              <a:spcAft>
                <a:spcPts val="0"/>
              </a:spcAft>
              <a:buFont typeface="Wingdings" panose="05000000000000000000" pitchFamily="2" charset="2"/>
              <a:buChar char="q"/>
            </a:pPr>
            <a:r>
              <a:rPr lang="fr-FR" sz="2400" b="1" dirty="0">
                <a:solidFill>
                  <a:srgbClr val="00B0F0"/>
                </a:solidFill>
                <a:effectLst/>
                <a:latin typeface="Roboto" panose="02000000000000000000" pitchFamily="2" charset="0"/>
                <a:ea typeface="Calibri" panose="020F0502020204030204" pitchFamily="34" charset="0"/>
                <a:cs typeface="Times New Roman" panose="02020603050405020304" pitchFamily="18" charset="0"/>
              </a:rPr>
              <a:t>Les exclusions de garantie automatiques</a:t>
            </a:r>
            <a:r>
              <a:rPr lang="fr-FR" sz="2400" dirty="0">
                <a:effectLst/>
                <a:latin typeface="Roboto" panose="02000000000000000000" pitchFamily="2" charset="0"/>
                <a:ea typeface="Calibri" panose="020F0502020204030204" pitchFamily="34" charset="0"/>
                <a:cs typeface="Times New Roman" panose="02020603050405020304" pitchFamily="18" charset="0"/>
              </a:rPr>
              <a:t> sont des exclusions qui s’appliquent automatiquement à tous les contrats d’assurance, sans qu’il soit nécessaire de les mentionner dans le contrat</a:t>
            </a:r>
            <a:r>
              <a:rPr lang="fr-FR" sz="2400" dirty="0">
                <a:effectLst/>
                <a:latin typeface="Arial" panose="020B060402020202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353181257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273</TotalTime>
  <Words>1125</Words>
  <Application>Microsoft Office PowerPoint</Application>
  <PresentationFormat>Grand écran</PresentationFormat>
  <Paragraphs>68</Paragraphs>
  <Slides>10</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10</vt:i4>
      </vt:variant>
    </vt:vector>
  </HeadingPairs>
  <TitlesOfParts>
    <vt:vector size="18" baseType="lpstr">
      <vt:lpstr>Arial</vt:lpstr>
      <vt:lpstr>Calibri</vt:lpstr>
      <vt:lpstr>Century Gothic</vt:lpstr>
      <vt:lpstr>Roboto</vt:lpstr>
      <vt:lpstr>Symbol</vt:lpstr>
      <vt:lpstr>Wingdings</vt:lpstr>
      <vt:lpstr>Wingdings 3</vt:lpstr>
      <vt:lpstr>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43</cp:revision>
  <dcterms:created xsi:type="dcterms:W3CDTF">2014-01-14T07:42:30Z</dcterms:created>
  <dcterms:modified xsi:type="dcterms:W3CDTF">2023-11-26T20:09:17Z</dcterms:modified>
</cp:coreProperties>
</file>