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9"/>
  </p:notesMasterIdLst>
  <p:handoutMasterIdLst>
    <p:handoutMasterId r:id="rId10"/>
  </p:handoutMasterIdLst>
  <p:sldIdLst>
    <p:sldId id="262" r:id="rId2"/>
    <p:sldId id="260" r:id="rId3"/>
    <p:sldId id="257" r:id="rId4"/>
    <p:sldId id="261" r:id="rId5"/>
    <p:sldId id="258" r:id="rId6"/>
    <p:sldId id="263" r:id="rId7"/>
    <p:sldId id="2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5049F-F601-3F4F-B515-4D864D2911AD}" type="datetime1">
              <a:rPr lang="fr-FR" smtClean="0"/>
              <a:t>07/09/2025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© Delagrave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81175-207D-8E47-A4BC-5C6AA9BB5A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92618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C593B-7BE6-EA4E-A801-2D90F9CB0E3F}" type="datetime1">
              <a:rPr lang="fr-FR" smtClean="0"/>
              <a:t>07/09/2025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© Delagrave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07BA-D1E6-914A-B374-74CB0DD691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39550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107BA-D1E6-914A-B374-74CB0DD69158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Delagrave</a:t>
            </a:r>
          </a:p>
        </p:txBody>
      </p:sp>
    </p:spTree>
    <p:extLst>
      <p:ext uri="{BB962C8B-B14F-4D97-AF65-F5344CB8AC3E}">
        <p14:creationId xmlns:p14="http://schemas.microsoft.com/office/powerpoint/2010/main" val="3148486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61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57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31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014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0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55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14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68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13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56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09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50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7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92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45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43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26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07/09/2025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189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554045"/>
            <a:ext cx="10486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Choisir une assurance adaptée au risque à couvrir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937202"/>
              </p:ext>
            </p:extLst>
          </p:nvPr>
        </p:nvGraphicFramePr>
        <p:xfrm>
          <a:off x="234633" y="1216196"/>
          <a:ext cx="11616906" cy="532828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520656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8096250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300296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 des personnes</a:t>
                      </a:r>
                      <a:endParaRPr lang="fr-FR" sz="24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571056"/>
                  </a:ext>
                </a:extLst>
              </a:tr>
              <a:tr h="636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710306932"/>
                  </a:ext>
                </a:extLst>
              </a:tr>
              <a:tr h="22955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Retraite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collective retraite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Contrat collectif supplémentaire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complète les régimes obligatoires de la Sécurité sociale, ARRCO et AGIRC de retraite.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Contrat collectif indemnités fin de carrière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finance les indemnités de fin de carrière que l’entreprise doit verser aux salariés qui partent.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4001666009"/>
                  </a:ext>
                </a:extLst>
              </a:tr>
              <a:tr h="1752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Prévoyance : </a:t>
                      </a:r>
                      <a:r>
                        <a:rPr lang="fr-F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Décès, invalidité, incapacité temporaire de travail, frais médicaux, dépendance ou santé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collective prévoyance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complète les prestations servies par les organismes sociaux obligatoires.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complémentaire santé d’entreprise 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(Obligatoire depuis le 01/01/2016)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3787116969"/>
                  </a:ext>
                </a:extLst>
              </a:tr>
              <a:tr h="1157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Licenciement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collective indemnités de licenciement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couvre les indemnités légales dues aux salariés.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2784948198"/>
                  </a:ext>
                </a:extLst>
              </a:tr>
            </a:tbl>
          </a:graphicData>
        </a:graphic>
      </p:graphicFrame>
      <p:sp>
        <p:nvSpPr>
          <p:cNvPr id="5" name="Titre 1">
            <a:extLst>
              <a:ext uri="{FF2B5EF4-FFF2-40B4-BE49-F238E27FC236}">
                <a16:creationId xmlns:a16="http://schemas.microsoft.com/office/drawing/2014/main" id="{17C7788D-3963-454A-AFD6-F586CEF05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"/>
            <a:ext cx="12152963" cy="523220"/>
          </a:xfrm>
        </p:spPr>
        <p:txBody>
          <a:bodyPr>
            <a:noAutofit/>
          </a:bodyPr>
          <a:lstStyle/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Chap. 8 – La gestion des risques liés à </a:t>
            </a:r>
            <a:r>
              <a:rPr lang="fr-FR" sz="2800" b="1">
                <a:latin typeface="Arial" panose="020B0604020202020204" pitchFamily="34" charset="0"/>
                <a:cs typeface="Arial" panose="020B0604020202020204" pitchFamily="34" charset="0"/>
              </a:rPr>
              <a:t>la personne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et des biens</a:t>
            </a:r>
          </a:p>
        </p:txBody>
      </p:sp>
    </p:spTree>
    <p:extLst>
      <p:ext uri="{BB962C8B-B14F-4D97-AF65-F5344CB8AC3E}">
        <p14:creationId xmlns:p14="http://schemas.microsoft.com/office/powerpoint/2010/main" val="159620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0"/>
            <a:ext cx="5839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Risques et assurances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997710"/>
              </p:ext>
            </p:extLst>
          </p:nvPr>
        </p:nvGraphicFramePr>
        <p:xfrm>
          <a:off x="195720" y="1239334"/>
          <a:ext cx="11616906" cy="505843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520656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8096250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730647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 des personnes</a:t>
                      </a:r>
                      <a:endParaRPr lang="fr-FR" sz="24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571056"/>
                  </a:ext>
                </a:extLst>
              </a:tr>
              <a:tr h="3651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710306932"/>
                  </a:ext>
                </a:extLst>
              </a:tr>
              <a:tr h="12994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Protection sociale du chef d'entreprise non salarié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vie, maladie et accident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assure la couverture sociale du gérant qui ne relève pas du régime général</a:t>
                      </a:r>
                      <a:r>
                        <a:rPr lang="fr-FR" sz="2000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la Sécurité sociale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3052019122"/>
                  </a:ext>
                </a:extLst>
              </a:tr>
              <a:tr h="12886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 d'accident des salariés qui voyagent, en France ou à l'étranger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individuelle accidents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Versement d’un capital en cas d'invalidité / décès.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 d'assistance (secours et rapatriement)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088657854"/>
                  </a:ext>
                </a:extLst>
              </a:tr>
              <a:tr h="13745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Disparition ou indisponibilité du dirigeant ou d’un collaborateur spécialisé... 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homme-clé 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prestations peuvent être : un capital décès ou invalidité ; une indemnité journalière forfaitaire ; une indemnisation de perte de marge brute ; une indemnisation des frais supplémentaires…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666850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54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0"/>
            <a:ext cx="5839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Risques et assurances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497143"/>
              </p:ext>
            </p:extLst>
          </p:nvPr>
        </p:nvGraphicFramePr>
        <p:xfrm>
          <a:off x="275790" y="675920"/>
          <a:ext cx="11439959" cy="604301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4943910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6496049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419455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 des biens</a:t>
                      </a:r>
                      <a:endParaRPr lang="fr-FR" sz="24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769445"/>
                  </a:ext>
                </a:extLst>
              </a:tr>
              <a:tr h="636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4085340739"/>
                  </a:ext>
                </a:extLst>
              </a:tr>
              <a:tr h="1402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Dégradation des bâtiments : incendie, explosion, dégât des eaux, tempête, grêle, poids de la neige sur les toitures, catastrophe naturelle, terrorisme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multirisque.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regroupe toutes les garanties appropriées à l'activité de l'entreprise. Elle peut être réduite par l’installation de moyens de prévention et de protection.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960107058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Vols : mobilier, matériel 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multirisque ou contrat séparé.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peut être réduite par l’installation de moyens de prévention et de protection.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71814990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Accident de matériel : bris accidentel et dommages électriques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Extension de garantie de l'assurance multirisque ou contrat bris de machine</a:t>
                      </a:r>
                      <a:endParaRPr lang="fr-FR" sz="1800" b="1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3288097831"/>
                  </a:ext>
                </a:extLst>
              </a:tr>
              <a:tr h="756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 sur matériel loué ou en crédit-bail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Multirisque ou bris de machine.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garanties doivent être adaptées aux dispositions des contrats de location ou crédit-bail.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826400214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 sur matériel appartenant à des tiers et confié pour vente ou réparation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civile objets confiés</a:t>
                      </a:r>
                      <a:endParaRPr lang="fr-FR" sz="1800" b="1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591853627"/>
                  </a:ext>
                </a:extLst>
              </a:tr>
              <a:tr h="1736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Accident de transport de marchandises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Multirisquesou</a:t>
                      </a: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assurances adaptées au mode de transport utilisé.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est liée au incoterm pour les entreprises qui exportent.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3513959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88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0"/>
            <a:ext cx="5839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Risques et assurances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381365"/>
              </p:ext>
            </p:extLst>
          </p:nvPr>
        </p:nvGraphicFramePr>
        <p:xfrm>
          <a:off x="275791" y="675920"/>
          <a:ext cx="11421628" cy="6044057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4549427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6872201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488646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 des biens</a:t>
                      </a:r>
                      <a:endParaRPr lang="fr-FR" sz="24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769445"/>
                  </a:ext>
                </a:extLst>
              </a:tr>
              <a:tr h="636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4085340739"/>
                  </a:ext>
                </a:extLst>
              </a:tr>
              <a:tr h="1736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Pertes informatiques : fichiers, base de données, supports fichiers informatiques ou matériel informatique (serveur, ordinateur…)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Multirisque ou assurance risques informatiques ou Garantie des supports d'information</a:t>
                      </a:r>
                      <a:endParaRPr lang="fr-FR" sz="1800" b="1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1162686926"/>
                  </a:ext>
                </a:extLst>
              </a:tr>
              <a:tr h="1157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 d’activité : perte de chiffre d’affaires due à un arrêt de l’activité accidentel 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Pertes d'exploitation.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couvre les conséquences financières d'un arrêt de l'activité.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301701898"/>
                  </a:ext>
                </a:extLst>
              </a:tr>
              <a:tr h="8919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de construction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ouvrages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</a:t>
                      </a: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prend en charge les dommages survenant au cours d’une construction.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1864445716"/>
                  </a:ext>
                </a:extLst>
              </a:tr>
              <a:tr h="1794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Véhicules endommagés lors d’un accident, par un incendie, ou volés 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automobile. Accident, incendie, vol.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Dans les entreprises qui gèrent un grand nombre de véhicules, le contrat est dit « de flotte ».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173490187"/>
                  </a:ext>
                </a:extLst>
              </a:tr>
              <a:tr h="1157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 d’insolvabilité des clients 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Assurance-crédit.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permet de se prémunir contre le risque normal de perte de créances.</a:t>
                      </a:r>
                      <a:endParaRPr lang="fr-FR" sz="18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773497047"/>
                  </a:ext>
                </a:extLst>
              </a:tr>
              <a:tr h="1736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 économiques et financiers liés à l'exportation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 assurances spécifiques peuvent garantir les risques économiques et financiers liés à l'exportation et aux pertes de change par exemple.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645992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74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0"/>
            <a:ext cx="5839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Risques et assurances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925976"/>
              </p:ext>
            </p:extLst>
          </p:nvPr>
        </p:nvGraphicFramePr>
        <p:xfrm>
          <a:off x="350304" y="1344575"/>
          <a:ext cx="11128076" cy="507339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224284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5903792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689999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 Responsabilités</a:t>
                      </a:r>
                      <a:endParaRPr lang="fr-FR" sz="24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27031"/>
                  </a:ext>
                </a:extLst>
              </a:tr>
              <a:tr h="357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2052523861"/>
                  </a:ext>
                </a:extLst>
              </a:tr>
              <a:tr h="12590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causés aux tiers dans le cadre de l’exploitation par les salariés (avec ou sans faute inexcusable ou intentionnelle)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civile.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Couvre les dommages causés aux tiers : voisins, clients, fournisseurs, etc.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3051007202"/>
                  </a:ext>
                </a:extLst>
              </a:tr>
              <a:tr h="13389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causés aux tiers par des services ou des produits vendus ou entretenus par l’entreprise après travaux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civile après travaux.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Couvre les malfaçons et les travaux défectueux réalisés par l'entreprise (réparations, transports…).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1738220707"/>
                  </a:ext>
                </a:extLst>
              </a:tr>
              <a:tr h="14282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causés aux tiers par des services ou des produits vendus ou entretenus par l’entreprises après livraison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civile après livraison.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Couvre les dommages causés par des vices de fabrication sur les produits de l'entreprise (retrait du produit, etc.).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3429945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35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0"/>
            <a:ext cx="5839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Risques et assurances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405172"/>
              </p:ext>
            </p:extLst>
          </p:nvPr>
        </p:nvGraphicFramePr>
        <p:xfrm>
          <a:off x="421407" y="853032"/>
          <a:ext cx="11354176" cy="5303874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330431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6023745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509863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 </a:t>
                      </a:r>
                      <a:r>
                        <a:rPr lang="fr-FR" sz="24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Responsabilités</a:t>
                      </a:r>
                      <a:endParaRPr lang="fr-FR" sz="2400" b="1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27031"/>
                  </a:ext>
                </a:extLst>
              </a:tr>
              <a:tr h="3209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2052523861"/>
                  </a:ext>
                </a:extLst>
              </a:tr>
              <a:tr h="8123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occasionnés par du matériel loué ou en crédit-bail 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civile exploitation et/ou contrat d'assurance dommages (bris de machine)</a:t>
                      </a:r>
                      <a:endParaRPr lang="fr-FR" sz="2000" b="1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590398387"/>
                  </a:ext>
                </a:extLst>
              </a:tr>
              <a:tr h="15445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occasionnés par des véhicules à moteur de l’entreprise (voiture, camion, chariot élévateur...)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civile automobile.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 particuliers : pour les engins motorisés de manutention et les véhicules personnels des salariés.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1776301165"/>
                  </a:ext>
                </a:extLst>
              </a:tr>
              <a:tr h="11533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Pollution accidentelle ou pas (rupture de pièces, explosion, fausse manœuvre ; corrosion…)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Garantie des atteintes à l'environnement.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Couvre les dommages subis par la biodiversité (eaux, sols, espèces et habitats naturels protégés).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344003321"/>
                  </a:ext>
                </a:extLst>
              </a:tr>
              <a:tr h="9628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Dommages causés par les décisions des dirigeants du fait de fautes (erreurs de droit ou de fait, omissions, négligences...)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Responsabilité des mandataires sociaux.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est généralement proposée dans un contrat distinct. 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1192492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9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0" y="0"/>
            <a:ext cx="5839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Risques et assurances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400818"/>
              </p:ext>
            </p:extLst>
          </p:nvPr>
        </p:nvGraphicFramePr>
        <p:xfrm>
          <a:off x="362740" y="1333325"/>
          <a:ext cx="11128076" cy="4059438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4065486">
                  <a:extLst>
                    <a:ext uri="{9D8B030D-6E8A-4147-A177-3AD203B41FA5}">
                      <a16:colId xmlns:a16="http://schemas.microsoft.com/office/drawing/2014/main" val="1845777041"/>
                    </a:ext>
                  </a:extLst>
                </a:gridCol>
                <a:gridCol w="7062590">
                  <a:extLst>
                    <a:ext uri="{9D8B030D-6E8A-4147-A177-3AD203B41FA5}">
                      <a16:colId xmlns:a16="http://schemas.microsoft.com/office/drawing/2014/main" val="655138266"/>
                    </a:ext>
                  </a:extLst>
                </a:gridCol>
              </a:tblGrid>
              <a:tr h="604964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Autres risques et assurances</a:t>
                      </a: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932031"/>
                  </a:ext>
                </a:extLst>
              </a:tr>
              <a:tr h="3246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Assurances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/>
                </a:tc>
                <a:extLst>
                  <a:ext uri="{0D108BD9-81ED-4DB2-BD59-A6C34878D82A}">
                    <a16:rowId xmlns:a16="http://schemas.microsoft.com/office/drawing/2014/main" val="1675892624"/>
                  </a:ext>
                </a:extLst>
              </a:tr>
              <a:tr h="12416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Litiges avec les clients, les fournisseurs, l'administration... 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 protection juridique.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prend en charge les aides et conseils juridiques dans la défense des intérêts de l'entreprise devant les tribunaux.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269708118"/>
                  </a:ext>
                </a:extLst>
              </a:tr>
              <a:tr h="9129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 d’insolvabilité des clients 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Assurance-crédit.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Elle permet de se prémunir contre le risque normal de perte de créances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773497047"/>
                  </a:ext>
                </a:extLst>
              </a:tr>
              <a:tr h="973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Risques économiques et financiers liés à l'exportation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 assurances spécifiques peuvent garantir les risques économiques et financiers liés à l'exportation et aux pertes de change par exemple.</a:t>
                      </a:r>
                      <a:endParaRPr lang="fr-FR" sz="2000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0979" marR="20979" marT="0" marB="0" anchor="ctr"/>
                </a:tc>
                <a:extLst>
                  <a:ext uri="{0D108BD9-81ED-4DB2-BD59-A6C34878D82A}">
                    <a16:rowId xmlns:a16="http://schemas.microsoft.com/office/drawing/2014/main" val="2645992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26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282</TotalTime>
  <Words>971</Words>
  <Application>Microsoft Office PowerPoint</Application>
  <PresentationFormat>Grand écran</PresentationFormat>
  <Paragraphs>114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</vt:lpstr>
      <vt:lpstr>Chap. 8 – La gestion des risques liés à la personne et des biens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45</cp:revision>
  <dcterms:created xsi:type="dcterms:W3CDTF">2014-01-14T07:42:30Z</dcterms:created>
  <dcterms:modified xsi:type="dcterms:W3CDTF">2025-09-07T22:00:28Z</dcterms:modified>
</cp:coreProperties>
</file>