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7"/>
  </p:notesMasterIdLst>
  <p:sldIdLst>
    <p:sldId id="261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image" Target="../media/image6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image" Target="../media/image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C66B89-6B20-42DE-A6C8-BD4CB335AB8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4BC78A0-902E-43BD-B846-52A8F53AF1C9}">
      <dgm:prSet phldrT="[Texte]" custT="1"/>
      <dgm:spPr/>
      <dgm:t>
        <a:bodyPr/>
        <a:lstStyle/>
        <a:p>
          <a:r>
            <a:rPr lang="fr-FR" sz="2000" b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La</a:t>
          </a:r>
          <a:r>
            <a:rPr lang="fr-FR" sz="1600" dirty="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 </a:t>
          </a:r>
          <a:r>
            <a:rPr lang="fr-FR" sz="20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date d’effet</a:t>
          </a:r>
          <a:r>
            <a:rPr lang="fr-FR" sz="2000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 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est la date à partir de laquelle les garanties sont mises en œuvre. Elle peut être différente de la date d’échéance (date du règlement), et de la date de signature. </a:t>
          </a:r>
          <a:endParaRPr lang="fr-FR" sz="2000" dirty="0">
            <a:solidFill>
              <a:schemeClr val="tx1"/>
            </a:solidFill>
          </a:endParaRPr>
        </a:p>
      </dgm:t>
    </dgm:pt>
    <dgm:pt modelId="{2238B5DB-F15B-4007-AA7C-840075957E97}" type="parTrans" cxnId="{825FB43C-4AF3-4071-A30D-DF0EB0148A67}">
      <dgm:prSet/>
      <dgm:spPr/>
      <dgm:t>
        <a:bodyPr/>
        <a:lstStyle/>
        <a:p>
          <a:endParaRPr lang="fr-FR" sz="2000"/>
        </a:p>
      </dgm:t>
    </dgm:pt>
    <dgm:pt modelId="{54C184FE-109E-4DFA-A41F-1754E113950B}" type="sibTrans" cxnId="{825FB43C-4AF3-4071-A30D-DF0EB0148A67}">
      <dgm:prSet/>
      <dgm:spPr/>
      <dgm:t>
        <a:bodyPr/>
        <a:lstStyle/>
        <a:p>
          <a:endParaRPr lang="fr-FR" sz="2000"/>
        </a:p>
      </dgm:t>
    </dgm:pt>
    <dgm:pt modelId="{FAC34BC5-8877-4F53-8068-EE0BBBCB4DC2}">
      <dgm:prSet custT="1"/>
      <dgm:spPr/>
      <dgm:t>
        <a:bodyPr/>
        <a:lstStyle/>
        <a:p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La </a:t>
          </a:r>
          <a:r>
            <a:rPr lang="fr-FR" sz="20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durée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 du contrat est souvent d’un an, renouvelable par tacite reconduction (automatique) à chaque échéance. Si la durée est différente, le contrat doit le préciser.</a:t>
          </a:r>
          <a:endParaRPr lang="fr-FR" sz="2000" dirty="0">
            <a:solidFill>
              <a:schemeClr val="tx1"/>
            </a:solidFill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58204A03-EE57-4698-8BEC-D89819AA95E0}" type="parTrans" cxnId="{F4644104-5618-4A08-98F5-359D954DEEDC}">
      <dgm:prSet/>
      <dgm:spPr/>
      <dgm:t>
        <a:bodyPr/>
        <a:lstStyle/>
        <a:p>
          <a:endParaRPr lang="fr-FR" sz="2000"/>
        </a:p>
      </dgm:t>
    </dgm:pt>
    <dgm:pt modelId="{A4BF5864-71CD-43DD-828C-906AB68252CA}" type="sibTrans" cxnId="{F4644104-5618-4A08-98F5-359D954DEEDC}">
      <dgm:prSet/>
      <dgm:spPr/>
      <dgm:t>
        <a:bodyPr/>
        <a:lstStyle/>
        <a:p>
          <a:endParaRPr lang="fr-FR" sz="2000"/>
        </a:p>
      </dgm:t>
    </dgm:pt>
    <dgm:pt modelId="{D53024E1-0805-4C38-A3D7-4FAB51726E9C}">
      <dgm:prSet custT="1"/>
      <dgm:spPr/>
      <dgm:t>
        <a:bodyPr/>
        <a:lstStyle/>
        <a:p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La </a:t>
          </a:r>
          <a:r>
            <a:rPr lang="fr-FR" sz="20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fin d’un contrat</a:t>
          </a:r>
          <a:r>
            <a:rPr lang="fr-FR" sz="2000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 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intervient soit à la date de résiliation par l’assureur ou l’assuré du contrat, soit à la date d’annulation du contrat en cas de fausse déclaration de l’assuré.</a:t>
          </a:r>
          <a:endParaRPr lang="fr-FR" sz="2000" dirty="0">
            <a:solidFill>
              <a:schemeClr val="tx1"/>
            </a:solidFill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8E37DD4C-3CE0-43AF-8F7F-AA68AA4FC42B}" type="parTrans" cxnId="{47F0F66E-35CF-4879-8E4F-949DA161F167}">
      <dgm:prSet/>
      <dgm:spPr/>
      <dgm:t>
        <a:bodyPr/>
        <a:lstStyle/>
        <a:p>
          <a:endParaRPr lang="fr-FR" sz="2000"/>
        </a:p>
      </dgm:t>
    </dgm:pt>
    <dgm:pt modelId="{4FEA78E4-66BD-46DA-9199-006F7D3C0B1F}" type="sibTrans" cxnId="{47F0F66E-35CF-4879-8E4F-949DA161F167}">
      <dgm:prSet/>
      <dgm:spPr/>
      <dgm:t>
        <a:bodyPr/>
        <a:lstStyle/>
        <a:p>
          <a:endParaRPr lang="fr-FR" sz="2000"/>
        </a:p>
      </dgm:t>
    </dgm:pt>
    <dgm:pt modelId="{4BA1051D-A2B3-425D-A471-49B5856140DC}">
      <dgm:prSet custT="1"/>
      <dgm:spPr/>
      <dgm:t>
        <a:bodyPr/>
        <a:lstStyle/>
        <a:p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La </a:t>
          </a:r>
          <a:r>
            <a:rPr lang="fr-FR" sz="20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résiliation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du contrat peut avoir lieu à tout moment et doit être faite par lettre recommandée avec accusé de réception. Si la résiliation a lieu en cours d’année, l’assureur doit rembourser le trop-perçu à l’assuré « prorata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temporis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 ».</a:t>
          </a:r>
          <a:endParaRPr lang="fr-FR" sz="2000" dirty="0">
            <a:solidFill>
              <a:schemeClr val="tx1"/>
            </a:solidFill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B171F21D-FA43-454B-94F9-C654EFD8B00F}" type="parTrans" cxnId="{43C1BE06-BF6A-4C8D-A1A6-8EABB1C9297A}">
      <dgm:prSet/>
      <dgm:spPr/>
      <dgm:t>
        <a:bodyPr/>
        <a:lstStyle/>
        <a:p>
          <a:endParaRPr lang="fr-FR" sz="2000"/>
        </a:p>
      </dgm:t>
    </dgm:pt>
    <dgm:pt modelId="{6D733E8C-3B5A-4040-A9FF-3C40175049B8}" type="sibTrans" cxnId="{43C1BE06-BF6A-4C8D-A1A6-8EABB1C9297A}">
      <dgm:prSet/>
      <dgm:spPr/>
      <dgm:t>
        <a:bodyPr/>
        <a:lstStyle/>
        <a:p>
          <a:endParaRPr lang="fr-FR" sz="2000"/>
        </a:p>
      </dgm:t>
    </dgm:pt>
    <dgm:pt modelId="{A11508EE-9184-4D07-BFB6-AD8DA3CE1EFA}" type="pres">
      <dgm:prSet presAssocID="{4DC66B89-6B20-42DE-A6C8-BD4CB335AB83}" presName="Name0" presStyleCnt="0">
        <dgm:presLayoutVars>
          <dgm:chMax val="7"/>
          <dgm:chPref val="7"/>
          <dgm:dir/>
        </dgm:presLayoutVars>
      </dgm:prSet>
      <dgm:spPr/>
    </dgm:pt>
    <dgm:pt modelId="{DC6E6C63-1F23-4194-913D-B5702C661A6D}" type="pres">
      <dgm:prSet presAssocID="{4DC66B89-6B20-42DE-A6C8-BD4CB335AB83}" presName="Name1" presStyleCnt="0"/>
      <dgm:spPr/>
    </dgm:pt>
    <dgm:pt modelId="{C876D74E-0D78-4901-AFCA-29AF96CF1470}" type="pres">
      <dgm:prSet presAssocID="{4DC66B89-6B20-42DE-A6C8-BD4CB335AB83}" presName="cycle" presStyleCnt="0"/>
      <dgm:spPr/>
    </dgm:pt>
    <dgm:pt modelId="{F071F578-9053-4709-B6E7-BA85943D8935}" type="pres">
      <dgm:prSet presAssocID="{4DC66B89-6B20-42DE-A6C8-BD4CB335AB83}" presName="srcNode" presStyleLbl="node1" presStyleIdx="0" presStyleCnt="4"/>
      <dgm:spPr/>
    </dgm:pt>
    <dgm:pt modelId="{36DE441E-5B55-4428-A89F-3A83041F7892}" type="pres">
      <dgm:prSet presAssocID="{4DC66B89-6B20-42DE-A6C8-BD4CB335AB83}" presName="conn" presStyleLbl="parChTrans1D2" presStyleIdx="0" presStyleCnt="1"/>
      <dgm:spPr/>
    </dgm:pt>
    <dgm:pt modelId="{51BDD661-4F60-4C94-85CC-C039B1F1D750}" type="pres">
      <dgm:prSet presAssocID="{4DC66B89-6B20-42DE-A6C8-BD4CB335AB83}" presName="extraNode" presStyleLbl="node1" presStyleIdx="0" presStyleCnt="4"/>
      <dgm:spPr/>
    </dgm:pt>
    <dgm:pt modelId="{7326D912-06B2-48DF-B614-D69E1AA532BA}" type="pres">
      <dgm:prSet presAssocID="{4DC66B89-6B20-42DE-A6C8-BD4CB335AB83}" presName="dstNode" presStyleLbl="node1" presStyleIdx="0" presStyleCnt="4"/>
      <dgm:spPr/>
    </dgm:pt>
    <dgm:pt modelId="{D82489DA-343D-4B36-91FC-DD99B45BB4BB}" type="pres">
      <dgm:prSet presAssocID="{44BC78A0-902E-43BD-B846-52A8F53AF1C9}" presName="text_1" presStyleLbl="node1" presStyleIdx="0" presStyleCnt="4" custScaleY="113759">
        <dgm:presLayoutVars>
          <dgm:bulletEnabled val="1"/>
        </dgm:presLayoutVars>
      </dgm:prSet>
      <dgm:spPr/>
    </dgm:pt>
    <dgm:pt modelId="{64030A1E-502D-4AA2-BD2B-D2B1B6F9380E}" type="pres">
      <dgm:prSet presAssocID="{44BC78A0-902E-43BD-B846-52A8F53AF1C9}" presName="accent_1" presStyleCnt="0"/>
      <dgm:spPr/>
    </dgm:pt>
    <dgm:pt modelId="{8D37D48E-5005-45C9-9333-E9F7F26AFC25}" type="pres">
      <dgm:prSet presAssocID="{44BC78A0-902E-43BD-B846-52A8F53AF1C9}" presName="accentRepeatNode" presStyleLbl="solidFgAcc1" presStyleIdx="0" presStyleCnt="4"/>
      <dgm:spPr/>
    </dgm:pt>
    <dgm:pt modelId="{068B07E4-0225-48A3-B40C-2DF519312E40}" type="pres">
      <dgm:prSet presAssocID="{FAC34BC5-8877-4F53-8068-EE0BBBCB4DC2}" presName="text_2" presStyleLbl="node1" presStyleIdx="1" presStyleCnt="4" custScaleY="117994">
        <dgm:presLayoutVars>
          <dgm:bulletEnabled val="1"/>
        </dgm:presLayoutVars>
      </dgm:prSet>
      <dgm:spPr/>
    </dgm:pt>
    <dgm:pt modelId="{209DE6AC-49A1-474F-BF98-CCFB83F5C4CD}" type="pres">
      <dgm:prSet presAssocID="{FAC34BC5-8877-4F53-8068-EE0BBBCB4DC2}" presName="accent_2" presStyleCnt="0"/>
      <dgm:spPr/>
    </dgm:pt>
    <dgm:pt modelId="{7FA96056-D659-4341-A5EA-86CF1427AA0F}" type="pres">
      <dgm:prSet presAssocID="{FAC34BC5-8877-4F53-8068-EE0BBBCB4DC2}" presName="accentRepeatNode" presStyleLbl="solidFgAcc1" presStyleIdx="1" presStyleCnt="4"/>
      <dgm:spPr/>
    </dgm:pt>
    <dgm:pt modelId="{B9D02D8D-422F-49BF-AE39-3180620D167C}" type="pres">
      <dgm:prSet presAssocID="{D53024E1-0805-4C38-A3D7-4FAB51726E9C}" presName="text_3" presStyleLbl="node1" presStyleIdx="2" presStyleCnt="4" custScaleY="122085">
        <dgm:presLayoutVars>
          <dgm:bulletEnabled val="1"/>
        </dgm:presLayoutVars>
      </dgm:prSet>
      <dgm:spPr/>
    </dgm:pt>
    <dgm:pt modelId="{B9B846A7-96C3-4F1A-9719-38F884E63970}" type="pres">
      <dgm:prSet presAssocID="{D53024E1-0805-4C38-A3D7-4FAB51726E9C}" presName="accent_3" presStyleCnt="0"/>
      <dgm:spPr/>
    </dgm:pt>
    <dgm:pt modelId="{7DDEE003-984C-4406-961A-5F539D6821EC}" type="pres">
      <dgm:prSet presAssocID="{D53024E1-0805-4C38-A3D7-4FAB51726E9C}" presName="accentRepeatNode" presStyleLbl="solidFgAcc1" presStyleIdx="2" presStyleCnt="4"/>
      <dgm:spPr/>
    </dgm:pt>
    <dgm:pt modelId="{734C7C74-4C90-47B9-A4D8-EF430B7D0021}" type="pres">
      <dgm:prSet presAssocID="{4BA1051D-A2B3-425D-A471-49B5856140DC}" presName="text_4" presStyleLbl="node1" presStyleIdx="3" presStyleCnt="4" custScaleY="117897">
        <dgm:presLayoutVars>
          <dgm:bulletEnabled val="1"/>
        </dgm:presLayoutVars>
      </dgm:prSet>
      <dgm:spPr/>
    </dgm:pt>
    <dgm:pt modelId="{630E69DF-08E7-431F-A3C5-40A2C1DBF008}" type="pres">
      <dgm:prSet presAssocID="{4BA1051D-A2B3-425D-A471-49B5856140DC}" presName="accent_4" presStyleCnt="0"/>
      <dgm:spPr/>
    </dgm:pt>
    <dgm:pt modelId="{8E53C384-2AA4-40C8-B443-86AA1D19690F}" type="pres">
      <dgm:prSet presAssocID="{4BA1051D-A2B3-425D-A471-49B5856140DC}" presName="accentRepeatNode" presStyleLbl="solidFgAcc1" presStyleIdx="3" presStyleCnt="4"/>
      <dgm:spPr/>
    </dgm:pt>
  </dgm:ptLst>
  <dgm:cxnLst>
    <dgm:cxn modelId="{F4644104-5618-4A08-98F5-359D954DEEDC}" srcId="{4DC66B89-6B20-42DE-A6C8-BD4CB335AB83}" destId="{FAC34BC5-8877-4F53-8068-EE0BBBCB4DC2}" srcOrd="1" destOrd="0" parTransId="{58204A03-EE57-4698-8BEC-D89819AA95E0}" sibTransId="{A4BF5864-71CD-43DD-828C-906AB68252CA}"/>
    <dgm:cxn modelId="{43C1BE06-BF6A-4C8D-A1A6-8EABB1C9297A}" srcId="{4DC66B89-6B20-42DE-A6C8-BD4CB335AB83}" destId="{4BA1051D-A2B3-425D-A471-49B5856140DC}" srcOrd="3" destOrd="0" parTransId="{B171F21D-FA43-454B-94F9-C654EFD8B00F}" sibTransId="{6D733E8C-3B5A-4040-A9FF-3C40175049B8}"/>
    <dgm:cxn modelId="{237C0A0D-44BD-4B29-8CFF-AC4A041784D7}" type="presOf" srcId="{FAC34BC5-8877-4F53-8068-EE0BBBCB4DC2}" destId="{068B07E4-0225-48A3-B40C-2DF519312E40}" srcOrd="0" destOrd="0" presId="urn:microsoft.com/office/officeart/2008/layout/VerticalCurvedList"/>
    <dgm:cxn modelId="{DF40631F-AD3A-479D-9C9B-DC5DD9E3017A}" type="presOf" srcId="{4DC66B89-6B20-42DE-A6C8-BD4CB335AB83}" destId="{A11508EE-9184-4D07-BFB6-AD8DA3CE1EFA}" srcOrd="0" destOrd="0" presId="urn:microsoft.com/office/officeart/2008/layout/VerticalCurvedList"/>
    <dgm:cxn modelId="{D8C6CE2D-64E2-4397-8C1F-57E4F7C14640}" type="presOf" srcId="{D53024E1-0805-4C38-A3D7-4FAB51726E9C}" destId="{B9D02D8D-422F-49BF-AE39-3180620D167C}" srcOrd="0" destOrd="0" presId="urn:microsoft.com/office/officeart/2008/layout/VerticalCurvedList"/>
    <dgm:cxn modelId="{825FB43C-4AF3-4071-A30D-DF0EB0148A67}" srcId="{4DC66B89-6B20-42DE-A6C8-BD4CB335AB83}" destId="{44BC78A0-902E-43BD-B846-52A8F53AF1C9}" srcOrd="0" destOrd="0" parTransId="{2238B5DB-F15B-4007-AA7C-840075957E97}" sibTransId="{54C184FE-109E-4DFA-A41F-1754E113950B}"/>
    <dgm:cxn modelId="{47F0F66E-35CF-4879-8E4F-949DA161F167}" srcId="{4DC66B89-6B20-42DE-A6C8-BD4CB335AB83}" destId="{D53024E1-0805-4C38-A3D7-4FAB51726E9C}" srcOrd="2" destOrd="0" parTransId="{8E37DD4C-3CE0-43AF-8F7F-AA68AA4FC42B}" sibTransId="{4FEA78E4-66BD-46DA-9199-006F7D3C0B1F}"/>
    <dgm:cxn modelId="{930CFB74-4C46-4C81-AF7C-1D8263B76F62}" type="presOf" srcId="{44BC78A0-902E-43BD-B846-52A8F53AF1C9}" destId="{D82489DA-343D-4B36-91FC-DD99B45BB4BB}" srcOrd="0" destOrd="0" presId="urn:microsoft.com/office/officeart/2008/layout/VerticalCurvedList"/>
    <dgm:cxn modelId="{1D3672BE-1F5A-46FA-A058-79E32B8D1E0F}" type="presOf" srcId="{54C184FE-109E-4DFA-A41F-1754E113950B}" destId="{36DE441E-5B55-4428-A89F-3A83041F7892}" srcOrd="0" destOrd="0" presId="urn:microsoft.com/office/officeart/2008/layout/VerticalCurvedList"/>
    <dgm:cxn modelId="{B4E9E8C9-4DD8-4215-8874-68648E62E342}" type="presOf" srcId="{4BA1051D-A2B3-425D-A471-49B5856140DC}" destId="{734C7C74-4C90-47B9-A4D8-EF430B7D0021}" srcOrd="0" destOrd="0" presId="urn:microsoft.com/office/officeart/2008/layout/VerticalCurvedList"/>
    <dgm:cxn modelId="{5C46FEB8-597A-4F7F-9FFE-8BD28FDBECBC}" type="presParOf" srcId="{A11508EE-9184-4D07-BFB6-AD8DA3CE1EFA}" destId="{DC6E6C63-1F23-4194-913D-B5702C661A6D}" srcOrd="0" destOrd="0" presId="urn:microsoft.com/office/officeart/2008/layout/VerticalCurvedList"/>
    <dgm:cxn modelId="{A02CBE74-6FA3-4835-8625-C0ED2839DA9F}" type="presParOf" srcId="{DC6E6C63-1F23-4194-913D-B5702C661A6D}" destId="{C876D74E-0D78-4901-AFCA-29AF96CF1470}" srcOrd="0" destOrd="0" presId="urn:microsoft.com/office/officeart/2008/layout/VerticalCurvedList"/>
    <dgm:cxn modelId="{6AAD7449-5968-4E83-9AA9-617140BB2EA8}" type="presParOf" srcId="{C876D74E-0D78-4901-AFCA-29AF96CF1470}" destId="{F071F578-9053-4709-B6E7-BA85943D8935}" srcOrd="0" destOrd="0" presId="urn:microsoft.com/office/officeart/2008/layout/VerticalCurvedList"/>
    <dgm:cxn modelId="{134C2A99-AC5B-4E0B-8B5B-07F3456B9574}" type="presParOf" srcId="{C876D74E-0D78-4901-AFCA-29AF96CF1470}" destId="{36DE441E-5B55-4428-A89F-3A83041F7892}" srcOrd="1" destOrd="0" presId="urn:microsoft.com/office/officeart/2008/layout/VerticalCurvedList"/>
    <dgm:cxn modelId="{16D1A0EE-5E8D-42FF-B647-07B25E7F725E}" type="presParOf" srcId="{C876D74E-0D78-4901-AFCA-29AF96CF1470}" destId="{51BDD661-4F60-4C94-85CC-C039B1F1D750}" srcOrd="2" destOrd="0" presId="urn:microsoft.com/office/officeart/2008/layout/VerticalCurvedList"/>
    <dgm:cxn modelId="{ABAAECDC-D4ED-47BF-B336-BD5E95799382}" type="presParOf" srcId="{C876D74E-0D78-4901-AFCA-29AF96CF1470}" destId="{7326D912-06B2-48DF-B614-D69E1AA532BA}" srcOrd="3" destOrd="0" presId="urn:microsoft.com/office/officeart/2008/layout/VerticalCurvedList"/>
    <dgm:cxn modelId="{05A474C6-67D5-4DD6-909C-F931DAE0D309}" type="presParOf" srcId="{DC6E6C63-1F23-4194-913D-B5702C661A6D}" destId="{D82489DA-343D-4B36-91FC-DD99B45BB4BB}" srcOrd="1" destOrd="0" presId="urn:microsoft.com/office/officeart/2008/layout/VerticalCurvedList"/>
    <dgm:cxn modelId="{65513336-A694-4405-A1E7-9DAE705CE498}" type="presParOf" srcId="{DC6E6C63-1F23-4194-913D-B5702C661A6D}" destId="{64030A1E-502D-4AA2-BD2B-D2B1B6F9380E}" srcOrd="2" destOrd="0" presId="urn:microsoft.com/office/officeart/2008/layout/VerticalCurvedList"/>
    <dgm:cxn modelId="{EA4DC686-F6E3-4620-86B3-16605C261C93}" type="presParOf" srcId="{64030A1E-502D-4AA2-BD2B-D2B1B6F9380E}" destId="{8D37D48E-5005-45C9-9333-E9F7F26AFC25}" srcOrd="0" destOrd="0" presId="urn:microsoft.com/office/officeart/2008/layout/VerticalCurvedList"/>
    <dgm:cxn modelId="{94AD3971-28AA-42B3-9425-21620FECA70C}" type="presParOf" srcId="{DC6E6C63-1F23-4194-913D-B5702C661A6D}" destId="{068B07E4-0225-48A3-B40C-2DF519312E40}" srcOrd="3" destOrd="0" presId="urn:microsoft.com/office/officeart/2008/layout/VerticalCurvedList"/>
    <dgm:cxn modelId="{6B5DBD6B-9765-4D1B-981A-D257B652C035}" type="presParOf" srcId="{DC6E6C63-1F23-4194-913D-B5702C661A6D}" destId="{209DE6AC-49A1-474F-BF98-CCFB83F5C4CD}" srcOrd="4" destOrd="0" presId="urn:microsoft.com/office/officeart/2008/layout/VerticalCurvedList"/>
    <dgm:cxn modelId="{BCEB91E4-3BE0-41C2-80DF-973FDBEE9E98}" type="presParOf" srcId="{209DE6AC-49A1-474F-BF98-CCFB83F5C4CD}" destId="{7FA96056-D659-4341-A5EA-86CF1427AA0F}" srcOrd="0" destOrd="0" presId="urn:microsoft.com/office/officeart/2008/layout/VerticalCurvedList"/>
    <dgm:cxn modelId="{2F2837D1-CC54-46AC-B012-0936C0D82080}" type="presParOf" srcId="{DC6E6C63-1F23-4194-913D-B5702C661A6D}" destId="{B9D02D8D-422F-49BF-AE39-3180620D167C}" srcOrd="5" destOrd="0" presId="urn:microsoft.com/office/officeart/2008/layout/VerticalCurvedList"/>
    <dgm:cxn modelId="{3D7E8847-27C1-4961-B8E6-2F775D945299}" type="presParOf" srcId="{DC6E6C63-1F23-4194-913D-B5702C661A6D}" destId="{B9B846A7-96C3-4F1A-9719-38F884E63970}" srcOrd="6" destOrd="0" presId="urn:microsoft.com/office/officeart/2008/layout/VerticalCurvedList"/>
    <dgm:cxn modelId="{A286F045-4FA8-47E8-A218-6AEC57D60B63}" type="presParOf" srcId="{B9B846A7-96C3-4F1A-9719-38F884E63970}" destId="{7DDEE003-984C-4406-961A-5F539D6821EC}" srcOrd="0" destOrd="0" presId="urn:microsoft.com/office/officeart/2008/layout/VerticalCurvedList"/>
    <dgm:cxn modelId="{8B55E683-1EC0-4F26-A004-A5CF53CBF783}" type="presParOf" srcId="{DC6E6C63-1F23-4194-913D-B5702C661A6D}" destId="{734C7C74-4C90-47B9-A4D8-EF430B7D0021}" srcOrd="7" destOrd="0" presId="urn:microsoft.com/office/officeart/2008/layout/VerticalCurvedList"/>
    <dgm:cxn modelId="{BAEEA7ED-23ED-4C3E-9689-55D3F8F6BC1A}" type="presParOf" srcId="{DC6E6C63-1F23-4194-913D-B5702C661A6D}" destId="{630E69DF-08E7-431F-A3C5-40A2C1DBF008}" srcOrd="8" destOrd="0" presId="urn:microsoft.com/office/officeart/2008/layout/VerticalCurvedList"/>
    <dgm:cxn modelId="{25E1B41A-9F0A-450E-A301-EA386817C637}" type="presParOf" srcId="{630E69DF-08E7-431F-A3C5-40A2C1DBF008}" destId="{8E53C384-2AA4-40C8-B443-86AA1D19690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7E8A2F-D2B1-49DE-9585-DACDCBCB3F0E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D45480C-B54C-43FB-8954-069ED92B246F}">
      <dgm:prSet phldrT="[Texte]" custT="1"/>
      <dgm:spPr/>
      <dgm:t>
        <a:bodyPr/>
        <a:lstStyle/>
        <a:p>
          <a:r>
            <a:rPr lang="fr-FR" sz="2000" dirty="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La </a:t>
          </a:r>
          <a:r>
            <a:rPr lang="fr-FR" sz="2000" b="1" dirty="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garantie </a:t>
          </a:r>
          <a:r>
            <a:rPr lang="fr-FR" sz="2000" dirty="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correspond aux indemnisations versées en cas de sinistre.</a:t>
          </a:r>
          <a:r>
            <a:rPr lang="fr-FR" sz="2000" b="1" dirty="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 </a:t>
          </a:r>
          <a:r>
            <a:rPr lang="fr-FR" sz="2000" dirty="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Elles sont fixées dans le contrat et peuvent être revalorisées chaque année par un indice qui actualise les indemnisations et le montant des primes annuelles. </a:t>
          </a:r>
          <a:endParaRPr lang="fr-FR" sz="2000" dirty="0"/>
        </a:p>
      </dgm:t>
    </dgm:pt>
    <dgm:pt modelId="{16B88A15-23F1-4B24-BD8D-4EBF7BEF2327}" type="parTrans" cxnId="{9DA47099-8022-400F-BF68-9DB987176429}">
      <dgm:prSet/>
      <dgm:spPr/>
      <dgm:t>
        <a:bodyPr/>
        <a:lstStyle/>
        <a:p>
          <a:endParaRPr lang="fr-FR" sz="2400"/>
        </a:p>
      </dgm:t>
    </dgm:pt>
    <dgm:pt modelId="{CF344495-A601-46E1-AD52-FB724927C3CE}" type="sibTrans" cxnId="{9DA47099-8022-400F-BF68-9DB987176429}">
      <dgm:prSet/>
      <dgm:spPr/>
      <dgm:t>
        <a:bodyPr/>
        <a:lstStyle/>
        <a:p>
          <a:endParaRPr lang="fr-FR" sz="2400"/>
        </a:p>
      </dgm:t>
    </dgm:pt>
    <dgm:pt modelId="{80B8C1B6-E951-49D0-9D46-1A0B7AE75677}">
      <dgm:prSet custT="1"/>
      <dgm:spPr/>
      <dgm:t>
        <a:bodyPr/>
        <a:lstStyle/>
        <a:p>
          <a:r>
            <a:rPr lang="fr-FR" sz="2000" dirty="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La</a:t>
          </a:r>
          <a:r>
            <a:rPr lang="fr-FR" sz="2000" b="1" dirty="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 franchise </a:t>
          </a:r>
          <a:r>
            <a:rPr lang="fr-FR" sz="2000" dirty="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est un montant non indemnisé par l’assureur en cas de sinistre, qui reste à la charge de l’assuré.</a:t>
          </a:r>
          <a:endParaRPr lang="fr-FR" sz="2000" dirty="0"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8815BE9B-CB20-482B-8642-811C249FDB0A}" type="parTrans" cxnId="{DDE73951-E34C-4FCE-9812-E0EC06572BF4}">
      <dgm:prSet/>
      <dgm:spPr/>
      <dgm:t>
        <a:bodyPr/>
        <a:lstStyle/>
        <a:p>
          <a:endParaRPr lang="fr-FR" sz="2400"/>
        </a:p>
      </dgm:t>
    </dgm:pt>
    <dgm:pt modelId="{B77E60AD-8770-4457-B29A-0790C0B067A1}" type="sibTrans" cxnId="{DDE73951-E34C-4FCE-9812-E0EC06572BF4}">
      <dgm:prSet/>
      <dgm:spPr/>
      <dgm:t>
        <a:bodyPr/>
        <a:lstStyle/>
        <a:p>
          <a:endParaRPr lang="fr-FR" sz="2400"/>
        </a:p>
      </dgm:t>
    </dgm:pt>
    <dgm:pt modelId="{BF3ECE17-6F76-4A73-BFE4-21A7B0BDC2CC}">
      <dgm:prSet custT="1"/>
      <dgm:spPr/>
      <dgm:t>
        <a:bodyPr/>
        <a:lstStyle/>
        <a:p>
          <a:r>
            <a:rPr lang="fr-FR" sz="200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Le</a:t>
          </a:r>
          <a:r>
            <a:rPr lang="fr-FR" sz="2000" b="1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 plafond de garantie </a:t>
          </a:r>
          <a:r>
            <a:rPr lang="fr-FR" sz="200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correspond à un montant maximum d’indemnisation au-delà duquel l’assureur ne prend plus en charge les dépenses.</a:t>
          </a:r>
          <a:endParaRPr lang="fr-FR" sz="2000" dirty="0"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54BCBA01-05CF-48B5-B73F-FECC8B848DAB}" type="parTrans" cxnId="{6BEB380D-24E6-4F99-B4FB-8F0EEC67919C}">
      <dgm:prSet/>
      <dgm:spPr/>
      <dgm:t>
        <a:bodyPr/>
        <a:lstStyle/>
        <a:p>
          <a:endParaRPr lang="fr-FR" sz="2400"/>
        </a:p>
      </dgm:t>
    </dgm:pt>
    <dgm:pt modelId="{735B3D2B-DA7F-4A30-BFB2-A7BC260898A6}" type="sibTrans" cxnId="{6BEB380D-24E6-4F99-B4FB-8F0EEC67919C}">
      <dgm:prSet/>
      <dgm:spPr/>
      <dgm:t>
        <a:bodyPr/>
        <a:lstStyle/>
        <a:p>
          <a:endParaRPr lang="fr-FR" sz="2400"/>
        </a:p>
      </dgm:t>
    </dgm:pt>
    <dgm:pt modelId="{302D18BD-DB06-4F19-A70A-2DF1303F4709}" type="pres">
      <dgm:prSet presAssocID="{327E8A2F-D2B1-49DE-9585-DACDCBCB3F0E}" presName="Name0" presStyleCnt="0">
        <dgm:presLayoutVars>
          <dgm:dir/>
          <dgm:resizeHandles val="exact"/>
        </dgm:presLayoutVars>
      </dgm:prSet>
      <dgm:spPr/>
    </dgm:pt>
    <dgm:pt modelId="{056C9318-4770-4BC5-8245-879D98079BD0}" type="pres">
      <dgm:prSet presAssocID="{3D45480C-B54C-43FB-8954-069ED92B246F}" presName="composite" presStyleCnt="0"/>
      <dgm:spPr/>
    </dgm:pt>
    <dgm:pt modelId="{B8034EF4-A1AB-4650-9DB5-A0EAB8DDAE32}" type="pres">
      <dgm:prSet presAssocID="{3D45480C-B54C-43FB-8954-069ED92B246F}" presName="rect1" presStyleLbl="trAlignAcc1" presStyleIdx="0" presStyleCnt="3" custScaleY="118133">
        <dgm:presLayoutVars>
          <dgm:bulletEnabled val="1"/>
        </dgm:presLayoutVars>
      </dgm:prSet>
      <dgm:spPr/>
    </dgm:pt>
    <dgm:pt modelId="{9DFAC82B-C22F-49D9-AF93-F5F908832162}" type="pres">
      <dgm:prSet presAssocID="{3D45480C-B54C-43FB-8954-069ED92B246F}" presName="rect2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6000" r="-56000"/>
          </a:stretch>
        </a:blipFill>
      </dgm:spPr>
    </dgm:pt>
    <dgm:pt modelId="{28923C62-1DE3-4787-90E3-B2FEBA010921}" type="pres">
      <dgm:prSet presAssocID="{CF344495-A601-46E1-AD52-FB724927C3CE}" presName="sibTrans" presStyleCnt="0"/>
      <dgm:spPr/>
    </dgm:pt>
    <dgm:pt modelId="{0B61157B-4440-4675-B387-F7428900E8D7}" type="pres">
      <dgm:prSet presAssocID="{80B8C1B6-E951-49D0-9D46-1A0B7AE75677}" presName="composite" presStyleCnt="0"/>
      <dgm:spPr/>
    </dgm:pt>
    <dgm:pt modelId="{78B79CC7-E3AC-44F2-92E4-52BD77298E85}" type="pres">
      <dgm:prSet presAssocID="{80B8C1B6-E951-49D0-9D46-1A0B7AE75677}" presName="rect1" presStyleLbl="trAlignAcc1" presStyleIdx="1" presStyleCnt="3" custScaleY="118133">
        <dgm:presLayoutVars>
          <dgm:bulletEnabled val="1"/>
        </dgm:presLayoutVars>
      </dgm:prSet>
      <dgm:spPr/>
    </dgm:pt>
    <dgm:pt modelId="{C111AA95-E0AB-4892-997D-0CED1AD520BE}" type="pres">
      <dgm:prSet presAssocID="{80B8C1B6-E951-49D0-9D46-1A0B7AE75677}" presName="rect2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</dgm:pt>
    <dgm:pt modelId="{75BF8EED-A0FB-4518-9ED9-1167F1794A92}" type="pres">
      <dgm:prSet presAssocID="{B77E60AD-8770-4457-B29A-0790C0B067A1}" presName="sibTrans" presStyleCnt="0"/>
      <dgm:spPr/>
    </dgm:pt>
    <dgm:pt modelId="{32E68024-BD7F-4B97-A89F-DC9DA3218594}" type="pres">
      <dgm:prSet presAssocID="{BF3ECE17-6F76-4A73-BFE4-21A7B0BDC2CC}" presName="composite" presStyleCnt="0"/>
      <dgm:spPr/>
    </dgm:pt>
    <dgm:pt modelId="{51614E75-5AF5-4554-B369-371BE57F2F9B}" type="pres">
      <dgm:prSet presAssocID="{BF3ECE17-6F76-4A73-BFE4-21A7B0BDC2CC}" presName="rect1" presStyleLbl="trAlignAcc1" presStyleIdx="2" presStyleCnt="3" custScaleY="118133">
        <dgm:presLayoutVars>
          <dgm:bulletEnabled val="1"/>
        </dgm:presLayoutVars>
      </dgm:prSet>
      <dgm:spPr/>
    </dgm:pt>
    <dgm:pt modelId="{EC7D4D66-D6C1-4FD8-8239-1FBF20EEF15F}" type="pres">
      <dgm:prSet presAssocID="{BF3ECE17-6F76-4A73-BFE4-21A7B0BDC2CC}" presName="rect2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</dgm:ptLst>
  <dgm:cxnLst>
    <dgm:cxn modelId="{6BEB380D-24E6-4F99-B4FB-8F0EEC67919C}" srcId="{327E8A2F-D2B1-49DE-9585-DACDCBCB3F0E}" destId="{BF3ECE17-6F76-4A73-BFE4-21A7B0BDC2CC}" srcOrd="2" destOrd="0" parTransId="{54BCBA01-05CF-48B5-B73F-FECC8B848DAB}" sibTransId="{735B3D2B-DA7F-4A30-BFB2-A7BC260898A6}"/>
    <dgm:cxn modelId="{8ADDA33C-A523-455C-AFC8-65FC7D3BB2CF}" type="presOf" srcId="{3D45480C-B54C-43FB-8954-069ED92B246F}" destId="{B8034EF4-A1AB-4650-9DB5-A0EAB8DDAE32}" srcOrd="0" destOrd="0" presId="urn:microsoft.com/office/officeart/2008/layout/PictureStrips"/>
    <dgm:cxn modelId="{DDE73951-E34C-4FCE-9812-E0EC06572BF4}" srcId="{327E8A2F-D2B1-49DE-9585-DACDCBCB3F0E}" destId="{80B8C1B6-E951-49D0-9D46-1A0B7AE75677}" srcOrd="1" destOrd="0" parTransId="{8815BE9B-CB20-482B-8642-811C249FDB0A}" sibTransId="{B77E60AD-8770-4457-B29A-0790C0B067A1}"/>
    <dgm:cxn modelId="{9DA47099-8022-400F-BF68-9DB987176429}" srcId="{327E8A2F-D2B1-49DE-9585-DACDCBCB3F0E}" destId="{3D45480C-B54C-43FB-8954-069ED92B246F}" srcOrd="0" destOrd="0" parTransId="{16B88A15-23F1-4B24-BD8D-4EBF7BEF2327}" sibTransId="{CF344495-A601-46E1-AD52-FB724927C3CE}"/>
    <dgm:cxn modelId="{22EB36A2-57DA-428C-B582-000779BDDABA}" type="presOf" srcId="{327E8A2F-D2B1-49DE-9585-DACDCBCB3F0E}" destId="{302D18BD-DB06-4F19-A70A-2DF1303F4709}" srcOrd="0" destOrd="0" presId="urn:microsoft.com/office/officeart/2008/layout/PictureStrips"/>
    <dgm:cxn modelId="{A571B3EE-D92F-4A1F-8607-B0E78CCA0520}" type="presOf" srcId="{BF3ECE17-6F76-4A73-BFE4-21A7B0BDC2CC}" destId="{51614E75-5AF5-4554-B369-371BE57F2F9B}" srcOrd="0" destOrd="0" presId="urn:microsoft.com/office/officeart/2008/layout/PictureStrips"/>
    <dgm:cxn modelId="{6800ADF1-1201-4ABC-8E37-B06B597CAAD4}" type="presOf" srcId="{80B8C1B6-E951-49D0-9D46-1A0B7AE75677}" destId="{78B79CC7-E3AC-44F2-92E4-52BD77298E85}" srcOrd="0" destOrd="0" presId="urn:microsoft.com/office/officeart/2008/layout/PictureStrips"/>
    <dgm:cxn modelId="{87BA33B9-4301-49D5-9035-90CB877A2962}" type="presParOf" srcId="{302D18BD-DB06-4F19-A70A-2DF1303F4709}" destId="{056C9318-4770-4BC5-8245-879D98079BD0}" srcOrd="0" destOrd="0" presId="urn:microsoft.com/office/officeart/2008/layout/PictureStrips"/>
    <dgm:cxn modelId="{266481A4-5FA4-4734-B054-08F87A327F18}" type="presParOf" srcId="{056C9318-4770-4BC5-8245-879D98079BD0}" destId="{B8034EF4-A1AB-4650-9DB5-A0EAB8DDAE32}" srcOrd="0" destOrd="0" presId="urn:microsoft.com/office/officeart/2008/layout/PictureStrips"/>
    <dgm:cxn modelId="{A6F115D8-B6E2-4ECD-82D1-462F14A4F599}" type="presParOf" srcId="{056C9318-4770-4BC5-8245-879D98079BD0}" destId="{9DFAC82B-C22F-49D9-AF93-F5F908832162}" srcOrd="1" destOrd="0" presId="urn:microsoft.com/office/officeart/2008/layout/PictureStrips"/>
    <dgm:cxn modelId="{944B99FC-6725-4DBF-B8DB-62E39BBE9541}" type="presParOf" srcId="{302D18BD-DB06-4F19-A70A-2DF1303F4709}" destId="{28923C62-1DE3-4787-90E3-B2FEBA010921}" srcOrd="1" destOrd="0" presId="urn:microsoft.com/office/officeart/2008/layout/PictureStrips"/>
    <dgm:cxn modelId="{50DD9030-9C3E-4673-8248-3BC25665E7FB}" type="presParOf" srcId="{302D18BD-DB06-4F19-A70A-2DF1303F4709}" destId="{0B61157B-4440-4675-B387-F7428900E8D7}" srcOrd="2" destOrd="0" presId="urn:microsoft.com/office/officeart/2008/layout/PictureStrips"/>
    <dgm:cxn modelId="{47A421F1-8067-46A6-8DD7-2BC74383329B}" type="presParOf" srcId="{0B61157B-4440-4675-B387-F7428900E8D7}" destId="{78B79CC7-E3AC-44F2-92E4-52BD77298E85}" srcOrd="0" destOrd="0" presId="urn:microsoft.com/office/officeart/2008/layout/PictureStrips"/>
    <dgm:cxn modelId="{B170D883-830F-4096-A697-A709EF285319}" type="presParOf" srcId="{0B61157B-4440-4675-B387-F7428900E8D7}" destId="{C111AA95-E0AB-4892-997D-0CED1AD520BE}" srcOrd="1" destOrd="0" presId="urn:microsoft.com/office/officeart/2008/layout/PictureStrips"/>
    <dgm:cxn modelId="{2E52FE4A-3D06-4DD6-9941-77C7A94C945A}" type="presParOf" srcId="{302D18BD-DB06-4F19-A70A-2DF1303F4709}" destId="{75BF8EED-A0FB-4518-9ED9-1167F1794A92}" srcOrd="3" destOrd="0" presId="urn:microsoft.com/office/officeart/2008/layout/PictureStrips"/>
    <dgm:cxn modelId="{3E121EFA-D8F9-4148-A8A0-89DB7CF9626A}" type="presParOf" srcId="{302D18BD-DB06-4F19-A70A-2DF1303F4709}" destId="{32E68024-BD7F-4B97-A89F-DC9DA3218594}" srcOrd="4" destOrd="0" presId="urn:microsoft.com/office/officeart/2008/layout/PictureStrips"/>
    <dgm:cxn modelId="{A603E235-D5F5-4E7A-9178-907116EE4127}" type="presParOf" srcId="{32E68024-BD7F-4B97-A89F-DC9DA3218594}" destId="{51614E75-5AF5-4554-B369-371BE57F2F9B}" srcOrd="0" destOrd="0" presId="urn:microsoft.com/office/officeart/2008/layout/PictureStrips"/>
    <dgm:cxn modelId="{F0F45FFB-BEE4-4C6E-8308-93484DFC9A2D}" type="presParOf" srcId="{32E68024-BD7F-4B97-A89F-DC9DA3218594}" destId="{EC7D4D66-D6C1-4FD8-8239-1FBF20EEF15F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DE441E-5B55-4428-A89F-3A83041F7892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2489DA-343D-4B36-91FC-DD99B45BB4BB}">
      <dsp:nvSpPr>
        <dsp:cNvPr id="0" name=""/>
        <dsp:cNvSpPr/>
      </dsp:nvSpPr>
      <dsp:spPr>
        <a:xfrm>
          <a:off x="610504" y="359239"/>
          <a:ext cx="10363352" cy="9483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La</a:t>
          </a:r>
          <a:r>
            <a:rPr lang="fr-FR" sz="1600" kern="1200" dirty="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 </a:t>
          </a:r>
          <a:r>
            <a:rPr lang="fr-FR" sz="2000" b="1" kern="1200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date d’effet</a:t>
          </a:r>
          <a:r>
            <a:rPr lang="fr-FR" sz="2000" kern="1200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 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est la date à partir de laquelle les garanties sont mises en œuvre. Elle peut être différente de la date d’échéance (date du règlement), et de la date de signature. </a:t>
          </a:r>
          <a:endParaRPr lang="fr-FR" sz="2000" kern="1200" dirty="0">
            <a:solidFill>
              <a:schemeClr val="tx1"/>
            </a:solidFill>
          </a:endParaRPr>
        </a:p>
      </dsp:txBody>
      <dsp:txXfrm>
        <a:off x="610504" y="359239"/>
        <a:ext cx="10363352" cy="948303"/>
      </dsp:txXfrm>
    </dsp:sp>
    <dsp:sp modelId="{8D37D48E-5005-45C9-9333-E9F7F26AFC25}">
      <dsp:nvSpPr>
        <dsp:cNvPr id="0" name=""/>
        <dsp:cNvSpPr/>
      </dsp:nvSpPr>
      <dsp:spPr>
        <a:xfrm>
          <a:off x="89500" y="312386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8B07E4-0225-48A3-B40C-2DF519312E40}">
      <dsp:nvSpPr>
        <dsp:cNvPr id="0" name=""/>
        <dsp:cNvSpPr/>
      </dsp:nvSpPr>
      <dsp:spPr>
        <a:xfrm>
          <a:off x="1088431" y="1592215"/>
          <a:ext cx="9885425" cy="983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La </a:t>
          </a:r>
          <a:r>
            <a:rPr lang="fr-FR" sz="2000" b="1" kern="1200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durée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 du contrat est souvent d’un an, renouvelable par tacite reconduction (automatique) à chaque échéance. Si la durée est différente, le contrat doit le préciser.</a:t>
          </a:r>
          <a:endParaRPr lang="fr-FR" sz="2000" kern="1200" dirty="0">
            <a:solidFill>
              <a:schemeClr val="tx1"/>
            </a:solidFill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1088431" y="1592215"/>
        <a:ext cx="9885425" cy="983607"/>
      </dsp:txXfrm>
    </dsp:sp>
    <dsp:sp modelId="{7FA96056-D659-4341-A5EA-86CF1427AA0F}">
      <dsp:nvSpPr>
        <dsp:cNvPr id="0" name=""/>
        <dsp:cNvSpPr/>
      </dsp:nvSpPr>
      <dsp:spPr>
        <a:xfrm>
          <a:off x="567426" y="1563014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D02D8D-422F-49BF-AE39-3180620D167C}">
      <dsp:nvSpPr>
        <dsp:cNvPr id="0" name=""/>
        <dsp:cNvSpPr/>
      </dsp:nvSpPr>
      <dsp:spPr>
        <a:xfrm>
          <a:off x="1088431" y="2825792"/>
          <a:ext cx="9885425" cy="10177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La </a:t>
          </a:r>
          <a:r>
            <a:rPr lang="fr-FR" sz="2000" b="1" kern="1200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fin d’un contrat</a:t>
          </a:r>
          <a:r>
            <a:rPr lang="fr-FR" sz="2000" kern="1200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 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intervient soit à la date de résiliation par l’assureur ou l’assuré du contrat, soit à la date d’annulation du contrat en cas de fausse déclaration de l’assuré.</a:t>
          </a:r>
          <a:endParaRPr lang="fr-FR" sz="2000" kern="1200" dirty="0">
            <a:solidFill>
              <a:schemeClr val="tx1"/>
            </a:solidFill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1088431" y="2825792"/>
        <a:ext cx="9885425" cy="1017709"/>
      </dsp:txXfrm>
    </dsp:sp>
    <dsp:sp modelId="{7DDEE003-984C-4406-961A-5F539D6821EC}">
      <dsp:nvSpPr>
        <dsp:cNvPr id="0" name=""/>
        <dsp:cNvSpPr/>
      </dsp:nvSpPr>
      <dsp:spPr>
        <a:xfrm>
          <a:off x="567426" y="2813642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4C7C74-4C90-47B9-A4D8-EF430B7D0021}">
      <dsp:nvSpPr>
        <dsp:cNvPr id="0" name=""/>
        <dsp:cNvSpPr/>
      </dsp:nvSpPr>
      <dsp:spPr>
        <a:xfrm>
          <a:off x="610504" y="4093876"/>
          <a:ext cx="10363352" cy="9827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La </a:t>
          </a:r>
          <a:r>
            <a:rPr lang="fr-FR" sz="2000" b="1" kern="1200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résiliation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du contrat peut avoir lieu à tout moment et doit être faite par lettre recommandée avec accusé de réception. Si la résiliation a lieu en cours d’année, l’assureur doit rembourser le trop-perçu à l’assuré « prorata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temporis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 ».</a:t>
          </a:r>
          <a:endParaRPr lang="fr-FR" sz="2000" kern="1200" dirty="0">
            <a:solidFill>
              <a:schemeClr val="tx1"/>
            </a:solidFill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610504" y="4093876"/>
        <a:ext cx="10363352" cy="982798"/>
      </dsp:txXfrm>
    </dsp:sp>
    <dsp:sp modelId="{8E53C384-2AA4-40C8-B443-86AA1D19690F}">
      <dsp:nvSpPr>
        <dsp:cNvPr id="0" name=""/>
        <dsp:cNvSpPr/>
      </dsp:nvSpPr>
      <dsp:spPr>
        <a:xfrm>
          <a:off x="89500" y="4064271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034EF4-A1AB-4650-9DB5-A0EAB8DDAE32}">
      <dsp:nvSpPr>
        <dsp:cNvPr id="0" name=""/>
        <dsp:cNvSpPr/>
      </dsp:nvSpPr>
      <dsp:spPr>
        <a:xfrm>
          <a:off x="222691" y="258616"/>
          <a:ext cx="5286461" cy="195157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8968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La </a:t>
          </a:r>
          <a:r>
            <a:rPr lang="fr-FR" sz="2000" b="1" kern="1200" dirty="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garantie </a:t>
          </a:r>
          <a:r>
            <a:rPr lang="fr-FR" sz="2000" kern="1200" dirty="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correspond aux indemnisations versées en cas de sinistre.</a:t>
          </a:r>
          <a:r>
            <a:rPr lang="fr-FR" sz="2000" b="1" kern="1200" dirty="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 </a:t>
          </a:r>
          <a:r>
            <a:rPr lang="fr-FR" sz="2000" kern="1200" dirty="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Elles sont fixées dans le contrat et peuvent être revalorisées chaque année par un indice qui actualise les indemnisations et le montant des primes annuelles. </a:t>
          </a:r>
          <a:endParaRPr lang="fr-FR" sz="2000" kern="1200" dirty="0"/>
        </a:p>
      </dsp:txBody>
      <dsp:txXfrm>
        <a:off x="222691" y="258616"/>
        <a:ext cx="5286461" cy="1951579"/>
      </dsp:txXfrm>
    </dsp:sp>
    <dsp:sp modelId="{9DFAC82B-C22F-49D9-AF93-F5F908832162}">
      <dsp:nvSpPr>
        <dsp:cNvPr id="0" name=""/>
        <dsp:cNvSpPr/>
      </dsp:nvSpPr>
      <dsp:spPr>
        <a:xfrm>
          <a:off x="2422" y="169772"/>
          <a:ext cx="1156413" cy="17346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6000" r="-56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B79CC7-E3AC-44F2-92E4-52BD77298E85}">
      <dsp:nvSpPr>
        <dsp:cNvPr id="0" name=""/>
        <dsp:cNvSpPr/>
      </dsp:nvSpPr>
      <dsp:spPr>
        <a:xfrm>
          <a:off x="5955168" y="258616"/>
          <a:ext cx="5286461" cy="195157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8968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La</a:t>
          </a:r>
          <a:r>
            <a:rPr lang="fr-FR" sz="2000" b="1" kern="1200" dirty="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 franchise </a:t>
          </a:r>
          <a:r>
            <a:rPr lang="fr-FR" sz="2000" kern="1200" dirty="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est un montant non indemnisé par l’assureur en cas de sinistre, qui reste à la charge de l’assuré.</a:t>
          </a:r>
          <a:endParaRPr lang="fr-FR" sz="2000" kern="1200" dirty="0"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5955168" y="258616"/>
        <a:ext cx="5286461" cy="1951579"/>
      </dsp:txXfrm>
    </dsp:sp>
    <dsp:sp modelId="{C111AA95-E0AB-4892-997D-0CED1AD520BE}">
      <dsp:nvSpPr>
        <dsp:cNvPr id="0" name=""/>
        <dsp:cNvSpPr/>
      </dsp:nvSpPr>
      <dsp:spPr>
        <a:xfrm>
          <a:off x="5734899" y="169772"/>
          <a:ext cx="1156413" cy="1734620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614E75-5AF5-4554-B369-371BE57F2F9B}">
      <dsp:nvSpPr>
        <dsp:cNvPr id="0" name=""/>
        <dsp:cNvSpPr/>
      </dsp:nvSpPr>
      <dsp:spPr>
        <a:xfrm>
          <a:off x="3088930" y="2488105"/>
          <a:ext cx="5286461" cy="195157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8968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Le</a:t>
          </a:r>
          <a:r>
            <a:rPr lang="fr-FR" sz="2000" b="1" kern="120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 plafond de garantie </a:t>
          </a:r>
          <a:r>
            <a:rPr lang="fr-FR" sz="2000" kern="1200">
              <a:solidFill>
                <a:srgbClr val="292929"/>
              </a:solidFill>
              <a:latin typeface="Arial" panose="020B0604020202020204" pitchFamily="34" charset="0"/>
              <a:ea typeface="Times New Roman" panose="02020603050405020304" pitchFamily="18" charset="0"/>
            </a:rPr>
            <a:t>correspond à un montant maximum d’indemnisation au-delà duquel l’assureur ne prend plus en charge les dépenses.</a:t>
          </a:r>
          <a:endParaRPr lang="fr-FR" sz="2000" kern="1200" dirty="0"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3088930" y="2488105"/>
        <a:ext cx="5286461" cy="1951579"/>
      </dsp:txXfrm>
    </dsp:sp>
    <dsp:sp modelId="{EC7D4D66-D6C1-4FD8-8239-1FBF20EEF15F}">
      <dsp:nvSpPr>
        <dsp:cNvPr id="0" name=""/>
        <dsp:cNvSpPr/>
      </dsp:nvSpPr>
      <dsp:spPr>
        <a:xfrm>
          <a:off x="2868660" y="2399261"/>
          <a:ext cx="1156413" cy="17346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EE0F0-7E70-5840-93EC-12DD424CBA5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910C2-CCBA-DF4C-9CD7-70F67EFF34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442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757392"/>
            <a:ext cx="1198209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1.1. Conditions générales et particulières</a:t>
            </a:r>
          </a:p>
          <a:p>
            <a:pPr algn="ctr"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Un contrat d’assurance est souscrit auprès d’un assureur. </a:t>
            </a:r>
          </a:p>
          <a:p>
            <a:pPr algn="ctr"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contient des dispositions générales et des dispositions particulières :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360714"/>
              </p:ext>
            </p:extLst>
          </p:nvPr>
        </p:nvGraphicFramePr>
        <p:xfrm>
          <a:off x="250166" y="2672444"/>
          <a:ext cx="11671540" cy="360899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658928">
                  <a:extLst>
                    <a:ext uri="{9D8B030D-6E8A-4147-A177-3AD203B41FA5}">
                      <a16:colId xmlns:a16="http://schemas.microsoft.com/office/drawing/2014/main" val="1156047266"/>
                    </a:ext>
                  </a:extLst>
                </a:gridCol>
                <a:gridCol w="6012612">
                  <a:extLst>
                    <a:ext uri="{9D8B030D-6E8A-4147-A177-3AD203B41FA5}">
                      <a16:colId xmlns:a16="http://schemas.microsoft.com/office/drawing/2014/main" val="3467222005"/>
                    </a:ext>
                  </a:extLst>
                </a:gridCol>
              </a:tblGrid>
              <a:tr h="5519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Dispositions générales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Dispositions particulières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598369"/>
                  </a:ext>
                </a:extLst>
              </a:tr>
              <a:tr h="2451774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 sont les garanties et conditions communes à un même type de contrat.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Elles précisent :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chose ou la personne assurée,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nature des risques garantis,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date d’effet, la durée et la date de fin du contrat,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garanties, le règlement des prestations,</a:t>
                      </a:r>
                      <a:r>
                        <a:rPr lang="fr-FR" sz="1800" b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franchises applicables et les clauses d’exclusion.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Elles prennent en compte les spécificités de l’assuré et priment sur les dispositions générales.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Elles précisent :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nom et l’adresse de l’assuré,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durée de l’engagement,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nature et la description du risque,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garanties souscrites et leur montant,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montant de la première cotisation.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8786674"/>
                  </a:ext>
                </a:extLst>
              </a:tr>
              <a:tr h="60525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Tous les contrats contiennent des clauses d’exclusion qui précisent des risques non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couverts par le contrat (faits intentionnels de l’assuré, risques excessifs, etc.).</a:t>
                      </a:r>
                      <a:endParaRPr lang="fr-FR" sz="1400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655557"/>
                  </a:ext>
                </a:extLst>
              </a:tr>
            </a:tbl>
          </a:graphicData>
        </a:graphic>
      </p:graphicFrame>
      <p:sp>
        <p:nvSpPr>
          <p:cNvPr id="9" name="Titre 1">
            <a:extLst>
              <a:ext uri="{FF2B5EF4-FFF2-40B4-BE49-F238E27FC236}">
                <a16:creationId xmlns:a16="http://schemas.microsoft.com/office/drawing/2014/main" id="{AA7E4999-D66A-485F-B804-54F2FF68C2EE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12152963" cy="5232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8 – La gestion des risques liés à la personne et des biens</a:t>
            </a:r>
          </a:p>
        </p:txBody>
      </p:sp>
    </p:spTree>
    <p:extLst>
      <p:ext uri="{BB962C8B-B14F-4D97-AF65-F5344CB8AC3E}">
        <p14:creationId xmlns:p14="http://schemas.microsoft.com/office/powerpoint/2010/main" val="236830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7915" y="219590"/>
            <a:ext cx="1021392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1.2. Éléments d’évaluation</a:t>
            </a:r>
          </a:p>
          <a:p>
            <a:pPr marL="361950">
              <a:spcAft>
                <a:spcPts val="600"/>
              </a:spcAft>
            </a:pPr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contrat prend appui sur des éléments chiffrés et fiables qui permettent d’évaluer le montant des risques et de fixer le montant de la prime. 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651630"/>
              </p:ext>
            </p:extLst>
          </p:nvPr>
        </p:nvGraphicFramePr>
        <p:xfrm>
          <a:off x="353323" y="1750033"/>
          <a:ext cx="11279292" cy="4715161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2178424">
                  <a:extLst>
                    <a:ext uri="{9D8B030D-6E8A-4147-A177-3AD203B41FA5}">
                      <a16:colId xmlns:a16="http://schemas.microsoft.com/office/drawing/2014/main" val="1785226881"/>
                    </a:ext>
                  </a:extLst>
                </a:gridCol>
                <a:gridCol w="9100868">
                  <a:extLst>
                    <a:ext uri="{9D8B030D-6E8A-4147-A177-3AD203B41FA5}">
                      <a16:colId xmlns:a16="http://schemas.microsoft.com/office/drawing/2014/main" val="2851330481"/>
                    </a:ext>
                  </a:extLst>
                </a:gridCol>
              </a:tblGrid>
              <a:tr h="535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Garantie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Eléments de chiffrage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89323"/>
                  </a:ext>
                </a:extLst>
              </a:tr>
              <a:tr h="9346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Bâtiments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statut juridique de l’entreprise et sa situation (propriétaire, locataire),</a:t>
                      </a:r>
                      <a:r>
                        <a:rPr lang="fr-FR" sz="18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valeur initiale, l’implantation, la surface, la nature des locaux, la vétusté, l’environnement, l’utilisation qui en faite….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591915"/>
                  </a:ext>
                </a:extLst>
              </a:tr>
              <a:tr h="6231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Matériel (machine, véhicule…)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situation (propriétaire, locataire). Le prix et la date d’achat ou de signature des contrats, l’usure et l’obsolescence, l’entretien...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90335795"/>
                  </a:ext>
                </a:extLst>
              </a:tr>
              <a:tr h="6231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Marchandises, produits finis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Composants, quantité, valeur, date de production, lieu de stockage, conditionnement…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96051850"/>
                  </a:ext>
                </a:extLst>
              </a:tr>
              <a:tr h="6231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Pertes d’exploitation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Chiffre d’affaires, taux de marges, charges variables…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6482186"/>
                  </a:ext>
                </a:extLst>
              </a:tr>
              <a:tr h="688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Responsabilité civile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Effectif, répartition et nature des emplois, produits utilisés, relation aux tiers (voisins, clients, fournisseurs…), outils de contrôle et de sécurité…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0239900"/>
                  </a:ext>
                </a:extLst>
              </a:tr>
              <a:tr h="688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Après livraison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de bien ou de service à assurer, modalités de production (directe ou sous-traitance), certification, contrôle, durée et nature de la garantie…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89054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6339" y="3850515"/>
            <a:ext cx="10558732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4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éléments de calcul changent régulièrement </a:t>
            </a:r>
          </a:p>
          <a:p>
            <a:pPr algn="ctr">
              <a:spcAft>
                <a:spcPts val="1200"/>
              </a:spcAft>
            </a:pPr>
            <a:r>
              <a:rPr lang="fr-FR" sz="24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(embauche, accroissement du chiffre d’affaires, nouvelles machines…)</a:t>
            </a:r>
            <a:r>
              <a:rPr lang="fr-FR" sz="24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b="1" i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L’entreprise doit informer l’assureur de tout changement susceptible de modifier les montants des garanties couvertes.</a:t>
            </a:r>
            <a:endParaRPr lang="fr-FR" sz="2400" dirty="0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115222"/>
              </p:ext>
            </p:extLst>
          </p:nvPr>
        </p:nvGraphicFramePr>
        <p:xfrm>
          <a:off x="551240" y="1479671"/>
          <a:ext cx="10481095" cy="182880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0481095">
                  <a:extLst>
                    <a:ext uri="{9D8B030D-6E8A-4147-A177-3AD203B41FA5}">
                      <a16:colId xmlns:a16="http://schemas.microsoft.com/office/drawing/2014/main" val="1785226881"/>
                    </a:ext>
                  </a:extLst>
                </a:gridCol>
              </a:tblGrid>
              <a:tr h="1489006"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fr-FR" sz="2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Documents demandés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 des locaux, contrat de propriété ou de location, contrat d’assurance, extrait de Kbis, contrat de sous-traitance, de franchise, de crédit-bail, documents comptables, de sécurité, certification, certificat de contrôle des installations, etc.</a:t>
                      </a:r>
                      <a:endParaRPr lang="fr-FR" sz="2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37330890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0539" y="380467"/>
            <a:ext cx="11930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1.2. Éléments d’évaluation</a:t>
            </a:r>
          </a:p>
        </p:txBody>
      </p:sp>
    </p:spTree>
    <p:extLst>
      <p:ext uri="{BB962C8B-B14F-4D97-AF65-F5344CB8AC3E}">
        <p14:creationId xmlns:p14="http://schemas.microsoft.com/office/powerpoint/2010/main" val="970268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6647" y="229949"/>
            <a:ext cx="111194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1.3. Date d'effet, durée, fin du contrat et résiliation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682933611"/>
              </p:ext>
            </p:extLst>
          </p:nvPr>
        </p:nvGraphicFramePr>
        <p:xfrm>
          <a:off x="146647" y="922844"/>
          <a:ext cx="1105043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6293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2165" y="368765"/>
            <a:ext cx="116715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1.4. Garantie, franchise et plafond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386757556"/>
              </p:ext>
            </p:extLst>
          </p:nvPr>
        </p:nvGraphicFramePr>
        <p:xfrm>
          <a:off x="378319" y="1249960"/>
          <a:ext cx="11244053" cy="4609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990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237</TotalTime>
  <Words>705</Words>
  <Application>Microsoft Office PowerPoint</Application>
  <PresentationFormat>Grand écran</PresentationFormat>
  <Paragraphs>52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Symbol</vt:lpstr>
      <vt:lpstr>Times New Roman</vt:lpstr>
      <vt:lpstr>Wingdings 3</vt:lpstr>
      <vt:lpstr>Ion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41</cp:revision>
  <dcterms:created xsi:type="dcterms:W3CDTF">2014-01-14T07:42:30Z</dcterms:created>
  <dcterms:modified xsi:type="dcterms:W3CDTF">2023-11-25T23:28:33Z</dcterms:modified>
</cp:coreProperties>
</file>