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8"/>
  </p:notesMasterIdLst>
  <p:sldIdLst>
    <p:sldId id="269" r:id="rId2"/>
    <p:sldId id="270" r:id="rId3"/>
    <p:sldId id="271" r:id="rId4"/>
    <p:sldId id="272" r:id="rId5"/>
    <p:sldId id="273" r:id="rId6"/>
    <p:sldId id="274"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07FFE8-6E56-4A64-8ECE-233DE07BF18E}"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36C29A5E-803A-40B1-B623-C64C6CC24C09}">
      <dgm:prSet phldrT="[Texte]" custT="1"/>
      <dgm:spPr/>
      <dgm:t>
        <a:bodyPr/>
        <a:lstStyle/>
        <a:p>
          <a:r>
            <a:rPr lang="fr-FR" sz="2400">
              <a:latin typeface="Arial" panose="020B0604020202020204" pitchFamily="34" charset="0"/>
              <a:cs typeface="Arial" panose="020B0604020202020204" pitchFamily="34" charset="0"/>
            </a:rPr>
            <a:t>Elles concernent </a:t>
          </a:r>
          <a:r>
            <a:rPr lang="fr-FR" sz="2400" dirty="0">
              <a:latin typeface="Arial" panose="020B0604020202020204" pitchFamily="34" charset="0"/>
              <a:cs typeface="Arial" panose="020B0604020202020204" pitchFamily="34" charset="0"/>
            </a:rPr>
            <a:t>les salariés</a:t>
          </a:r>
        </a:p>
      </dgm:t>
    </dgm:pt>
    <dgm:pt modelId="{D435CC13-D69A-42D4-B5AF-6457C9691705}" type="parTrans" cxnId="{01111DDD-0799-4C33-865D-4865ADADF1E5}">
      <dgm:prSet/>
      <dgm:spPr/>
      <dgm:t>
        <a:bodyPr/>
        <a:lstStyle/>
        <a:p>
          <a:endParaRPr lang="fr-FR">
            <a:latin typeface="Arial" panose="020B0604020202020204" pitchFamily="34" charset="0"/>
            <a:cs typeface="Arial" panose="020B0604020202020204" pitchFamily="34" charset="0"/>
          </a:endParaRPr>
        </a:p>
      </dgm:t>
    </dgm:pt>
    <dgm:pt modelId="{59A0DF4A-C7D3-4859-8B1C-2424E72B1111}" type="sibTrans" cxnId="{01111DDD-0799-4C33-865D-4865ADADF1E5}">
      <dgm:prSet/>
      <dgm:spPr/>
      <dgm:t>
        <a:bodyPr/>
        <a:lstStyle/>
        <a:p>
          <a:endParaRPr lang="fr-FR">
            <a:latin typeface="Arial" panose="020B0604020202020204" pitchFamily="34" charset="0"/>
            <a:cs typeface="Arial" panose="020B0604020202020204" pitchFamily="34" charset="0"/>
          </a:endParaRPr>
        </a:p>
      </dgm:t>
    </dgm:pt>
    <dgm:pt modelId="{B8AE17DA-C531-49B1-A807-55E44AC7BB4A}">
      <dgm:prSet custT="1"/>
      <dgm:spPr/>
      <dgm:t>
        <a:bodyPr/>
        <a:lstStyle/>
        <a:p>
          <a:pPr algn="l">
            <a:buFont typeface="Arial" panose="020B0604020202020204" pitchFamily="34" charset="0"/>
            <a:buChar char="-"/>
          </a:pPr>
          <a:r>
            <a:rPr lang="fr-FR" sz="2000" dirty="0">
              <a:latin typeface="Arial" panose="020B0604020202020204" pitchFamily="34" charset="0"/>
              <a:cs typeface="Arial" panose="020B0604020202020204" pitchFamily="34" charset="0"/>
            </a:rPr>
            <a:t> nouvellement embauchés</a:t>
          </a:r>
        </a:p>
      </dgm:t>
    </dgm:pt>
    <dgm:pt modelId="{94398C05-86F5-4D36-A279-2E421AE5C33D}" type="parTrans" cxnId="{F6CD8E77-1230-4B61-AE3C-3E3B5F4D63FA}">
      <dgm:prSet/>
      <dgm:spPr/>
      <dgm:t>
        <a:bodyPr/>
        <a:lstStyle/>
        <a:p>
          <a:endParaRPr lang="fr-FR">
            <a:latin typeface="Arial" panose="020B0604020202020204" pitchFamily="34" charset="0"/>
            <a:cs typeface="Arial" panose="020B0604020202020204" pitchFamily="34" charset="0"/>
          </a:endParaRPr>
        </a:p>
      </dgm:t>
    </dgm:pt>
    <dgm:pt modelId="{11791E82-D404-445B-870D-DE9EC60AD8EA}" type="sibTrans" cxnId="{F6CD8E77-1230-4B61-AE3C-3E3B5F4D63FA}">
      <dgm:prSet/>
      <dgm:spPr/>
      <dgm:t>
        <a:bodyPr/>
        <a:lstStyle/>
        <a:p>
          <a:endParaRPr lang="fr-FR">
            <a:latin typeface="Arial" panose="020B0604020202020204" pitchFamily="34" charset="0"/>
            <a:cs typeface="Arial" panose="020B0604020202020204" pitchFamily="34" charset="0"/>
          </a:endParaRPr>
        </a:p>
      </dgm:t>
    </dgm:pt>
    <dgm:pt modelId="{BCA7935D-7438-4FAF-8A00-428C63BEAD59}">
      <dgm:prSet custT="1"/>
      <dgm:spPr/>
      <dgm:t>
        <a:bodyPr/>
        <a:lstStyle/>
        <a:p>
          <a:pPr algn="l">
            <a:buFont typeface="Arial" panose="020B0604020202020204" pitchFamily="34" charset="0"/>
            <a:buNone/>
          </a:pPr>
          <a:r>
            <a:rPr lang="fr-FR" sz="2000" dirty="0">
              <a:latin typeface="Arial" panose="020B0604020202020204" pitchFamily="34" charset="0"/>
              <a:cs typeface="Arial" panose="020B0604020202020204" pitchFamily="34" charset="0"/>
            </a:rPr>
            <a:t> qui changent de poste et de technique</a:t>
          </a:r>
        </a:p>
      </dgm:t>
    </dgm:pt>
    <dgm:pt modelId="{337CA2F1-C9E3-4D8C-ACA8-E84C471AB07D}" type="parTrans" cxnId="{782085A0-3EFF-4200-ACCC-688A128B7C6C}">
      <dgm:prSet/>
      <dgm:spPr/>
      <dgm:t>
        <a:bodyPr/>
        <a:lstStyle/>
        <a:p>
          <a:endParaRPr lang="fr-FR">
            <a:latin typeface="Arial" panose="020B0604020202020204" pitchFamily="34" charset="0"/>
            <a:cs typeface="Arial" panose="020B0604020202020204" pitchFamily="34" charset="0"/>
          </a:endParaRPr>
        </a:p>
      </dgm:t>
    </dgm:pt>
    <dgm:pt modelId="{1DC8F57B-4706-40F2-A9FF-1E36495FDB23}" type="sibTrans" cxnId="{782085A0-3EFF-4200-ACCC-688A128B7C6C}">
      <dgm:prSet/>
      <dgm:spPr/>
      <dgm:t>
        <a:bodyPr/>
        <a:lstStyle/>
        <a:p>
          <a:endParaRPr lang="fr-FR">
            <a:latin typeface="Arial" panose="020B0604020202020204" pitchFamily="34" charset="0"/>
            <a:cs typeface="Arial" panose="020B0604020202020204" pitchFamily="34" charset="0"/>
          </a:endParaRPr>
        </a:p>
      </dgm:t>
    </dgm:pt>
    <dgm:pt modelId="{E3519488-DCBF-43B1-A4F1-8CCC262CFB17}">
      <dgm:prSet custT="1"/>
      <dgm:spPr/>
      <dgm:t>
        <a:bodyPr/>
        <a:lstStyle/>
        <a:p>
          <a:pPr algn="l">
            <a:buFont typeface="Arial" panose="020B0604020202020204" pitchFamily="34" charset="0"/>
            <a:buChar char="-"/>
          </a:pPr>
          <a:r>
            <a:rPr lang="fr-FR" sz="2000" dirty="0">
              <a:latin typeface="Arial" panose="020B0604020202020204" pitchFamily="34" charset="0"/>
              <a:cs typeface="Arial" panose="020B0604020202020204" pitchFamily="34" charset="0"/>
            </a:rPr>
            <a:t> qui reprennent leur travail après un arrêt de travail d’au moins 21 jours ;</a:t>
          </a:r>
        </a:p>
      </dgm:t>
    </dgm:pt>
    <dgm:pt modelId="{D387E2FD-20CF-4B00-8CB9-6CC4D246E302}" type="parTrans" cxnId="{5454BB47-2D08-4B8B-8BBB-EC2D498D9991}">
      <dgm:prSet/>
      <dgm:spPr/>
      <dgm:t>
        <a:bodyPr/>
        <a:lstStyle/>
        <a:p>
          <a:endParaRPr lang="fr-FR">
            <a:latin typeface="Arial" panose="020B0604020202020204" pitchFamily="34" charset="0"/>
            <a:cs typeface="Arial" panose="020B0604020202020204" pitchFamily="34" charset="0"/>
          </a:endParaRPr>
        </a:p>
      </dgm:t>
    </dgm:pt>
    <dgm:pt modelId="{90FA3F56-1CFF-4B2D-8F9F-137705691858}" type="sibTrans" cxnId="{5454BB47-2D08-4B8B-8BBB-EC2D498D9991}">
      <dgm:prSet/>
      <dgm:spPr/>
      <dgm:t>
        <a:bodyPr/>
        <a:lstStyle/>
        <a:p>
          <a:endParaRPr lang="fr-FR">
            <a:latin typeface="Arial" panose="020B0604020202020204" pitchFamily="34" charset="0"/>
            <a:cs typeface="Arial" panose="020B0604020202020204" pitchFamily="34" charset="0"/>
          </a:endParaRPr>
        </a:p>
      </dgm:t>
    </dgm:pt>
    <dgm:pt modelId="{8EB18C07-8E4B-4133-9597-4E7A606D3076}">
      <dgm:prSet custT="1"/>
      <dgm:spPr/>
      <dgm:t>
        <a:bodyPr/>
        <a:lstStyle/>
        <a:p>
          <a:pPr marL="88900" indent="0" algn="l">
            <a:buFont typeface="Arial" panose="020B0604020202020204" pitchFamily="34" charset="0"/>
            <a:buChar char="-"/>
          </a:pPr>
          <a:r>
            <a:rPr lang="fr-FR" sz="1800" dirty="0">
              <a:latin typeface="Arial" panose="020B0604020202020204" pitchFamily="34" charset="0"/>
              <a:cs typeface="Arial" panose="020B0604020202020204" pitchFamily="34" charset="0"/>
            </a:rPr>
            <a:t>temporaires ou sous contrat à durée déterminée (qui bénéficient d’une formation renforcée et d’un accueil et une information adaptés dès lors qu’ils sont affectés à des postes de travail présentant des risques </a:t>
          </a:r>
          <a:r>
            <a:rPr lang="fr-FR" sz="1800">
              <a:latin typeface="Arial" panose="020B0604020202020204" pitchFamily="34" charset="0"/>
              <a:cs typeface="Arial" panose="020B0604020202020204" pitchFamily="34" charset="0"/>
            </a:rPr>
            <a:t>particuliers)</a:t>
          </a:r>
          <a:endParaRPr lang="fr-FR" sz="1800" dirty="0">
            <a:latin typeface="Arial" panose="020B0604020202020204" pitchFamily="34" charset="0"/>
            <a:cs typeface="Arial" panose="020B0604020202020204" pitchFamily="34" charset="0"/>
          </a:endParaRPr>
        </a:p>
      </dgm:t>
    </dgm:pt>
    <dgm:pt modelId="{F5B306F4-5F7E-43D0-B04E-86A64E70E935}" type="parTrans" cxnId="{3718AB40-EF01-4421-9A77-38B0FDC77A0B}">
      <dgm:prSet/>
      <dgm:spPr/>
      <dgm:t>
        <a:bodyPr/>
        <a:lstStyle/>
        <a:p>
          <a:endParaRPr lang="fr-FR">
            <a:latin typeface="Arial" panose="020B0604020202020204" pitchFamily="34" charset="0"/>
            <a:cs typeface="Arial" panose="020B0604020202020204" pitchFamily="34" charset="0"/>
          </a:endParaRPr>
        </a:p>
      </dgm:t>
    </dgm:pt>
    <dgm:pt modelId="{20210144-814B-4323-AFE5-DA3116916585}" type="sibTrans" cxnId="{3718AB40-EF01-4421-9A77-38B0FDC77A0B}">
      <dgm:prSet/>
      <dgm:spPr/>
      <dgm:t>
        <a:bodyPr/>
        <a:lstStyle/>
        <a:p>
          <a:endParaRPr lang="fr-FR">
            <a:latin typeface="Arial" panose="020B0604020202020204" pitchFamily="34" charset="0"/>
            <a:cs typeface="Arial" panose="020B0604020202020204" pitchFamily="34" charset="0"/>
          </a:endParaRPr>
        </a:p>
      </dgm:t>
    </dgm:pt>
    <dgm:pt modelId="{A7F63B4F-8B27-4AE8-A454-DC1D727A49AA}">
      <dgm:prSet custT="1"/>
      <dgm:spPr/>
      <dgm:t>
        <a:bodyPr/>
        <a:lstStyle/>
        <a:p>
          <a:pPr marL="88900" indent="0" algn="l">
            <a:buFont typeface="Arial" panose="020B0604020202020204" pitchFamily="34" charset="0"/>
            <a:buChar char="-"/>
            <a:tabLst>
              <a:tab pos="177800" algn="l"/>
            </a:tabLst>
          </a:pPr>
          <a:r>
            <a:rPr lang="fr-FR" sz="1800" dirty="0">
              <a:latin typeface="Arial" panose="020B0604020202020204" pitchFamily="34" charset="0"/>
              <a:cs typeface="Arial" panose="020B0604020202020204" pitchFamily="34" charset="0"/>
            </a:rPr>
            <a:t>d’entreprises extérieures, en particulier lors d’interventions dans des installations classées pour la protection de l’environnement</a:t>
          </a:r>
        </a:p>
      </dgm:t>
    </dgm:pt>
    <dgm:pt modelId="{EFFE5357-C39F-4CA7-A826-2AB307394783}" type="parTrans" cxnId="{0E2F77F4-2E00-4D1B-974C-65AFE33CA83F}">
      <dgm:prSet/>
      <dgm:spPr/>
      <dgm:t>
        <a:bodyPr/>
        <a:lstStyle/>
        <a:p>
          <a:endParaRPr lang="fr-FR">
            <a:latin typeface="Arial" panose="020B0604020202020204" pitchFamily="34" charset="0"/>
            <a:cs typeface="Arial" panose="020B0604020202020204" pitchFamily="34" charset="0"/>
          </a:endParaRPr>
        </a:p>
      </dgm:t>
    </dgm:pt>
    <dgm:pt modelId="{9369C130-D14B-4166-ADB6-2B7969FEE1E4}" type="sibTrans" cxnId="{0E2F77F4-2E00-4D1B-974C-65AFE33CA83F}">
      <dgm:prSet/>
      <dgm:spPr/>
      <dgm:t>
        <a:bodyPr/>
        <a:lstStyle/>
        <a:p>
          <a:endParaRPr lang="fr-FR">
            <a:latin typeface="Arial" panose="020B0604020202020204" pitchFamily="34" charset="0"/>
            <a:cs typeface="Arial" panose="020B0604020202020204" pitchFamily="34" charset="0"/>
          </a:endParaRPr>
        </a:p>
      </dgm:t>
    </dgm:pt>
    <dgm:pt modelId="{82BACEDF-065C-4CDF-9591-D99D6F0EC02D}" type="pres">
      <dgm:prSet presAssocID="{2307FFE8-6E56-4A64-8ECE-233DE07BF18E}" presName="Name0" presStyleCnt="0">
        <dgm:presLayoutVars>
          <dgm:chPref val="1"/>
          <dgm:dir/>
          <dgm:animOne val="branch"/>
          <dgm:animLvl val="lvl"/>
          <dgm:resizeHandles val="exact"/>
        </dgm:presLayoutVars>
      </dgm:prSet>
      <dgm:spPr/>
    </dgm:pt>
    <dgm:pt modelId="{86EFCA1B-23BB-4481-BE8B-65D5F44BA280}" type="pres">
      <dgm:prSet presAssocID="{36C29A5E-803A-40B1-B623-C64C6CC24C09}" presName="root1" presStyleCnt="0"/>
      <dgm:spPr/>
    </dgm:pt>
    <dgm:pt modelId="{841F5393-D904-4805-94BF-D10AF8E93CDF}" type="pres">
      <dgm:prSet presAssocID="{36C29A5E-803A-40B1-B623-C64C6CC24C09}" presName="LevelOneTextNode" presStyleLbl="node0" presStyleIdx="0" presStyleCnt="1">
        <dgm:presLayoutVars>
          <dgm:chPref val="3"/>
        </dgm:presLayoutVars>
      </dgm:prSet>
      <dgm:spPr/>
    </dgm:pt>
    <dgm:pt modelId="{3DCCF414-7A14-4455-9AC2-98A3478EB93F}" type="pres">
      <dgm:prSet presAssocID="{36C29A5E-803A-40B1-B623-C64C6CC24C09}" presName="level2hierChild" presStyleCnt="0"/>
      <dgm:spPr/>
    </dgm:pt>
    <dgm:pt modelId="{3673E51D-2476-4FE7-9283-10233AEEAA13}" type="pres">
      <dgm:prSet presAssocID="{94398C05-86F5-4D36-A279-2E421AE5C33D}" presName="conn2-1" presStyleLbl="parChTrans1D2" presStyleIdx="0" presStyleCnt="5"/>
      <dgm:spPr/>
    </dgm:pt>
    <dgm:pt modelId="{92F2253B-ED81-46D3-B3E1-6BACCAD97E5F}" type="pres">
      <dgm:prSet presAssocID="{94398C05-86F5-4D36-A279-2E421AE5C33D}" presName="connTx" presStyleLbl="parChTrans1D2" presStyleIdx="0" presStyleCnt="5"/>
      <dgm:spPr/>
    </dgm:pt>
    <dgm:pt modelId="{E06E06C7-DC84-4CEE-B81B-0CF0B36A65FA}" type="pres">
      <dgm:prSet presAssocID="{B8AE17DA-C531-49B1-A807-55E44AC7BB4A}" presName="root2" presStyleCnt="0"/>
      <dgm:spPr/>
    </dgm:pt>
    <dgm:pt modelId="{D9E886CF-B044-4A72-BC36-D537EFAB12E8}" type="pres">
      <dgm:prSet presAssocID="{B8AE17DA-C531-49B1-A807-55E44AC7BB4A}" presName="LevelTwoTextNode" presStyleLbl="node2" presStyleIdx="0" presStyleCnt="5" custScaleX="352765" custScaleY="59843" custLinFactNeighborX="527">
        <dgm:presLayoutVars>
          <dgm:chPref val="3"/>
        </dgm:presLayoutVars>
      </dgm:prSet>
      <dgm:spPr/>
    </dgm:pt>
    <dgm:pt modelId="{8D2FD35E-B8DC-4FA5-A7AD-615A19D61156}" type="pres">
      <dgm:prSet presAssocID="{B8AE17DA-C531-49B1-A807-55E44AC7BB4A}" presName="level3hierChild" presStyleCnt="0"/>
      <dgm:spPr/>
    </dgm:pt>
    <dgm:pt modelId="{BF2569E1-8ADF-4C37-9805-4E8730F41F75}" type="pres">
      <dgm:prSet presAssocID="{337CA2F1-C9E3-4D8C-ACA8-E84C471AB07D}" presName="conn2-1" presStyleLbl="parChTrans1D2" presStyleIdx="1" presStyleCnt="5"/>
      <dgm:spPr/>
    </dgm:pt>
    <dgm:pt modelId="{CE0A14AA-4E2C-456B-972E-722538F17529}" type="pres">
      <dgm:prSet presAssocID="{337CA2F1-C9E3-4D8C-ACA8-E84C471AB07D}" presName="connTx" presStyleLbl="parChTrans1D2" presStyleIdx="1" presStyleCnt="5"/>
      <dgm:spPr/>
    </dgm:pt>
    <dgm:pt modelId="{018FF6E9-2513-47AC-87AD-75E9667D907C}" type="pres">
      <dgm:prSet presAssocID="{BCA7935D-7438-4FAF-8A00-428C63BEAD59}" presName="root2" presStyleCnt="0"/>
      <dgm:spPr/>
    </dgm:pt>
    <dgm:pt modelId="{34FF1EAD-8A73-43FB-9D83-B11AB617D8B6}" type="pres">
      <dgm:prSet presAssocID="{BCA7935D-7438-4FAF-8A00-428C63BEAD59}" presName="LevelTwoTextNode" presStyleLbl="node2" presStyleIdx="1" presStyleCnt="5" custScaleX="352765" custScaleY="59843" custLinFactNeighborX="527">
        <dgm:presLayoutVars>
          <dgm:chPref val="3"/>
        </dgm:presLayoutVars>
      </dgm:prSet>
      <dgm:spPr/>
    </dgm:pt>
    <dgm:pt modelId="{ED2E1BE9-5E79-4301-A702-39931FC16844}" type="pres">
      <dgm:prSet presAssocID="{BCA7935D-7438-4FAF-8A00-428C63BEAD59}" presName="level3hierChild" presStyleCnt="0"/>
      <dgm:spPr/>
    </dgm:pt>
    <dgm:pt modelId="{A58291BA-B050-4D11-A0ED-3D70A7D105DE}" type="pres">
      <dgm:prSet presAssocID="{D387E2FD-20CF-4B00-8CB9-6CC4D246E302}" presName="conn2-1" presStyleLbl="parChTrans1D2" presStyleIdx="2" presStyleCnt="5"/>
      <dgm:spPr/>
    </dgm:pt>
    <dgm:pt modelId="{75CB994E-8DD3-4A55-AE66-48EB06745283}" type="pres">
      <dgm:prSet presAssocID="{D387E2FD-20CF-4B00-8CB9-6CC4D246E302}" presName="connTx" presStyleLbl="parChTrans1D2" presStyleIdx="2" presStyleCnt="5"/>
      <dgm:spPr/>
    </dgm:pt>
    <dgm:pt modelId="{28F1079A-C6C8-454E-A713-62CF5AD42509}" type="pres">
      <dgm:prSet presAssocID="{E3519488-DCBF-43B1-A4F1-8CCC262CFB17}" presName="root2" presStyleCnt="0"/>
      <dgm:spPr/>
    </dgm:pt>
    <dgm:pt modelId="{E5701DE6-8039-4653-9F56-6C714CC5A89C}" type="pres">
      <dgm:prSet presAssocID="{E3519488-DCBF-43B1-A4F1-8CCC262CFB17}" presName="LevelTwoTextNode" presStyleLbl="node2" presStyleIdx="2" presStyleCnt="5" custScaleX="352765" custScaleY="59843" custLinFactNeighborX="527">
        <dgm:presLayoutVars>
          <dgm:chPref val="3"/>
        </dgm:presLayoutVars>
      </dgm:prSet>
      <dgm:spPr/>
    </dgm:pt>
    <dgm:pt modelId="{5C00F1FD-D432-4400-9A70-6CB51BF369FF}" type="pres">
      <dgm:prSet presAssocID="{E3519488-DCBF-43B1-A4F1-8CCC262CFB17}" presName="level3hierChild" presStyleCnt="0"/>
      <dgm:spPr/>
    </dgm:pt>
    <dgm:pt modelId="{C838C4BE-0857-4365-BE66-C9843C33F800}" type="pres">
      <dgm:prSet presAssocID="{F5B306F4-5F7E-43D0-B04E-86A64E70E935}" presName="conn2-1" presStyleLbl="parChTrans1D2" presStyleIdx="3" presStyleCnt="5"/>
      <dgm:spPr/>
    </dgm:pt>
    <dgm:pt modelId="{E8C5703A-A12D-4A35-B78E-F9E07F3E097F}" type="pres">
      <dgm:prSet presAssocID="{F5B306F4-5F7E-43D0-B04E-86A64E70E935}" presName="connTx" presStyleLbl="parChTrans1D2" presStyleIdx="3" presStyleCnt="5"/>
      <dgm:spPr/>
    </dgm:pt>
    <dgm:pt modelId="{E9D053F4-A6C1-471F-8317-05E438CAD0BF}" type="pres">
      <dgm:prSet presAssocID="{8EB18C07-8E4B-4133-9597-4E7A606D3076}" presName="root2" presStyleCnt="0"/>
      <dgm:spPr/>
    </dgm:pt>
    <dgm:pt modelId="{F1048655-336A-4C97-A7C5-F8E13F56AA0D}" type="pres">
      <dgm:prSet presAssocID="{8EB18C07-8E4B-4133-9597-4E7A606D3076}" presName="LevelTwoTextNode" presStyleLbl="node2" presStyleIdx="3" presStyleCnt="5" custScaleX="352765" custScaleY="117803">
        <dgm:presLayoutVars>
          <dgm:chPref val="3"/>
        </dgm:presLayoutVars>
      </dgm:prSet>
      <dgm:spPr/>
    </dgm:pt>
    <dgm:pt modelId="{FF2EF6F7-AD80-4531-A32C-BA8FBB0D1D23}" type="pres">
      <dgm:prSet presAssocID="{8EB18C07-8E4B-4133-9597-4E7A606D3076}" presName="level3hierChild" presStyleCnt="0"/>
      <dgm:spPr/>
    </dgm:pt>
    <dgm:pt modelId="{69571771-2B97-460C-8F41-8057BED0350E}" type="pres">
      <dgm:prSet presAssocID="{EFFE5357-C39F-4CA7-A826-2AB307394783}" presName="conn2-1" presStyleLbl="parChTrans1D2" presStyleIdx="4" presStyleCnt="5"/>
      <dgm:spPr/>
    </dgm:pt>
    <dgm:pt modelId="{FAD1FFFF-E227-4577-96F7-8F674B252969}" type="pres">
      <dgm:prSet presAssocID="{EFFE5357-C39F-4CA7-A826-2AB307394783}" presName="connTx" presStyleLbl="parChTrans1D2" presStyleIdx="4" presStyleCnt="5"/>
      <dgm:spPr/>
    </dgm:pt>
    <dgm:pt modelId="{9D00CB13-36BE-4555-90AA-E1C2589EBFEE}" type="pres">
      <dgm:prSet presAssocID="{A7F63B4F-8B27-4AE8-A454-DC1D727A49AA}" presName="root2" presStyleCnt="0"/>
      <dgm:spPr/>
    </dgm:pt>
    <dgm:pt modelId="{7B4DAD16-B29F-4A10-8850-F7BCB0BB1E23}" type="pres">
      <dgm:prSet presAssocID="{A7F63B4F-8B27-4AE8-A454-DC1D727A49AA}" presName="LevelTwoTextNode" presStyleLbl="node2" presStyleIdx="4" presStyleCnt="5" custScaleX="352765" custScaleY="95597">
        <dgm:presLayoutVars>
          <dgm:chPref val="3"/>
        </dgm:presLayoutVars>
      </dgm:prSet>
      <dgm:spPr/>
    </dgm:pt>
    <dgm:pt modelId="{EF75E860-C589-4E46-B43C-AA089B199DC7}" type="pres">
      <dgm:prSet presAssocID="{A7F63B4F-8B27-4AE8-A454-DC1D727A49AA}" presName="level3hierChild" presStyleCnt="0"/>
      <dgm:spPr/>
    </dgm:pt>
  </dgm:ptLst>
  <dgm:cxnLst>
    <dgm:cxn modelId="{E2797E04-24C1-4C2E-A5FC-3F7DAA13EAC1}" type="presOf" srcId="{EFFE5357-C39F-4CA7-A826-2AB307394783}" destId="{69571771-2B97-460C-8F41-8057BED0350E}" srcOrd="0" destOrd="0" presId="urn:microsoft.com/office/officeart/2008/layout/HorizontalMultiLevelHierarchy"/>
    <dgm:cxn modelId="{287EB609-A7A3-4668-AFBD-5D18CF8ECD9F}" type="presOf" srcId="{94398C05-86F5-4D36-A279-2E421AE5C33D}" destId="{3673E51D-2476-4FE7-9283-10233AEEAA13}" srcOrd="0" destOrd="0" presId="urn:microsoft.com/office/officeart/2008/layout/HorizontalMultiLevelHierarchy"/>
    <dgm:cxn modelId="{70B1FD0C-CF0B-4065-A811-22F36A93D7F0}" type="presOf" srcId="{E3519488-DCBF-43B1-A4F1-8CCC262CFB17}" destId="{E5701DE6-8039-4653-9F56-6C714CC5A89C}" srcOrd="0" destOrd="0" presId="urn:microsoft.com/office/officeart/2008/layout/HorizontalMultiLevelHierarchy"/>
    <dgm:cxn modelId="{DAA79528-F74E-4DAC-B585-8DCB12DE43D6}" type="presOf" srcId="{D387E2FD-20CF-4B00-8CB9-6CC4D246E302}" destId="{75CB994E-8DD3-4A55-AE66-48EB06745283}" srcOrd="1" destOrd="0" presId="urn:microsoft.com/office/officeart/2008/layout/HorizontalMultiLevelHierarchy"/>
    <dgm:cxn modelId="{32D60132-1346-41A6-83A8-3E889517A8B4}" type="presOf" srcId="{94398C05-86F5-4D36-A279-2E421AE5C33D}" destId="{92F2253B-ED81-46D3-B3E1-6BACCAD97E5F}" srcOrd="1" destOrd="0" presId="urn:microsoft.com/office/officeart/2008/layout/HorizontalMultiLevelHierarchy"/>
    <dgm:cxn modelId="{33033433-C54E-4520-8B4D-13A410C7A234}" type="presOf" srcId="{B8AE17DA-C531-49B1-A807-55E44AC7BB4A}" destId="{D9E886CF-B044-4A72-BC36-D537EFAB12E8}" srcOrd="0" destOrd="0" presId="urn:microsoft.com/office/officeart/2008/layout/HorizontalMultiLevelHierarchy"/>
    <dgm:cxn modelId="{4BCC293D-58F4-49E7-A7A4-1BA29A85310E}" type="presOf" srcId="{337CA2F1-C9E3-4D8C-ACA8-E84C471AB07D}" destId="{CE0A14AA-4E2C-456B-972E-722538F17529}" srcOrd="1" destOrd="0" presId="urn:microsoft.com/office/officeart/2008/layout/HorizontalMultiLevelHierarchy"/>
    <dgm:cxn modelId="{3718AB40-EF01-4421-9A77-38B0FDC77A0B}" srcId="{36C29A5E-803A-40B1-B623-C64C6CC24C09}" destId="{8EB18C07-8E4B-4133-9597-4E7A606D3076}" srcOrd="3" destOrd="0" parTransId="{F5B306F4-5F7E-43D0-B04E-86A64E70E935}" sibTransId="{20210144-814B-4323-AFE5-DA3116916585}"/>
    <dgm:cxn modelId="{44284B5B-3889-4396-85A7-28B34FE0516F}" type="presOf" srcId="{F5B306F4-5F7E-43D0-B04E-86A64E70E935}" destId="{E8C5703A-A12D-4A35-B78E-F9E07F3E097F}" srcOrd="1" destOrd="0" presId="urn:microsoft.com/office/officeart/2008/layout/HorizontalMultiLevelHierarchy"/>
    <dgm:cxn modelId="{1FF9C25F-CACB-4DC9-9B9B-0B6442A13CD6}" type="presOf" srcId="{D387E2FD-20CF-4B00-8CB9-6CC4D246E302}" destId="{A58291BA-B050-4D11-A0ED-3D70A7D105DE}" srcOrd="0" destOrd="0" presId="urn:microsoft.com/office/officeart/2008/layout/HorizontalMultiLevelHierarchy"/>
    <dgm:cxn modelId="{A2223F61-23AB-4340-B702-8268EB88621E}" type="presOf" srcId="{337CA2F1-C9E3-4D8C-ACA8-E84C471AB07D}" destId="{BF2569E1-8ADF-4C37-9805-4E8730F41F75}" srcOrd="0" destOrd="0" presId="urn:microsoft.com/office/officeart/2008/layout/HorizontalMultiLevelHierarchy"/>
    <dgm:cxn modelId="{5454BB47-2D08-4B8B-8BBB-EC2D498D9991}" srcId="{36C29A5E-803A-40B1-B623-C64C6CC24C09}" destId="{E3519488-DCBF-43B1-A4F1-8CCC262CFB17}" srcOrd="2" destOrd="0" parTransId="{D387E2FD-20CF-4B00-8CB9-6CC4D246E302}" sibTransId="{90FA3F56-1CFF-4B2D-8F9F-137705691858}"/>
    <dgm:cxn modelId="{00D6254C-1D27-4F46-A55A-20696EB45373}" type="presOf" srcId="{2307FFE8-6E56-4A64-8ECE-233DE07BF18E}" destId="{82BACEDF-065C-4CDF-9591-D99D6F0EC02D}" srcOrd="0" destOrd="0" presId="urn:microsoft.com/office/officeart/2008/layout/HorizontalMultiLevelHierarchy"/>
    <dgm:cxn modelId="{5682564E-B20F-4994-9710-944077A60F60}" type="presOf" srcId="{8EB18C07-8E4B-4133-9597-4E7A606D3076}" destId="{F1048655-336A-4C97-A7C5-F8E13F56AA0D}" srcOrd="0" destOrd="0" presId="urn:microsoft.com/office/officeart/2008/layout/HorizontalMultiLevelHierarchy"/>
    <dgm:cxn modelId="{6B288E74-8EE7-463F-AD1D-93773AC7ECD4}" type="presOf" srcId="{EFFE5357-C39F-4CA7-A826-2AB307394783}" destId="{FAD1FFFF-E227-4577-96F7-8F674B252969}" srcOrd="1" destOrd="0" presId="urn:microsoft.com/office/officeart/2008/layout/HorizontalMultiLevelHierarchy"/>
    <dgm:cxn modelId="{F6CD8E77-1230-4B61-AE3C-3E3B5F4D63FA}" srcId="{36C29A5E-803A-40B1-B623-C64C6CC24C09}" destId="{B8AE17DA-C531-49B1-A807-55E44AC7BB4A}" srcOrd="0" destOrd="0" parTransId="{94398C05-86F5-4D36-A279-2E421AE5C33D}" sibTransId="{11791E82-D404-445B-870D-DE9EC60AD8EA}"/>
    <dgm:cxn modelId="{CF04A39A-F755-4C01-93B9-4FDF49E5ABE2}" type="presOf" srcId="{A7F63B4F-8B27-4AE8-A454-DC1D727A49AA}" destId="{7B4DAD16-B29F-4A10-8850-F7BCB0BB1E23}" srcOrd="0" destOrd="0" presId="urn:microsoft.com/office/officeart/2008/layout/HorizontalMultiLevelHierarchy"/>
    <dgm:cxn modelId="{997E689C-1656-4E51-8C0E-01BD1B2D8ACB}" type="presOf" srcId="{BCA7935D-7438-4FAF-8A00-428C63BEAD59}" destId="{34FF1EAD-8A73-43FB-9D83-B11AB617D8B6}" srcOrd="0" destOrd="0" presId="urn:microsoft.com/office/officeart/2008/layout/HorizontalMultiLevelHierarchy"/>
    <dgm:cxn modelId="{782085A0-3EFF-4200-ACCC-688A128B7C6C}" srcId="{36C29A5E-803A-40B1-B623-C64C6CC24C09}" destId="{BCA7935D-7438-4FAF-8A00-428C63BEAD59}" srcOrd="1" destOrd="0" parTransId="{337CA2F1-C9E3-4D8C-ACA8-E84C471AB07D}" sibTransId="{1DC8F57B-4706-40F2-A9FF-1E36495FDB23}"/>
    <dgm:cxn modelId="{3F538BA5-E9DE-4DEF-8B81-ECCA097D67B9}" type="presOf" srcId="{F5B306F4-5F7E-43D0-B04E-86A64E70E935}" destId="{C838C4BE-0857-4365-BE66-C9843C33F800}" srcOrd="0" destOrd="0" presId="urn:microsoft.com/office/officeart/2008/layout/HorizontalMultiLevelHierarchy"/>
    <dgm:cxn modelId="{D717DCD9-CDB6-4030-93A2-84A13A722B29}" type="presOf" srcId="{36C29A5E-803A-40B1-B623-C64C6CC24C09}" destId="{841F5393-D904-4805-94BF-D10AF8E93CDF}" srcOrd="0" destOrd="0" presId="urn:microsoft.com/office/officeart/2008/layout/HorizontalMultiLevelHierarchy"/>
    <dgm:cxn modelId="{01111DDD-0799-4C33-865D-4865ADADF1E5}" srcId="{2307FFE8-6E56-4A64-8ECE-233DE07BF18E}" destId="{36C29A5E-803A-40B1-B623-C64C6CC24C09}" srcOrd="0" destOrd="0" parTransId="{D435CC13-D69A-42D4-B5AF-6457C9691705}" sibTransId="{59A0DF4A-C7D3-4859-8B1C-2424E72B1111}"/>
    <dgm:cxn modelId="{0E2F77F4-2E00-4D1B-974C-65AFE33CA83F}" srcId="{36C29A5E-803A-40B1-B623-C64C6CC24C09}" destId="{A7F63B4F-8B27-4AE8-A454-DC1D727A49AA}" srcOrd="4" destOrd="0" parTransId="{EFFE5357-C39F-4CA7-A826-2AB307394783}" sibTransId="{9369C130-D14B-4166-ADB6-2B7969FEE1E4}"/>
    <dgm:cxn modelId="{B5B4DD74-5558-4CE8-BBC5-39812CBAD0DC}" type="presParOf" srcId="{82BACEDF-065C-4CDF-9591-D99D6F0EC02D}" destId="{86EFCA1B-23BB-4481-BE8B-65D5F44BA280}" srcOrd="0" destOrd="0" presId="urn:microsoft.com/office/officeart/2008/layout/HorizontalMultiLevelHierarchy"/>
    <dgm:cxn modelId="{379ECB6D-0D27-4891-ACAB-702AC85AE1DC}" type="presParOf" srcId="{86EFCA1B-23BB-4481-BE8B-65D5F44BA280}" destId="{841F5393-D904-4805-94BF-D10AF8E93CDF}" srcOrd="0" destOrd="0" presId="urn:microsoft.com/office/officeart/2008/layout/HorizontalMultiLevelHierarchy"/>
    <dgm:cxn modelId="{6BA9BF6A-57D7-4AF8-8A5E-0192BB633E13}" type="presParOf" srcId="{86EFCA1B-23BB-4481-BE8B-65D5F44BA280}" destId="{3DCCF414-7A14-4455-9AC2-98A3478EB93F}" srcOrd="1" destOrd="0" presId="urn:microsoft.com/office/officeart/2008/layout/HorizontalMultiLevelHierarchy"/>
    <dgm:cxn modelId="{A1A37DA4-4E5C-4C08-AB5B-EFA09431169C}" type="presParOf" srcId="{3DCCF414-7A14-4455-9AC2-98A3478EB93F}" destId="{3673E51D-2476-4FE7-9283-10233AEEAA13}" srcOrd="0" destOrd="0" presId="urn:microsoft.com/office/officeart/2008/layout/HorizontalMultiLevelHierarchy"/>
    <dgm:cxn modelId="{2F1AD753-4DDB-4D21-989B-9F38A6EB23E4}" type="presParOf" srcId="{3673E51D-2476-4FE7-9283-10233AEEAA13}" destId="{92F2253B-ED81-46D3-B3E1-6BACCAD97E5F}" srcOrd="0" destOrd="0" presId="urn:microsoft.com/office/officeart/2008/layout/HorizontalMultiLevelHierarchy"/>
    <dgm:cxn modelId="{911D89D4-B9C0-47FB-88FF-BB9D61476F26}" type="presParOf" srcId="{3DCCF414-7A14-4455-9AC2-98A3478EB93F}" destId="{E06E06C7-DC84-4CEE-B81B-0CF0B36A65FA}" srcOrd="1" destOrd="0" presId="urn:microsoft.com/office/officeart/2008/layout/HorizontalMultiLevelHierarchy"/>
    <dgm:cxn modelId="{5162BE69-1E18-4C93-8FC1-8AFF53C43DF6}" type="presParOf" srcId="{E06E06C7-DC84-4CEE-B81B-0CF0B36A65FA}" destId="{D9E886CF-B044-4A72-BC36-D537EFAB12E8}" srcOrd="0" destOrd="0" presId="urn:microsoft.com/office/officeart/2008/layout/HorizontalMultiLevelHierarchy"/>
    <dgm:cxn modelId="{369C464C-2AF3-4E45-B3DD-900C2DC39862}" type="presParOf" srcId="{E06E06C7-DC84-4CEE-B81B-0CF0B36A65FA}" destId="{8D2FD35E-B8DC-4FA5-A7AD-615A19D61156}" srcOrd="1" destOrd="0" presId="urn:microsoft.com/office/officeart/2008/layout/HorizontalMultiLevelHierarchy"/>
    <dgm:cxn modelId="{570FF882-EFCA-4F22-84D8-DF507E23D0A9}" type="presParOf" srcId="{3DCCF414-7A14-4455-9AC2-98A3478EB93F}" destId="{BF2569E1-8ADF-4C37-9805-4E8730F41F75}" srcOrd="2" destOrd="0" presId="urn:microsoft.com/office/officeart/2008/layout/HorizontalMultiLevelHierarchy"/>
    <dgm:cxn modelId="{EFA1B696-9869-4505-B991-A1484FAA0354}" type="presParOf" srcId="{BF2569E1-8ADF-4C37-9805-4E8730F41F75}" destId="{CE0A14AA-4E2C-456B-972E-722538F17529}" srcOrd="0" destOrd="0" presId="urn:microsoft.com/office/officeart/2008/layout/HorizontalMultiLevelHierarchy"/>
    <dgm:cxn modelId="{480310D4-57B4-4921-B18A-F78DAD082765}" type="presParOf" srcId="{3DCCF414-7A14-4455-9AC2-98A3478EB93F}" destId="{018FF6E9-2513-47AC-87AD-75E9667D907C}" srcOrd="3" destOrd="0" presId="urn:microsoft.com/office/officeart/2008/layout/HorizontalMultiLevelHierarchy"/>
    <dgm:cxn modelId="{140283C9-F842-4F4E-91AB-18887BDC4456}" type="presParOf" srcId="{018FF6E9-2513-47AC-87AD-75E9667D907C}" destId="{34FF1EAD-8A73-43FB-9D83-B11AB617D8B6}" srcOrd="0" destOrd="0" presId="urn:microsoft.com/office/officeart/2008/layout/HorizontalMultiLevelHierarchy"/>
    <dgm:cxn modelId="{5CD313E4-BC37-4554-87EC-F83C41FC245F}" type="presParOf" srcId="{018FF6E9-2513-47AC-87AD-75E9667D907C}" destId="{ED2E1BE9-5E79-4301-A702-39931FC16844}" srcOrd="1" destOrd="0" presId="urn:microsoft.com/office/officeart/2008/layout/HorizontalMultiLevelHierarchy"/>
    <dgm:cxn modelId="{1B9C821A-9ABB-4724-A819-38A465C9A564}" type="presParOf" srcId="{3DCCF414-7A14-4455-9AC2-98A3478EB93F}" destId="{A58291BA-B050-4D11-A0ED-3D70A7D105DE}" srcOrd="4" destOrd="0" presId="urn:microsoft.com/office/officeart/2008/layout/HorizontalMultiLevelHierarchy"/>
    <dgm:cxn modelId="{EA5BC746-8A7A-4C87-B314-7CF4FC5B7349}" type="presParOf" srcId="{A58291BA-B050-4D11-A0ED-3D70A7D105DE}" destId="{75CB994E-8DD3-4A55-AE66-48EB06745283}" srcOrd="0" destOrd="0" presId="urn:microsoft.com/office/officeart/2008/layout/HorizontalMultiLevelHierarchy"/>
    <dgm:cxn modelId="{6D67EC91-0FE7-4E23-AA74-22F41ACAF37E}" type="presParOf" srcId="{3DCCF414-7A14-4455-9AC2-98A3478EB93F}" destId="{28F1079A-C6C8-454E-A713-62CF5AD42509}" srcOrd="5" destOrd="0" presId="urn:microsoft.com/office/officeart/2008/layout/HorizontalMultiLevelHierarchy"/>
    <dgm:cxn modelId="{31C4B33D-96D5-4390-9885-7E339DB333CD}" type="presParOf" srcId="{28F1079A-C6C8-454E-A713-62CF5AD42509}" destId="{E5701DE6-8039-4653-9F56-6C714CC5A89C}" srcOrd="0" destOrd="0" presId="urn:microsoft.com/office/officeart/2008/layout/HorizontalMultiLevelHierarchy"/>
    <dgm:cxn modelId="{AC55B942-24C6-4873-A971-A3CFE2A6FAA9}" type="presParOf" srcId="{28F1079A-C6C8-454E-A713-62CF5AD42509}" destId="{5C00F1FD-D432-4400-9A70-6CB51BF369FF}" srcOrd="1" destOrd="0" presId="urn:microsoft.com/office/officeart/2008/layout/HorizontalMultiLevelHierarchy"/>
    <dgm:cxn modelId="{250735E4-7741-499C-8F03-DF22D6DEAD9B}" type="presParOf" srcId="{3DCCF414-7A14-4455-9AC2-98A3478EB93F}" destId="{C838C4BE-0857-4365-BE66-C9843C33F800}" srcOrd="6" destOrd="0" presId="urn:microsoft.com/office/officeart/2008/layout/HorizontalMultiLevelHierarchy"/>
    <dgm:cxn modelId="{35C36527-D052-44E0-954B-3A2E15DF3BC7}" type="presParOf" srcId="{C838C4BE-0857-4365-BE66-C9843C33F800}" destId="{E8C5703A-A12D-4A35-B78E-F9E07F3E097F}" srcOrd="0" destOrd="0" presId="urn:microsoft.com/office/officeart/2008/layout/HorizontalMultiLevelHierarchy"/>
    <dgm:cxn modelId="{135B4232-ACA1-45E4-9F05-A67BF98C038D}" type="presParOf" srcId="{3DCCF414-7A14-4455-9AC2-98A3478EB93F}" destId="{E9D053F4-A6C1-471F-8317-05E438CAD0BF}" srcOrd="7" destOrd="0" presId="urn:microsoft.com/office/officeart/2008/layout/HorizontalMultiLevelHierarchy"/>
    <dgm:cxn modelId="{14AB30EC-84D4-45FA-B6B2-0D4FB3EFD0B0}" type="presParOf" srcId="{E9D053F4-A6C1-471F-8317-05E438CAD0BF}" destId="{F1048655-336A-4C97-A7C5-F8E13F56AA0D}" srcOrd="0" destOrd="0" presId="urn:microsoft.com/office/officeart/2008/layout/HorizontalMultiLevelHierarchy"/>
    <dgm:cxn modelId="{6C35AB90-179F-4455-A96B-E87BC7397737}" type="presParOf" srcId="{E9D053F4-A6C1-471F-8317-05E438CAD0BF}" destId="{FF2EF6F7-AD80-4531-A32C-BA8FBB0D1D23}" srcOrd="1" destOrd="0" presId="urn:microsoft.com/office/officeart/2008/layout/HorizontalMultiLevelHierarchy"/>
    <dgm:cxn modelId="{06B39834-C0E8-4158-97FB-DFC29C9838C5}" type="presParOf" srcId="{3DCCF414-7A14-4455-9AC2-98A3478EB93F}" destId="{69571771-2B97-460C-8F41-8057BED0350E}" srcOrd="8" destOrd="0" presId="urn:microsoft.com/office/officeart/2008/layout/HorizontalMultiLevelHierarchy"/>
    <dgm:cxn modelId="{233CA048-46E5-440D-9030-B1C6CD359AA0}" type="presParOf" srcId="{69571771-2B97-460C-8F41-8057BED0350E}" destId="{FAD1FFFF-E227-4577-96F7-8F674B252969}" srcOrd="0" destOrd="0" presId="urn:microsoft.com/office/officeart/2008/layout/HorizontalMultiLevelHierarchy"/>
    <dgm:cxn modelId="{6373FC04-3740-45F1-84F4-7B36A6BF8980}" type="presParOf" srcId="{3DCCF414-7A14-4455-9AC2-98A3478EB93F}" destId="{9D00CB13-36BE-4555-90AA-E1C2589EBFEE}" srcOrd="9" destOrd="0" presId="urn:microsoft.com/office/officeart/2008/layout/HorizontalMultiLevelHierarchy"/>
    <dgm:cxn modelId="{AFBB4753-6DD0-4BE6-ABFA-F834E5210443}" type="presParOf" srcId="{9D00CB13-36BE-4555-90AA-E1C2589EBFEE}" destId="{7B4DAD16-B29F-4A10-8850-F7BCB0BB1E23}" srcOrd="0" destOrd="0" presId="urn:microsoft.com/office/officeart/2008/layout/HorizontalMultiLevelHierarchy"/>
    <dgm:cxn modelId="{C0ED01FF-A101-4EE0-9FD1-799A77042AC6}" type="presParOf" srcId="{9D00CB13-36BE-4555-90AA-E1C2589EBFEE}" destId="{EF75E860-C589-4E46-B43C-AA089B199DC7}"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571771-2B97-460C-8F41-8057BED0350E}">
      <dsp:nvSpPr>
        <dsp:cNvPr id="0" name=""/>
        <dsp:cNvSpPr/>
      </dsp:nvSpPr>
      <dsp:spPr>
        <a:xfrm>
          <a:off x="837629" y="2208726"/>
          <a:ext cx="542533" cy="1643032"/>
        </a:xfrm>
        <a:custGeom>
          <a:avLst/>
          <a:gdLst/>
          <a:ahLst/>
          <a:cxnLst/>
          <a:rect l="0" t="0" r="0" b="0"/>
          <a:pathLst>
            <a:path>
              <a:moveTo>
                <a:pt x="0" y="0"/>
              </a:moveTo>
              <a:lnTo>
                <a:pt x="271266" y="0"/>
              </a:lnTo>
              <a:lnTo>
                <a:pt x="271266" y="1643032"/>
              </a:lnTo>
              <a:lnTo>
                <a:pt x="542533" y="1643032"/>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fr-FR" sz="600" kern="1200">
            <a:latin typeface="Arial" panose="020B0604020202020204" pitchFamily="34" charset="0"/>
            <a:cs typeface="Arial" panose="020B0604020202020204" pitchFamily="34" charset="0"/>
          </a:endParaRPr>
        </a:p>
      </dsp:txBody>
      <dsp:txXfrm>
        <a:off x="1065639" y="2986985"/>
        <a:ext cx="86514" cy="86514"/>
      </dsp:txXfrm>
    </dsp:sp>
    <dsp:sp modelId="{C838C4BE-0857-4365-BE66-C9843C33F800}">
      <dsp:nvSpPr>
        <dsp:cNvPr id="0" name=""/>
        <dsp:cNvSpPr/>
      </dsp:nvSpPr>
      <dsp:spPr>
        <a:xfrm>
          <a:off x="837629" y="2208726"/>
          <a:ext cx="542533" cy="553830"/>
        </a:xfrm>
        <a:custGeom>
          <a:avLst/>
          <a:gdLst/>
          <a:ahLst/>
          <a:cxnLst/>
          <a:rect l="0" t="0" r="0" b="0"/>
          <a:pathLst>
            <a:path>
              <a:moveTo>
                <a:pt x="0" y="0"/>
              </a:moveTo>
              <a:lnTo>
                <a:pt x="271266" y="0"/>
              </a:lnTo>
              <a:lnTo>
                <a:pt x="271266" y="553830"/>
              </a:lnTo>
              <a:lnTo>
                <a:pt x="542533" y="55383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latin typeface="Arial" panose="020B0604020202020204" pitchFamily="34" charset="0"/>
            <a:cs typeface="Arial" panose="020B0604020202020204" pitchFamily="34" charset="0"/>
          </a:endParaRPr>
        </a:p>
      </dsp:txBody>
      <dsp:txXfrm>
        <a:off x="1089514" y="2466259"/>
        <a:ext cx="38764" cy="38764"/>
      </dsp:txXfrm>
    </dsp:sp>
    <dsp:sp modelId="{A58291BA-B050-4D11-A0ED-3D70A7D105DE}">
      <dsp:nvSpPr>
        <dsp:cNvPr id="0" name=""/>
        <dsp:cNvSpPr/>
      </dsp:nvSpPr>
      <dsp:spPr>
        <a:xfrm>
          <a:off x="837629" y="1821203"/>
          <a:ext cx="553130" cy="387522"/>
        </a:xfrm>
        <a:custGeom>
          <a:avLst/>
          <a:gdLst/>
          <a:ahLst/>
          <a:cxnLst/>
          <a:rect l="0" t="0" r="0" b="0"/>
          <a:pathLst>
            <a:path>
              <a:moveTo>
                <a:pt x="0" y="387522"/>
              </a:moveTo>
              <a:lnTo>
                <a:pt x="276565" y="387522"/>
              </a:lnTo>
              <a:lnTo>
                <a:pt x="276565" y="0"/>
              </a:lnTo>
              <a:lnTo>
                <a:pt x="553130"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latin typeface="Arial" panose="020B0604020202020204" pitchFamily="34" charset="0"/>
            <a:cs typeface="Arial" panose="020B0604020202020204" pitchFamily="34" charset="0"/>
          </a:endParaRPr>
        </a:p>
      </dsp:txBody>
      <dsp:txXfrm>
        <a:off x="1097310" y="1998080"/>
        <a:ext cx="33768" cy="33768"/>
      </dsp:txXfrm>
    </dsp:sp>
    <dsp:sp modelId="{BF2569E1-8ADF-4C37-9805-4E8730F41F75}">
      <dsp:nvSpPr>
        <dsp:cNvPr id="0" name=""/>
        <dsp:cNvSpPr/>
      </dsp:nvSpPr>
      <dsp:spPr>
        <a:xfrm>
          <a:off x="837629" y="1119524"/>
          <a:ext cx="553130" cy="1089201"/>
        </a:xfrm>
        <a:custGeom>
          <a:avLst/>
          <a:gdLst/>
          <a:ahLst/>
          <a:cxnLst/>
          <a:rect l="0" t="0" r="0" b="0"/>
          <a:pathLst>
            <a:path>
              <a:moveTo>
                <a:pt x="0" y="1089201"/>
              </a:moveTo>
              <a:lnTo>
                <a:pt x="276565" y="1089201"/>
              </a:lnTo>
              <a:lnTo>
                <a:pt x="276565" y="0"/>
              </a:lnTo>
              <a:lnTo>
                <a:pt x="553130"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fr-FR" sz="500" kern="1200">
            <a:latin typeface="Arial" panose="020B0604020202020204" pitchFamily="34" charset="0"/>
            <a:cs typeface="Arial" panose="020B0604020202020204" pitchFamily="34" charset="0"/>
          </a:endParaRPr>
        </a:p>
      </dsp:txBody>
      <dsp:txXfrm>
        <a:off x="1083655" y="1633585"/>
        <a:ext cx="61080" cy="61080"/>
      </dsp:txXfrm>
    </dsp:sp>
    <dsp:sp modelId="{3673E51D-2476-4FE7-9283-10233AEEAA13}">
      <dsp:nvSpPr>
        <dsp:cNvPr id="0" name=""/>
        <dsp:cNvSpPr/>
      </dsp:nvSpPr>
      <dsp:spPr>
        <a:xfrm>
          <a:off x="837629" y="417845"/>
          <a:ext cx="553130" cy="1790881"/>
        </a:xfrm>
        <a:custGeom>
          <a:avLst/>
          <a:gdLst/>
          <a:ahLst/>
          <a:cxnLst/>
          <a:rect l="0" t="0" r="0" b="0"/>
          <a:pathLst>
            <a:path>
              <a:moveTo>
                <a:pt x="0" y="1790881"/>
              </a:moveTo>
              <a:lnTo>
                <a:pt x="276565" y="1790881"/>
              </a:lnTo>
              <a:lnTo>
                <a:pt x="276565" y="0"/>
              </a:lnTo>
              <a:lnTo>
                <a:pt x="553130" y="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fr-FR" sz="700" kern="1200">
            <a:latin typeface="Arial" panose="020B0604020202020204" pitchFamily="34" charset="0"/>
            <a:cs typeface="Arial" panose="020B0604020202020204" pitchFamily="34" charset="0"/>
          </a:endParaRPr>
        </a:p>
      </dsp:txBody>
      <dsp:txXfrm>
        <a:off x="1067336" y="1266427"/>
        <a:ext cx="93717" cy="93717"/>
      </dsp:txXfrm>
    </dsp:sp>
    <dsp:sp modelId="{841F5393-D904-4805-94BF-D10AF8E93CDF}">
      <dsp:nvSpPr>
        <dsp:cNvPr id="0" name=""/>
        <dsp:cNvSpPr/>
      </dsp:nvSpPr>
      <dsp:spPr>
        <a:xfrm rot="16200000">
          <a:off x="-1752288" y="1795210"/>
          <a:ext cx="4352803" cy="8270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fr-FR" sz="2400" kern="1200">
              <a:latin typeface="Arial" panose="020B0604020202020204" pitchFamily="34" charset="0"/>
              <a:cs typeface="Arial" panose="020B0604020202020204" pitchFamily="34" charset="0"/>
            </a:rPr>
            <a:t>Elles concernent </a:t>
          </a:r>
          <a:r>
            <a:rPr lang="fr-FR" sz="2400" kern="1200" dirty="0">
              <a:latin typeface="Arial" panose="020B0604020202020204" pitchFamily="34" charset="0"/>
              <a:cs typeface="Arial" panose="020B0604020202020204" pitchFamily="34" charset="0"/>
            </a:rPr>
            <a:t>les salariés</a:t>
          </a:r>
        </a:p>
      </dsp:txBody>
      <dsp:txXfrm>
        <a:off x="-1752288" y="1795210"/>
        <a:ext cx="4352803" cy="827032"/>
      </dsp:txXfrm>
    </dsp:sp>
    <dsp:sp modelId="{D9E886CF-B044-4A72-BC36-D537EFAB12E8}">
      <dsp:nvSpPr>
        <dsp:cNvPr id="0" name=""/>
        <dsp:cNvSpPr/>
      </dsp:nvSpPr>
      <dsp:spPr>
        <a:xfrm>
          <a:off x="1390760" y="170384"/>
          <a:ext cx="9569339" cy="49492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fr-FR" sz="2000" kern="1200" dirty="0">
              <a:latin typeface="Arial" panose="020B0604020202020204" pitchFamily="34" charset="0"/>
              <a:cs typeface="Arial" panose="020B0604020202020204" pitchFamily="34" charset="0"/>
            </a:rPr>
            <a:t> nouvellement embauchés</a:t>
          </a:r>
        </a:p>
      </dsp:txBody>
      <dsp:txXfrm>
        <a:off x="1390760" y="170384"/>
        <a:ext cx="9569339" cy="494921"/>
      </dsp:txXfrm>
    </dsp:sp>
    <dsp:sp modelId="{34FF1EAD-8A73-43FB-9D83-B11AB617D8B6}">
      <dsp:nvSpPr>
        <dsp:cNvPr id="0" name=""/>
        <dsp:cNvSpPr/>
      </dsp:nvSpPr>
      <dsp:spPr>
        <a:xfrm>
          <a:off x="1390760" y="872063"/>
          <a:ext cx="9569339" cy="49492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fr-FR" sz="2000" kern="1200" dirty="0">
              <a:latin typeface="Arial" panose="020B0604020202020204" pitchFamily="34" charset="0"/>
              <a:cs typeface="Arial" panose="020B0604020202020204" pitchFamily="34" charset="0"/>
            </a:rPr>
            <a:t> qui changent de poste et de technique</a:t>
          </a:r>
        </a:p>
      </dsp:txBody>
      <dsp:txXfrm>
        <a:off x="1390760" y="872063"/>
        <a:ext cx="9569339" cy="494921"/>
      </dsp:txXfrm>
    </dsp:sp>
    <dsp:sp modelId="{E5701DE6-8039-4653-9F56-6C714CC5A89C}">
      <dsp:nvSpPr>
        <dsp:cNvPr id="0" name=""/>
        <dsp:cNvSpPr/>
      </dsp:nvSpPr>
      <dsp:spPr>
        <a:xfrm>
          <a:off x="1390760" y="1573743"/>
          <a:ext cx="9569339" cy="494921"/>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l" defTabSz="889000">
            <a:lnSpc>
              <a:spcPct val="90000"/>
            </a:lnSpc>
            <a:spcBef>
              <a:spcPct val="0"/>
            </a:spcBef>
            <a:spcAft>
              <a:spcPct val="35000"/>
            </a:spcAft>
            <a:buFont typeface="Arial" panose="020B0604020202020204" pitchFamily="34" charset="0"/>
            <a:buNone/>
          </a:pPr>
          <a:r>
            <a:rPr lang="fr-FR" sz="2000" kern="1200" dirty="0">
              <a:latin typeface="Arial" panose="020B0604020202020204" pitchFamily="34" charset="0"/>
              <a:cs typeface="Arial" panose="020B0604020202020204" pitchFamily="34" charset="0"/>
            </a:rPr>
            <a:t> qui reprennent leur travail après un arrêt de travail d’au moins 21 jours ;</a:t>
          </a:r>
        </a:p>
      </dsp:txBody>
      <dsp:txXfrm>
        <a:off x="1390760" y="1573743"/>
        <a:ext cx="9569339" cy="494921"/>
      </dsp:txXfrm>
    </dsp:sp>
    <dsp:sp modelId="{F1048655-336A-4C97-A7C5-F8E13F56AA0D}">
      <dsp:nvSpPr>
        <dsp:cNvPr id="0" name=""/>
        <dsp:cNvSpPr/>
      </dsp:nvSpPr>
      <dsp:spPr>
        <a:xfrm>
          <a:off x="1380163" y="2275422"/>
          <a:ext cx="9569339" cy="974269"/>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88900" lvl="0" indent="0" algn="l" defTabSz="800100">
            <a:lnSpc>
              <a:spcPct val="90000"/>
            </a:lnSpc>
            <a:spcBef>
              <a:spcPct val="0"/>
            </a:spcBef>
            <a:spcAft>
              <a:spcPct val="35000"/>
            </a:spcAft>
            <a:buFont typeface="Arial" panose="020B0604020202020204" pitchFamily="34" charset="0"/>
            <a:buNone/>
          </a:pPr>
          <a:r>
            <a:rPr lang="fr-FR" sz="1800" kern="1200" dirty="0">
              <a:latin typeface="Arial" panose="020B0604020202020204" pitchFamily="34" charset="0"/>
              <a:cs typeface="Arial" panose="020B0604020202020204" pitchFamily="34" charset="0"/>
            </a:rPr>
            <a:t>temporaires ou sous contrat à durée déterminée (qui bénéficient d’une formation renforcée et d’un accueil et une information adaptés dès lors qu’ils sont affectés à des postes de travail présentant des risques </a:t>
          </a:r>
          <a:r>
            <a:rPr lang="fr-FR" sz="1800" kern="1200">
              <a:latin typeface="Arial" panose="020B0604020202020204" pitchFamily="34" charset="0"/>
              <a:cs typeface="Arial" panose="020B0604020202020204" pitchFamily="34" charset="0"/>
            </a:rPr>
            <a:t>particuliers)</a:t>
          </a:r>
          <a:endParaRPr lang="fr-FR" sz="1800" kern="1200" dirty="0">
            <a:latin typeface="Arial" panose="020B0604020202020204" pitchFamily="34" charset="0"/>
            <a:cs typeface="Arial" panose="020B0604020202020204" pitchFamily="34" charset="0"/>
          </a:endParaRPr>
        </a:p>
      </dsp:txBody>
      <dsp:txXfrm>
        <a:off x="1380163" y="2275422"/>
        <a:ext cx="9569339" cy="974269"/>
      </dsp:txXfrm>
    </dsp:sp>
    <dsp:sp modelId="{7B4DAD16-B29F-4A10-8850-F7BCB0BB1E23}">
      <dsp:nvSpPr>
        <dsp:cNvPr id="0" name=""/>
        <dsp:cNvSpPr/>
      </dsp:nvSpPr>
      <dsp:spPr>
        <a:xfrm>
          <a:off x="1380163" y="3456449"/>
          <a:ext cx="9569339" cy="790618"/>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88900" lvl="0" indent="0" algn="l" defTabSz="800100">
            <a:lnSpc>
              <a:spcPct val="90000"/>
            </a:lnSpc>
            <a:spcBef>
              <a:spcPct val="0"/>
            </a:spcBef>
            <a:spcAft>
              <a:spcPct val="35000"/>
            </a:spcAft>
            <a:buFont typeface="Arial" panose="020B0604020202020204" pitchFamily="34" charset="0"/>
            <a:buNone/>
            <a:tabLst>
              <a:tab pos="177800" algn="l"/>
            </a:tabLst>
          </a:pPr>
          <a:r>
            <a:rPr lang="fr-FR" sz="1800" kern="1200" dirty="0">
              <a:latin typeface="Arial" panose="020B0604020202020204" pitchFamily="34" charset="0"/>
              <a:cs typeface="Arial" panose="020B0604020202020204" pitchFamily="34" charset="0"/>
            </a:rPr>
            <a:t>d’entreprises extérieures, en particulier lors d’interventions dans des installations classées pour la protection de l’environnement</a:t>
          </a:r>
        </a:p>
      </dsp:txBody>
      <dsp:txXfrm>
        <a:off x="1380163" y="3456449"/>
        <a:ext cx="9569339" cy="790618"/>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A24D5B-B676-774C-867E-2A7CCA7E4914}" type="datetimeFigureOut">
              <a:rPr lang="fr-FR" smtClean="0"/>
              <a:t>07/11/2023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F9741E-1699-0949-B0C9-3777B69991E1}" type="slidenum">
              <a:rPr lang="fr-FR" smtClean="0"/>
              <a:t>‹N°›</a:t>
            </a:fld>
            <a:endParaRPr lang="fr-FR"/>
          </a:p>
        </p:txBody>
      </p:sp>
    </p:spTree>
    <p:extLst>
      <p:ext uri="{BB962C8B-B14F-4D97-AF65-F5344CB8AC3E}">
        <p14:creationId xmlns:p14="http://schemas.microsoft.com/office/powerpoint/2010/main" val="389409015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07/11/2023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07/11/2023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07/11/2023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07/11/2023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07/11/2023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07/11/2023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56471" y="5909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5. Informer et former le personnel à la sécurité dans l'entreprise </a:t>
            </a:r>
            <a:endParaRPr lang="fr-FR" sz="2800" dirty="0">
              <a:solidFill>
                <a:srgbClr val="FFFF00"/>
              </a:solidFill>
              <a:latin typeface="Arial" panose="020B0604020202020204" pitchFamily="34" charset="0"/>
              <a:cs typeface="Arial" panose="020B0604020202020204" pitchFamily="34" charset="0"/>
            </a:endParaRPr>
          </a:p>
        </p:txBody>
      </p:sp>
      <p:sp>
        <p:nvSpPr>
          <p:cNvPr id="8" name="Titre 1">
            <a:extLst>
              <a:ext uri="{FF2B5EF4-FFF2-40B4-BE49-F238E27FC236}">
                <a16:creationId xmlns:a16="http://schemas.microsoft.com/office/drawing/2014/main" id="{B138E307-1A9E-42BB-AE48-12181015CACB}"/>
              </a:ext>
            </a:extLst>
          </p:cNvPr>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7" name="ZoneTexte 6">
            <a:extLst>
              <a:ext uri="{FF2B5EF4-FFF2-40B4-BE49-F238E27FC236}">
                <a16:creationId xmlns:a16="http://schemas.microsoft.com/office/drawing/2014/main" id="{FF2FCB77-1155-4A23-AB70-D143E6F13B65}"/>
              </a:ext>
            </a:extLst>
          </p:cNvPr>
          <p:cNvSpPr txBox="1"/>
          <p:nvPr/>
        </p:nvSpPr>
        <p:spPr>
          <a:xfrm>
            <a:off x="588731" y="2415924"/>
            <a:ext cx="10697455" cy="2677656"/>
          </a:xfrm>
          <a:prstGeom prst="rect">
            <a:avLst/>
          </a:prstGeom>
          <a:noFill/>
        </p:spPr>
        <p:txBody>
          <a:bodyPr wrap="square">
            <a:spAutoFit/>
          </a:bodyPr>
          <a:lstStyle/>
          <a:p>
            <a:pPr algn="ctr"/>
            <a:r>
              <a:rPr lang="fr-FR" sz="2400" dirty="0">
                <a:effectLst/>
                <a:latin typeface="Arial" panose="020B0604020202020204" pitchFamily="34" charset="0"/>
                <a:ea typeface="Times New Roman" panose="02020603050405020304" pitchFamily="18" charset="0"/>
                <a:cs typeface="Arial" panose="020B0604020202020204" pitchFamily="34" charset="0"/>
              </a:rPr>
              <a:t>De nombreux accidents du travail résultent d’une méconnaissance par les salariés de risques existants dans l'entreprise, notamment pour les nouveaux embauchés. </a:t>
            </a:r>
          </a:p>
          <a:p>
            <a:pPr algn="just"/>
            <a:endParaRPr lang="fr-FR" sz="2400" dirty="0">
              <a:latin typeface="Arial" panose="020B0604020202020204" pitchFamily="34" charset="0"/>
              <a:ea typeface="Times New Roman" panose="02020603050405020304" pitchFamily="18" charset="0"/>
              <a:cs typeface="Arial" panose="020B0604020202020204" pitchFamily="34" charset="0"/>
            </a:endParaRPr>
          </a:p>
          <a:p>
            <a:pPr algn="ctr"/>
            <a:r>
              <a:rPr lang="fr-FR" sz="2400" b="1" dirty="0">
                <a:solidFill>
                  <a:srgbClr val="00B0F0"/>
                </a:solidFill>
                <a:effectLst/>
                <a:latin typeface="Arial" panose="020B0604020202020204" pitchFamily="34" charset="0"/>
                <a:ea typeface="Times New Roman" panose="02020603050405020304" pitchFamily="18" charset="0"/>
                <a:cs typeface="Arial" panose="020B0604020202020204" pitchFamily="34" charset="0"/>
              </a:rPr>
              <a:t>L’obligation d’information et de formation des salariés constitue un élément fondamental de la prévention des risques professionnels dans l’entreprise.</a:t>
            </a:r>
            <a:endParaRPr lang="fr-FR" sz="2400" b="1"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ZoneTexte 8">
            <a:extLst>
              <a:ext uri="{FF2B5EF4-FFF2-40B4-BE49-F238E27FC236}">
                <a16:creationId xmlns:a16="http://schemas.microsoft.com/office/drawing/2014/main" id="{35C8793F-D194-4A17-99E2-FC74561AF12D}"/>
              </a:ext>
            </a:extLst>
          </p:cNvPr>
          <p:cNvSpPr txBox="1"/>
          <p:nvPr/>
        </p:nvSpPr>
        <p:spPr>
          <a:xfrm>
            <a:off x="226364" y="1246922"/>
            <a:ext cx="8350250" cy="461665"/>
          </a:xfrm>
          <a:prstGeom prst="rect">
            <a:avLst/>
          </a:prstGeom>
          <a:noFill/>
        </p:spPr>
        <p:txBody>
          <a:bodyPr wrap="square">
            <a:spAutoFit/>
          </a:bodyPr>
          <a:lstStyle/>
          <a:p>
            <a:pPr marL="0" lvl="1">
              <a:spcBef>
                <a:spcPts val="600"/>
              </a:spcBef>
              <a:spcAft>
                <a:spcPts val="600"/>
              </a:spcAft>
            </a:pPr>
            <a:r>
              <a:rPr lang="fr-FR" sz="2400" b="1" kern="0" dirty="0">
                <a:effectLst/>
                <a:latin typeface="Arial" panose="020B0604020202020204" pitchFamily="34" charset="0"/>
                <a:ea typeface="Times New Roman" panose="02020603050405020304" pitchFamily="18" charset="0"/>
                <a:cs typeface="Arial" panose="020B0604020202020204" pitchFamily="34" charset="0"/>
              </a:rPr>
              <a:t>5.1. L’obligation d’informer et de former à la sécurité</a:t>
            </a:r>
          </a:p>
        </p:txBody>
      </p:sp>
    </p:spTree>
    <p:extLst>
      <p:ext uri="{BB962C8B-B14F-4D97-AF65-F5344CB8AC3E}">
        <p14:creationId xmlns:p14="http://schemas.microsoft.com/office/powerpoint/2010/main" val="167989966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5304" y="448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5. Informer et former le personnel à la sécurité dans l'entreprise </a:t>
            </a:r>
            <a:endParaRPr lang="fr-FR" sz="2800" dirty="0">
              <a:solidFill>
                <a:srgbClr val="FFFF00"/>
              </a:solidFill>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FF2FCB77-1155-4A23-AB70-D143E6F13B65}"/>
              </a:ext>
            </a:extLst>
          </p:cNvPr>
          <p:cNvSpPr txBox="1"/>
          <p:nvPr/>
        </p:nvSpPr>
        <p:spPr>
          <a:xfrm>
            <a:off x="444499" y="1362182"/>
            <a:ext cx="10748434" cy="4539704"/>
          </a:xfrm>
          <a:prstGeom prst="rect">
            <a:avLst/>
          </a:prstGeom>
          <a:noFill/>
        </p:spPr>
        <p:txBody>
          <a:bodyPr wrap="square">
            <a:spAutoFit/>
          </a:bodyPr>
          <a:lstStyle/>
          <a:p>
            <a:pPr>
              <a:spcBef>
                <a:spcPts val="1200"/>
              </a:spcBef>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Devoir d’information</a:t>
            </a:r>
          </a:p>
          <a:p>
            <a:pPr>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L’employeur doit organiser et dispenser une information à son personnel sur les risques pour la santé et la sécurité, ainsi que les mesures prises pour y remédier d’une manière compréhensible pour chacun. </a:t>
            </a:r>
          </a:p>
          <a:p>
            <a:pPr>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Lorsqu'il confie des tâches à un travailleur, il doit prendre en considération les capacités de l'intéressé à mettre en œuvre les précautions nécessaires pour la sécurité et la santé.</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spcBef>
                <a:spcPts val="1800"/>
              </a:spcBef>
            </a:pPr>
            <a:r>
              <a:rPr lang="fr-FR" sz="2200" b="1" dirty="0">
                <a:effectLst/>
                <a:latin typeface="Arial" panose="020B0604020202020204" pitchFamily="34" charset="0"/>
                <a:ea typeface="Times New Roman" panose="02020603050405020304" pitchFamily="18" charset="0"/>
                <a:cs typeface="Arial" panose="020B0604020202020204" pitchFamily="34" charset="0"/>
              </a:rPr>
              <a:t>L'employeur fixe les règles applicables en matière d'hygiène et de sécurité et donne les instructions aux travailleurs pour assurer leur sécurité et leur santé. Dans les entreprises de plus de 50 salariés, ces instructions figurent obligatoirement au règlement intérieur.</a:t>
            </a:r>
            <a:endParaRPr lang="fr-FR" sz="22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ZoneTexte 8">
            <a:extLst>
              <a:ext uri="{FF2B5EF4-FFF2-40B4-BE49-F238E27FC236}">
                <a16:creationId xmlns:a16="http://schemas.microsoft.com/office/drawing/2014/main" id="{35C8793F-D194-4A17-99E2-FC74561AF12D}"/>
              </a:ext>
            </a:extLst>
          </p:cNvPr>
          <p:cNvSpPr txBox="1"/>
          <p:nvPr/>
        </p:nvSpPr>
        <p:spPr>
          <a:xfrm>
            <a:off x="-391583" y="598685"/>
            <a:ext cx="8350250" cy="461665"/>
          </a:xfrm>
          <a:prstGeom prst="rect">
            <a:avLst/>
          </a:prstGeom>
          <a:noFill/>
        </p:spPr>
        <p:txBody>
          <a:bodyPr wrap="square">
            <a:spAutoFit/>
          </a:bodyPr>
          <a:lstStyle/>
          <a:p>
            <a:pPr lvl="1">
              <a:spcBef>
                <a:spcPts val="600"/>
              </a:spcBef>
              <a:spcAft>
                <a:spcPts val="600"/>
              </a:spcAft>
            </a:pPr>
            <a:r>
              <a:rPr lang="fr-FR" sz="2400" b="1" kern="0" dirty="0">
                <a:effectLst/>
                <a:latin typeface="Arial" panose="020B0604020202020204" pitchFamily="34" charset="0"/>
                <a:ea typeface="Times New Roman" panose="02020603050405020304" pitchFamily="18" charset="0"/>
                <a:cs typeface="Arial" panose="020B0604020202020204" pitchFamily="34" charset="0"/>
              </a:rPr>
              <a:t>5.1. L’obligation d’informer et de former à la sécurité</a:t>
            </a:r>
          </a:p>
        </p:txBody>
      </p:sp>
    </p:spTree>
    <p:extLst>
      <p:ext uri="{BB962C8B-B14F-4D97-AF65-F5344CB8AC3E}">
        <p14:creationId xmlns:p14="http://schemas.microsoft.com/office/powerpoint/2010/main" val="199384761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5304" y="448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5. Informer et former le personnel à la sécurité dans l'entreprise </a:t>
            </a:r>
            <a:endParaRPr lang="fr-FR" sz="2800" dirty="0">
              <a:solidFill>
                <a:srgbClr val="FFFF00"/>
              </a:solidFill>
              <a:latin typeface="Arial" panose="020B060402020202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35C8793F-D194-4A17-99E2-FC74561AF12D}"/>
              </a:ext>
            </a:extLst>
          </p:cNvPr>
          <p:cNvSpPr txBox="1"/>
          <p:nvPr/>
        </p:nvSpPr>
        <p:spPr>
          <a:xfrm>
            <a:off x="-391583" y="598685"/>
            <a:ext cx="8350250" cy="461665"/>
          </a:xfrm>
          <a:prstGeom prst="rect">
            <a:avLst/>
          </a:prstGeom>
          <a:noFill/>
        </p:spPr>
        <p:txBody>
          <a:bodyPr wrap="square">
            <a:spAutoFit/>
          </a:bodyPr>
          <a:lstStyle/>
          <a:p>
            <a:pPr lvl="1">
              <a:spcBef>
                <a:spcPts val="600"/>
              </a:spcBef>
              <a:spcAft>
                <a:spcPts val="600"/>
              </a:spcAft>
            </a:pPr>
            <a:r>
              <a:rPr lang="fr-FR" sz="2400" b="1" kern="0" dirty="0">
                <a:effectLst/>
                <a:latin typeface="Arial" panose="020B0604020202020204" pitchFamily="34" charset="0"/>
                <a:ea typeface="Times New Roman" panose="02020603050405020304" pitchFamily="18" charset="0"/>
                <a:cs typeface="Arial" panose="020B0604020202020204" pitchFamily="34" charset="0"/>
              </a:rPr>
              <a:t>5.1. L’obligation d’informer et de former à la sécurité</a:t>
            </a:r>
          </a:p>
        </p:txBody>
      </p:sp>
      <p:sp>
        <p:nvSpPr>
          <p:cNvPr id="8" name="ZoneTexte 7">
            <a:extLst>
              <a:ext uri="{FF2B5EF4-FFF2-40B4-BE49-F238E27FC236}">
                <a16:creationId xmlns:a16="http://schemas.microsoft.com/office/drawing/2014/main" id="{52B8D82C-AD52-4286-9ACC-F336984ECB62}"/>
              </a:ext>
            </a:extLst>
          </p:cNvPr>
          <p:cNvSpPr txBox="1"/>
          <p:nvPr/>
        </p:nvSpPr>
        <p:spPr>
          <a:xfrm>
            <a:off x="215899" y="1160230"/>
            <a:ext cx="11644461" cy="5363007"/>
          </a:xfrm>
          <a:prstGeom prst="rect">
            <a:avLst/>
          </a:prstGeom>
          <a:noFill/>
        </p:spPr>
        <p:txBody>
          <a:bodyPr wrap="square">
            <a:spAutoFit/>
          </a:bodyPr>
          <a:lstStyle/>
          <a:p>
            <a:pPr>
              <a:spcBef>
                <a:spcPts val="1200"/>
              </a:spcBef>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Contenu de l’information</a:t>
            </a:r>
          </a:p>
          <a:p>
            <a:pPr>
              <a:spcBef>
                <a:spcPts val="12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L'information donnée par l'employeur aux salariés doit porter sur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spcBef>
                <a:spcPts val="300"/>
              </a:spcBef>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les modalités d'accès au document unique d'évaluation des risques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spcBef>
                <a:spcPts val="300"/>
              </a:spcBef>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les mesures de prévention identifiées dans le document unique d'évaluation des risques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spcBef>
                <a:spcPts val="300"/>
              </a:spcBef>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le rôle des services de santé au travail, et, le cas échéant, des représentants du personnel en matière de prévention des risques professionnels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spcBef>
                <a:spcPts val="300"/>
              </a:spcBef>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les dispositions contenues dans le règlement intérieur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spcBef>
                <a:spcPts val="300"/>
              </a:spcBef>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les consignes de sécurité incendie et les instructions à respecter en cas d'incident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spcBef>
                <a:spcPts val="300"/>
              </a:spcBef>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l'identité des personnes chargées de mettre en action le matériel d'extinction et de secours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spcBef>
                <a:spcPts val="300"/>
              </a:spcBef>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la nécessité d'aviser les pompiers dès le début d'un incendie.</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spcBef>
                <a:spcPts val="600"/>
              </a:spcBef>
            </a:pPr>
            <a:r>
              <a:rPr lang="fr-FR" sz="2200" b="1" dirty="0">
                <a:effectLst/>
                <a:latin typeface="Arial" panose="020B0604020202020204" pitchFamily="34" charset="0"/>
                <a:ea typeface="Times New Roman" panose="02020603050405020304" pitchFamily="18" charset="0"/>
                <a:cs typeface="Arial" panose="020B0604020202020204" pitchFamily="34" charset="0"/>
              </a:rPr>
              <a:t>Cette information est dispensée lors de l'embauche et chaque fois que nécessaire. Le temps qui y est consacré est considéré comme temps de travail et il s'effectue pendant l'horaire normal de travail.</a:t>
            </a:r>
            <a:endParaRPr lang="fr-FR" sz="22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05547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5304" y="448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5. Informer et former le personnel à la sécurité dans l'entreprise </a:t>
            </a:r>
            <a:endParaRPr lang="fr-FR" sz="2800" dirty="0">
              <a:solidFill>
                <a:srgbClr val="FFFF00"/>
              </a:solidFill>
              <a:latin typeface="Arial" panose="020B060402020202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35C8793F-D194-4A17-99E2-FC74561AF12D}"/>
              </a:ext>
            </a:extLst>
          </p:cNvPr>
          <p:cNvSpPr txBox="1"/>
          <p:nvPr/>
        </p:nvSpPr>
        <p:spPr>
          <a:xfrm>
            <a:off x="-391583" y="598685"/>
            <a:ext cx="8350250" cy="461665"/>
          </a:xfrm>
          <a:prstGeom prst="rect">
            <a:avLst/>
          </a:prstGeom>
          <a:noFill/>
        </p:spPr>
        <p:txBody>
          <a:bodyPr wrap="square">
            <a:spAutoFit/>
          </a:bodyPr>
          <a:lstStyle/>
          <a:p>
            <a:pPr lvl="1">
              <a:spcBef>
                <a:spcPts val="600"/>
              </a:spcBef>
              <a:spcAft>
                <a:spcPts val="600"/>
              </a:spcAft>
            </a:pPr>
            <a:r>
              <a:rPr lang="fr-FR" sz="2400" b="1" kern="0" dirty="0">
                <a:effectLst/>
                <a:latin typeface="Arial" panose="020B0604020202020204" pitchFamily="34" charset="0"/>
                <a:ea typeface="Times New Roman" panose="02020603050405020304" pitchFamily="18" charset="0"/>
                <a:cs typeface="Arial" panose="020B0604020202020204" pitchFamily="34" charset="0"/>
              </a:rPr>
              <a:t>5.1. L’obligation d’informer et de former à la sécurité</a:t>
            </a:r>
          </a:p>
        </p:txBody>
      </p:sp>
      <p:sp>
        <p:nvSpPr>
          <p:cNvPr id="7" name="ZoneTexte 6">
            <a:extLst>
              <a:ext uri="{FF2B5EF4-FFF2-40B4-BE49-F238E27FC236}">
                <a16:creationId xmlns:a16="http://schemas.microsoft.com/office/drawing/2014/main" id="{4F9D7EF6-0F04-46A4-BFEF-C2B7999B22FB}"/>
              </a:ext>
            </a:extLst>
          </p:cNvPr>
          <p:cNvSpPr txBox="1"/>
          <p:nvPr/>
        </p:nvSpPr>
        <p:spPr>
          <a:xfrm>
            <a:off x="537633" y="1604433"/>
            <a:ext cx="10689167" cy="2954655"/>
          </a:xfrm>
          <a:prstGeom prst="rect">
            <a:avLst/>
          </a:prstGeom>
          <a:noFill/>
        </p:spPr>
        <p:txBody>
          <a:bodyPr wrap="square">
            <a:spAutoFit/>
          </a:bodyPr>
          <a:lstStyle/>
          <a:p>
            <a:pPr>
              <a:spcBef>
                <a:spcPts val="1200"/>
              </a:spcBef>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Formation à la sécurité</a:t>
            </a:r>
          </a:p>
          <a:p>
            <a:pPr>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Tout employeur est tenu d'organiser une formation pratique et appropriée (qui tient compte de la formation, de la qualification, de l'expérience professionnelle, de la langue parlée ou lue des salariés) en matière de sécurité au bénéfice de certains travailleurs.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Les formations peuvent être organisées en interne ou assurées par des organismes spécialisés.</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115476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5304" y="448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5. Informer et former le personnel à la sécurité dans l'entreprise </a:t>
            </a:r>
            <a:endParaRPr lang="fr-FR" sz="2800" dirty="0">
              <a:solidFill>
                <a:srgbClr val="FFFF00"/>
              </a:solidFill>
              <a:latin typeface="Arial" panose="020B060402020202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35C8793F-D194-4A17-99E2-FC74561AF12D}"/>
              </a:ext>
            </a:extLst>
          </p:cNvPr>
          <p:cNvSpPr txBox="1"/>
          <p:nvPr/>
        </p:nvSpPr>
        <p:spPr>
          <a:xfrm>
            <a:off x="-391583" y="598685"/>
            <a:ext cx="8350250" cy="461665"/>
          </a:xfrm>
          <a:prstGeom prst="rect">
            <a:avLst/>
          </a:prstGeom>
          <a:noFill/>
        </p:spPr>
        <p:txBody>
          <a:bodyPr wrap="square">
            <a:spAutoFit/>
          </a:bodyPr>
          <a:lstStyle/>
          <a:p>
            <a:pPr lvl="1">
              <a:spcBef>
                <a:spcPts val="600"/>
              </a:spcBef>
              <a:spcAft>
                <a:spcPts val="600"/>
              </a:spcAft>
            </a:pPr>
            <a:r>
              <a:rPr lang="fr-FR" sz="2400" b="1" kern="0" dirty="0">
                <a:effectLst/>
                <a:latin typeface="Arial" panose="020B0604020202020204" pitchFamily="34" charset="0"/>
                <a:ea typeface="Times New Roman" panose="02020603050405020304" pitchFamily="18" charset="0"/>
                <a:cs typeface="Arial" panose="020B0604020202020204" pitchFamily="34" charset="0"/>
              </a:rPr>
              <a:t>5.1. L’obligation d’informer et de former à la sécurité</a:t>
            </a:r>
          </a:p>
        </p:txBody>
      </p:sp>
      <p:sp>
        <p:nvSpPr>
          <p:cNvPr id="5" name="ZoneTexte 4">
            <a:extLst>
              <a:ext uri="{FF2B5EF4-FFF2-40B4-BE49-F238E27FC236}">
                <a16:creationId xmlns:a16="http://schemas.microsoft.com/office/drawing/2014/main" id="{FEC8E426-54E4-45FC-BECD-36D5245B6C85}"/>
              </a:ext>
            </a:extLst>
          </p:cNvPr>
          <p:cNvSpPr txBox="1"/>
          <p:nvPr/>
        </p:nvSpPr>
        <p:spPr>
          <a:xfrm>
            <a:off x="304799" y="1426360"/>
            <a:ext cx="11180233" cy="4985980"/>
          </a:xfrm>
          <a:prstGeom prst="rect">
            <a:avLst/>
          </a:prstGeom>
          <a:noFill/>
        </p:spPr>
        <p:txBody>
          <a:bodyPr wrap="square">
            <a:spAutoFit/>
          </a:bodyPr>
          <a:lstStyle/>
          <a:p>
            <a:pPr>
              <a:spcBef>
                <a:spcPts val="1200"/>
              </a:spcBef>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Objet de la formation à la sécurité</a:t>
            </a:r>
          </a:p>
          <a:p>
            <a:pPr>
              <a:spcBef>
                <a:spcPts val="1800"/>
              </a:spcBef>
            </a:pPr>
            <a:r>
              <a:rPr lang="fr-FR" sz="2200" dirty="0">
                <a:effectLst/>
                <a:latin typeface="Arial" panose="020B0604020202020204" pitchFamily="34" charset="0"/>
                <a:ea typeface="Times New Roman" panose="02020603050405020304" pitchFamily="18" charset="0"/>
                <a:cs typeface="Arial" panose="020B0604020202020204" pitchFamily="34" charset="0"/>
              </a:rPr>
              <a:t>Le rôle des formations à la sécurité est de renforcer les compétences des salariés et de les instruire sur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les précautions à prendre pour assurer leur propre sécurité et, le cas échéant, celles des autres personnes occupées dans l’établissement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les mesures de prévention à respecter dans l’entreprise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la conduite à tenir en cas d’accident ;</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buFont typeface="Arial" panose="020B0604020202020204" pitchFamily="34" charset="0"/>
              <a:buChar char="-"/>
            </a:pPr>
            <a:r>
              <a:rPr lang="fr-FR" sz="2200" dirty="0">
                <a:effectLst/>
                <a:latin typeface="Arial" panose="020B0604020202020204" pitchFamily="34" charset="0"/>
                <a:ea typeface="Times New Roman" panose="02020603050405020304" pitchFamily="18" charset="0"/>
                <a:cs typeface="Arial" panose="020B0604020202020204" pitchFamily="34" charset="0"/>
              </a:rPr>
              <a:t>la signalisation de sécurité, à propos de laquelle les travailleurs sont régulièrement informés de manière appropriée.</a:t>
            </a:r>
            <a:endParaRPr lang="fr-FR" sz="2200" dirty="0">
              <a:effectLst/>
              <a:latin typeface="Arial" panose="020B0604020202020204" pitchFamily="34" charset="0"/>
              <a:ea typeface="Times New Roman" panose="02020603050405020304" pitchFamily="18" charset="0"/>
              <a:cs typeface="Times New Roman" panose="02020603050405020304" pitchFamily="18" charset="0"/>
            </a:endParaRPr>
          </a:p>
          <a:p>
            <a:pPr algn="ctr">
              <a:spcBef>
                <a:spcPts val="1800"/>
              </a:spcBef>
            </a:pPr>
            <a:r>
              <a:rPr lang="fr-FR" sz="2200" b="1" dirty="0">
                <a:effectLst/>
                <a:latin typeface="Arial" panose="020B0604020202020204" pitchFamily="34" charset="0"/>
                <a:ea typeface="Times New Roman" panose="02020603050405020304" pitchFamily="18" charset="0"/>
                <a:cs typeface="Arial" panose="020B0604020202020204" pitchFamily="34" charset="0"/>
              </a:rPr>
              <a:t>À cet effet, les informations, enseignements et instructions nécessaires lui sont donnés, en ce qui concerne les conditions de circulation dans l'entreprise, l'exécution de son travail et les dispositions qu'il doit prendre en cas d'accident ou de sinistre.</a:t>
            </a:r>
            <a:endParaRPr lang="fr-FR" sz="2200" b="1"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31719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35304" y="44800"/>
            <a:ext cx="11644462"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5. Informer et former le personnel à la sécurité dans l'entreprise </a:t>
            </a:r>
            <a:endParaRPr lang="fr-FR" sz="2800" dirty="0">
              <a:solidFill>
                <a:srgbClr val="FFFF00"/>
              </a:solidFill>
              <a:latin typeface="Arial" panose="020B0604020202020204" pitchFamily="34" charset="0"/>
              <a:cs typeface="Arial" panose="020B0604020202020204" pitchFamily="34" charset="0"/>
            </a:endParaRPr>
          </a:p>
        </p:txBody>
      </p:sp>
      <p:sp>
        <p:nvSpPr>
          <p:cNvPr id="9" name="ZoneTexte 8">
            <a:extLst>
              <a:ext uri="{FF2B5EF4-FFF2-40B4-BE49-F238E27FC236}">
                <a16:creationId xmlns:a16="http://schemas.microsoft.com/office/drawing/2014/main" id="{35C8793F-D194-4A17-99E2-FC74561AF12D}"/>
              </a:ext>
            </a:extLst>
          </p:cNvPr>
          <p:cNvSpPr txBox="1"/>
          <p:nvPr/>
        </p:nvSpPr>
        <p:spPr>
          <a:xfrm>
            <a:off x="-391583" y="598685"/>
            <a:ext cx="11038416" cy="461665"/>
          </a:xfrm>
          <a:prstGeom prst="rect">
            <a:avLst/>
          </a:prstGeom>
          <a:noFill/>
        </p:spPr>
        <p:txBody>
          <a:bodyPr wrap="square">
            <a:spAutoFit/>
          </a:bodyPr>
          <a:lstStyle/>
          <a:p>
            <a:pPr lvl="1">
              <a:spcBef>
                <a:spcPts val="600"/>
              </a:spcBef>
              <a:spcAft>
                <a:spcPts val="600"/>
              </a:spcAft>
            </a:pPr>
            <a:r>
              <a:rPr lang="fr-FR" sz="2400" b="1" kern="0" dirty="0">
                <a:effectLst/>
                <a:latin typeface="Arial" panose="020B0604020202020204" pitchFamily="34" charset="0"/>
                <a:ea typeface="Times New Roman" panose="02020603050405020304" pitchFamily="18" charset="0"/>
                <a:cs typeface="Arial" panose="020B0604020202020204" pitchFamily="34" charset="0"/>
              </a:rPr>
              <a:t>5.2. Salariés concernés par l'obligation d'information et de formation </a:t>
            </a:r>
          </a:p>
        </p:txBody>
      </p:sp>
      <p:graphicFrame>
        <p:nvGraphicFramePr>
          <p:cNvPr id="2" name="Diagramme 1">
            <a:extLst>
              <a:ext uri="{FF2B5EF4-FFF2-40B4-BE49-F238E27FC236}">
                <a16:creationId xmlns:a16="http://schemas.microsoft.com/office/drawing/2014/main" id="{1A845117-E3CD-49AB-B8B5-C3FA57AC53FF}"/>
              </a:ext>
            </a:extLst>
          </p:cNvPr>
          <p:cNvGraphicFramePr/>
          <p:nvPr>
            <p:extLst>
              <p:ext uri="{D42A27DB-BD31-4B8C-83A1-F6EECF244321}">
                <p14:modId xmlns:p14="http://schemas.microsoft.com/office/powerpoint/2010/main" val="1446086442"/>
              </p:ext>
            </p:extLst>
          </p:nvPr>
        </p:nvGraphicFramePr>
        <p:xfrm>
          <a:off x="613833" y="2146479"/>
          <a:ext cx="10960100" cy="4417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oneTexte 6">
            <a:extLst>
              <a:ext uri="{FF2B5EF4-FFF2-40B4-BE49-F238E27FC236}">
                <a16:creationId xmlns:a16="http://schemas.microsoft.com/office/drawing/2014/main" id="{8D449849-4764-49A1-A57A-BADD8FCC0C8D}"/>
              </a:ext>
            </a:extLst>
          </p:cNvPr>
          <p:cNvSpPr txBox="1"/>
          <p:nvPr/>
        </p:nvSpPr>
        <p:spPr>
          <a:xfrm>
            <a:off x="613833" y="1220169"/>
            <a:ext cx="11065933" cy="707886"/>
          </a:xfrm>
          <a:prstGeom prst="rect">
            <a:avLst/>
          </a:prstGeom>
          <a:noFill/>
        </p:spPr>
        <p:txBody>
          <a:bodyPr wrap="square">
            <a:spAutoFit/>
          </a:bodyPr>
          <a:lstStyle/>
          <a:p>
            <a:pPr lvl="0"/>
            <a:r>
              <a:rPr lang="fr-FR" sz="2000" dirty="0">
                <a:latin typeface="Arial" panose="020B0604020202020204" pitchFamily="34" charset="0"/>
                <a:cs typeface="Arial" panose="020B0604020202020204" pitchFamily="34" charset="0"/>
              </a:rPr>
              <a:t>Les  formations doivent être adaptées à la taille de l’établissement, à la nature de l’activité, aux risques identifiés et aux types d’emplois occupés par les salariés. </a:t>
            </a:r>
          </a:p>
        </p:txBody>
      </p:sp>
    </p:spTree>
    <p:extLst>
      <p:ext uri="{BB962C8B-B14F-4D97-AF65-F5344CB8AC3E}">
        <p14:creationId xmlns:p14="http://schemas.microsoft.com/office/powerpoint/2010/main" val="72031824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361</TotalTime>
  <Words>748</Words>
  <Application>Microsoft Office PowerPoint</Application>
  <PresentationFormat>Grand écran</PresentationFormat>
  <Paragraphs>47</Paragraphs>
  <Slides>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6</vt:i4>
      </vt:variant>
    </vt:vector>
  </HeadingPairs>
  <TitlesOfParts>
    <vt:vector size="11" baseType="lpstr">
      <vt:lpstr>Arial</vt:lpstr>
      <vt:lpstr>Calibri</vt:lpstr>
      <vt:lpstr>Century Gothic</vt:lpstr>
      <vt:lpstr>Wingdings 3</vt:lpstr>
      <vt:lpstr>Ion</vt:lpstr>
      <vt:lpstr>Chap. 7 – La gestion des risques liés à la santé et à la sécurité du travail </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50</cp:revision>
  <dcterms:created xsi:type="dcterms:W3CDTF">2014-01-14T07:42:30Z</dcterms:created>
  <dcterms:modified xsi:type="dcterms:W3CDTF">2023-11-07T20:33:18Z</dcterms:modified>
</cp:coreProperties>
</file>