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269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3C463-6E40-4C03-B675-4FD01E9C327E}" type="doc">
      <dgm:prSet loTypeId="urn:microsoft.com/office/officeart/2005/8/layout/hChevron3" loCatId="process" qsTypeId="urn:microsoft.com/office/officeart/2005/8/quickstyle/simple3" qsCatId="simple" csTypeId="urn:microsoft.com/office/officeart/2005/8/colors/accent1_2" csCatId="accent1" phldr="1"/>
      <dgm:spPr/>
    </dgm:pt>
    <dgm:pt modelId="{A444D593-06A5-4615-9A6D-A76C5C2C8881}">
      <dgm:prSet phldrT="[Texte]" custT="1"/>
      <dgm:spPr/>
      <dgm:t>
        <a:bodyPr/>
        <a:lstStyle/>
        <a:p>
          <a:pPr algn="l">
            <a:buSzPts val="1000"/>
            <a:buFont typeface="Arial" panose="020B0604020202020204" pitchFamily="34" charset="0"/>
            <a:buNone/>
          </a:pPr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Le projet de réglement </a:t>
          </a:r>
        </a:p>
        <a:p>
          <a:pPr algn="l">
            <a:buSzPts val="1000"/>
            <a:buFont typeface="Arial" panose="020B0604020202020204" pitchFamily="34" charset="0"/>
            <a:buNone/>
          </a:pPr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est rédigé</a:t>
          </a:r>
        </a:p>
      </dgm:t>
    </dgm:pt>
    <dgm:pt modelId="{AB1B05BB-10AF-4FD6-8EAD-8AD4EE8636C1}" type="parTrans" cxnId="{A398B5B7-1AA0-4056-8D29-EE471C921F98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AF3DF-04F1-431A-9721-6B2012D6CE73}" type="sibTrans" cxnId="{A398B5B7-1AA0-4056-8D29-EE471C921F98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985AAA-D0EF-4270-A93B-0F87C50BC029}">
      <dgm:prSet custT="1"/>
      <dgm:spPr/>
      <dgm:t>
        <a:bodyPr/>
        <a:lstStyle/>
        <a:p>
          <a:pPr algn="l">
            <a:buSzPts val="1000"/>
            <a:buFont typeface="Arial" panose="020B0604020202020204" pitchFamily="34" charset="0"/>
            <a:buChar char="-"/>
          </a:pPr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Le projet est soumis pour avis au comité social et économique </a:t>
          </a:r>
        </a:p>
      </dgm:t>
    </dgm:pt>
    <dgm:pt modelId="{98647263-FAA4-4018-A025-38685001E388}" type="parTrans" cxnId="{E2BC96AB-6989-463C-9A36-A85501A3B24E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A2E6B-F39A-440C-81E4-1F0F6F25C70B}" type="sibTrans" cxnId="{E2BC96AB-6989-463C-9A36-A85501A3B24E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A62A2-E458-433E-846B-498C5DE1F349}">
      <dgm:prSet custT="1"/>
      <dgm:spPr/>
      <dgm:t>
        <a:bodyPr/>
        <a:lstStyle/>
        <a:p>
          <a:pPr>
            <a:buSzPts val="1000"/>
            <a:buFont typeface="Arial" panose="020B0604020202020204" pitchFamily="34" charset="0"/>
            <a:buChar char="-"/>
          </a:pPr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Le règlement est porté à la connaissance des salariés</a:t>
          </a:r>
        </a:p>
      </dgm:t>
    </dgm:pt>
    <dgm:pt modelId="{81DF8518-30E6-486B-BE56-ABF108A24C83}" type="sibTrans" cxnId="{5D514082-DEDF-4561-821A-94CBF9E7D753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BF73A5-450C-4A35-A8DD-E8E57E160D4F}" type="parTrans" cxnId="{5D514082-DEDF-4561-821A-94CBF9E7D753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1A8481-58C6-4980-9FC0-4DDE15B8823A}">
      <dgm:prSet custT="1"/>
      <dgm:spPr/>
      <dgm:t>
        <a:bodyPr/>
        <a:lstStyle/>
        <a:p>
          <a:pPr>
            <a:buSzPts val="1000"/>
            <a:buFont typeface="Arial" panose="020B0604020202020204" pitchFamily="34" charset="0"/>
            <a:buChar char="-"/>
          </a:pPr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Le règlement est déposé au greffe du conseil des prud’hommes et à l'inspection du travail</a:t>
          </a:r>
        </a:p>
      </dgm:t>
    </dgm:pt>
    <dgm:pt modelId="{9D720DD6-A756-4896-8C16-6586C697A36E}" type="sibTrans" cxnId="{12844CC4-C13E-4F7D-B766-F6FB4F4A479A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F65927-7A67-4BED-93C0-FAB3F73BB1F9}" type="parTrans" cxnId="{12844CC4-C13E-4F7D-B766-F6FB4F4A479A}">
      <dgm:prSet/>
      <dgm:spPr/>
      <dgm:t>
        <a:bodyPr/>
        <a:lstStyle/>
        <a:p>
          <a:endParaRPr lang="fr-FR" sz="1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1A5194-01ED-4983-B071-0F22BD6BDB05}" type="pres">
      <dgm:prSet presAssocID="{A693C463-6E40-4C03-B675-4FD01E9C327E}" presName="Name0" presStyleCnt="0">
        <dgm:presLayoutVars>
          <dgm:dir/>
          <dgm:resizeHandles val="exact"/>
        </dgm:presLayoutVars>
      </dgm:prSet>
      <dgm:spPr/>
    </dgm:pt>
    <dgm:pt modelId="{56E531E7-A89A-4B72-8A5D-195AC4059ED3}" type="pres">
      <dgm:prSet presAssocID="{A444D593-06A5-4615-9A6D-A76C5C2C8881}" presName="parTxOnly" presStyleLbl="node1" presStyleIdx="0" presStyleCnt="4" custScaleX="62953" custLinFactNeighborX="-36574">
        <dgm:presLayoutVars>
          <dgm:bulletEnabled val="1"/>
        </dgm:presLayoutVars>
      </dgm:prSet>
      <dgm:spPr/>
    </dgm:pt>
    <dgm:pt modelId="{08CE1728-1D58-458C-AF8F-D9CCF3846834}" type="pres">
      <dgm:prSet presAssocID="{789AF3DF-04F1-431A-9721-6B2012D6CE73}" presName="parSpace" presStyleCnt="0"/>
      <dgm:spPr/>
    </dgm:pt>
    <dgm:pt modelId="{3B932627-BD3C-4F7A-9357-5B5A139601A7}" type="pres">
      <dgm:prSet presAssocID="{F8985AAA-D0EF-4270-A93B-0F87C50BC029}" presName="parTxOnly" presStyleLbl="node1" presStyleIdx="1" presStyleCnt="4" custScaleX="84495">
        <dgm:presLayoutVars>
          <dgm:bulletEnabled val="1"/>
        </dgm:presLayoutVars>
      </dgm:prSet>
      <dgm:spPr/>
    </dgm:pt>
    <dgm:pt modelId="{308F0361-DBAE-4BC8-8F9F-2618C4C747B9}" type="pres">
      <dgm:prSet presAssocID="{0A8A2E6B-F39A-440C-81E4-1F0F6F25C70B}" presName="parSpace" presStyleCnt="0"/>
      <dgm:spPr/>
    </dgm:pt>
    <dgm:pt modelId="{A57C6E61-DA4B-42CE-9538-99175E52018D}" type="pres">
      <dgm:prSet presAssocID="{841A8481-58C6-4980-9FC0-4DDE15B8823A}" presName="parTxOnly" presStyleLbl="node1" presStyleIdx="2" presStyleCnt="4" custScaleX="98849">
        <dgm:presLayoutVars>
          <dgm:bulletEnabled val="1"/>
        </dgm:presLayoutVars>
      </dgm:prSet>
      <dgm:spPr/>
    </dgm:pt>
    <dgm:pt modelId="{05C8FC1D-6E72-431A-A2AD-47BF3E667B85}" type="pres">
      <dgm:prSet presAssocID="{9D720DD6-A756-4896-8C16-6586C697A36E}" presName="parSpace" presStyleCnt="0"/>
      <dgm:spPr/>
    </dgm:pt>
    <dgm:pt modelId="{391C5C73-0224-467E-9AF5-170BE2B31085}" type="pres">
      <dgm:prSet presAssocID="{A91A62A2-E458-433E-846B-498C5DE1F349}" presName="parTxOnly" presStyleLbl="node1" presStyleIdx="3" presStyleCnt="4" custScaleX="65887">
        <dgm:presLayoutVars>
          <dgm:bulletEnabled val="1"/>
        </dgm:presLayoutVars>
      </dgm:prSet>
      <dgm:spPr/>
    </dgm:pt>
  </dgm:ptLst>
  <dgm:cxnLst>
    <dgm:cxn modelId="{6175C937-A688-4CCC-BB23-2897F9FED634}" type="presOf" srcId="{841A8481-58C6-4980-9FC0-4DDE15B8823A}" destId="{A57C6E61-DA4B-42CE-9538-99175E52018D}" srcOrd="0" destOrd="0" presId="urn:microsoft.com/office/officeart/2005/8/layout/hChevron3"/>
    <dgm:cxn modelId="{62A2973E-828C-48CD-9130-9845D7A8C857}" type="presOf" srcId="{A444D593-06A5-4615-9A6D-A76C5C2C8881}" destId="{56E531E7-A89A-4B72-8A5D-195AC4059ED3}" srcOrd="0" destOrd="0" presId="urn:microsoft.com/office/officeart/2005/8/layout/hChevron3"/>
    <dgm:cxn modelId="{5D514082-DEDF-4561-821A-94CBF9E7D753}" srcId="{A693C463-6E40-4C03-B675-4FD01E9C327E}" destId="{A91A62A2-E458-433E-846B-498C5DE1F349}" srcOrd="3" destOrd="0" parTransId="{1FBF73A5-450C-4A35-A8DD-E8E57E160D4F}" sibTransId="{81DF8518-30E6-486B-BE56-ABF108A24C83}"/>
    <dgm:cxn modelId="{C97BD2A5-D96F-4886-B944-6392AD5B9D0B}" type="presOf" srcId="{A693C463-6E40-4C03-B675-4FD01E9C327E}" destId="{8E1A5194-01ED-4983-B071-0F22BD6BDB05}" srcOrd="0" destOrd="0" presId="urn:microsoft.com/office/officeart/2005/8/layout/hChevron3"/>
    <dgm:cxn modelId="{E2BC96AB-6989-463C-9A36-A85501A3B24E}" srcId="{A693C463-6E40-4C03-B675-4FD01E9C327E}" destId="{F8985AAA-D0EF-4270-A93B-0F87C50BC029}" srcOrd="1" destOrd="0" parTransId="{98647263-FAA4-4018-A025-38685001E388}" sibTransId="{0A8A2E6B-F39A-440C-81E4-1F0F6F25C70B}"/>
    <dgm:cxn modelId="{F017E2B2-9843-4543-B173-21DB322A8664}" type="presOf" srcId="{F8985AAA-D0EF-4270-A93B-0F87C50BC029}" destId="{3B932627-BD3C-4F7A-9357-5B5A139601A7}" srcOrd="0" destOrd="0" presId="urn:microsoft.com/office/officeart/2005/8/layout/hChevron3"/>
    <dgm:cxn modelId="{A398B5B7-1AA0-4056-8D29-EE471C921F98}" srcId="{A693C463-6E40-4C03-B675-4FD01E9C327E}" destId="{A444D593-06A5-4615-9A6D-A76C5C2C8881}" srcOrd="0" destOrd="0" parTransId="{AB1B05BB-10AF-4FD6-8EAD-8AD4EE8636C1}" sibTransId="{789AF3DF-04F1-431A-9721-6B2012D6CE73}"/>
    <dgm:cxn modelId="{12844CC4-C13E-4F7D-B766-F6FB4F4A479A}" srcId="{A693C463-6E40-4C03-B675-4FD01E9C327E}" destId="{841A8481-58C6-4980-9FC0-4DDE15B8823A}" srcOrd="2" destOrd="0" parTransId="{ACF65927-7A67-4BED-93C0-FAB3F73BB1F9}" sibTransId="{9D720DD6-A756-4896-8C16-6586C697A36E}"/>
    <dgm:cxn modelId="{1E8CBDDA-0054-4D7A-AA85-6C7EEFA15003}" type="presOf" srcId="{A91A62A2-E458-433E-846B-498C5DE1F349}" destId="{391C5C73-0224-467E-9AF5-170BE2B31085}" srcOrd="0" destOrd="0" presId="urn:microsoft.com/office/officeart/2005/8/layout/hChevron3"/>
    <dgm:cxn modelId="{9717EEE0-E32B-44B6-9A3C-C6C733AC635D}" type="presParOf" srcId="{8E1A5194-01ED-4983-B071-0F22BD6BDB05}" destId="{56E531E7-A89A-4B72-8A5D-195AC4059ED3}" srcOrd="0" destOrd="0" presId="urn:microsoft.com/office/officeart/2005/8/layout/hChevron3"/>
    <dgm:cxn modelId="{F829B2D1-F0A4-42E7-8AC8-8E162420A572}" type="presParOf" srcId="{8E1A5194-01ED-4983-B071-0F22BD6BDB05}" destId="{08CE1728-1D58-458C-AF8F-D9CCF3846834}" srcOrd="1" destOrd="0" presId="urn:microsoft.com/office/officeart/2005/8/layout/hChevron3"/>
    <dgm:cxn modelId="{E47079E3-F064-4319-8F1F-7718FEA8860A}" type="presParOf" srcId="{8E1A5194-01ED-4983-B071-0F22BD6BDB05}" destId="{3B932627-BD3C-4F7A-9357-5B5A139601A7}" srcOrd="2" destOrd="0" presId="urn:microsoft.com/office/officeart/2005/8/layout/hChevron3"/>
    <dgm:cxn modelId="{2F4280DA-BBAC-4875-AEDA-38C99FC18974}" type="presParOf" srcId="{8E1A5194-01ED-4983-B071-0F22BD6BDB05}" destId="{308F0361-DBAE-4BC8-8F9F-2618C4C747B9}" srcOrd="3" destOrd="0" presId="urn:microsoft.com/office/officeart/2005/8/layout/hChevron3"/>
    <dgm:cxn modelId="{4D4D19E9-E316-400B-A892-2AAC14595F90}" type="presParOf" srcId="{8E1A5194-01ED-4983-B071-0F22BD6BDB05}" destId="{A57C6E61-DA4B-42CE-9538-99175E52018D}" srcOrd="4" destOrd="0" presId="urn:microsoft.com/office/officeart/2005/8/layout/hChevron3"/>
    <dgm:cxn modelId="{F25C30EE-8C95-42F6-AEEA-2C6975FCE8B1}" type="presParOf" srcId="{8E1A5194-01ED-4983-B071-0F22BD6BDB05}" destId="{05C8FC1D-6E72-431A-A2AD-47BF3E667B85}" srcOrd="5" destOrd="0" presId="urn:microsoft.com/office/officeart/2005/8/layout/hChevron3"/>
    <dgm:cxn modelId="{CFCCA1AD-757E-4F54-976F-9B04FEBE97C7}" type="presParOf" srcId="{8E1A5194-01ED-4983-B071-0F22BD6BDB05}" destId="{391C5C73-0224-467E-9AF5-170BE2B3108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531E7-A89A-4B72-8A5D-195AC4059ED3}">
      <dsp:nvSpPr>
        <dsp:cNvPr id="0" name=""/>
        <dsp:cNvSpPr/>
      </dsp:nvSpPr>
      <dsp:spPr>
        <a:xfrm>
          <a:off x="0" y="0"/>
          <a:ext cx="2809592" cy="128269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Arial" panose="020B0604020202020204" pitchFamily="34" charset="0"/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Le projet de réglement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Arial" panose="020B0604020202020204" pitchFamily="34" charset="0"/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est rédigé</a:t>
          </a:r>
        </a:p>
      </dsp:txBody>
      <dsp:txXfrm>
        <a:off x="0" y="0"/>
        <a:ext cx="2488917" cy="1282699"/>
      </dsp:txXfrm>
    </dsp:sp>
    <dsp:sp modelId="{3B932627-BD3C-4F7A-9357-5B5A139601A7}">
      <dsp:nvSpPr>
        <dsp:cNvPr id="0" name=""/>
        <dsp:cNvSpPr/>
      </dsp:nvSpPr>
      <dsp:spPr>
        <a:xfrm>
          <a:off x="1917723" y="0"/>
          <a:ext cx="3771012" cy="12826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Arial" panose="020B0604020202020204" pitchFamily="34" charset="0"/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Le projet est soumis pour avis au comité social et économique </a:t>
          </a:r>
        </a:p>
      </dsp:txBody>
      <dsp:txXfrm>
        <a:off x="2559073" y="0"/>
        <a:ext cx="2488313" cy="1282699"/>
      </dsp:txXfrm>
    </dsp:sp>
    <dsp:sp modelId="{A57C6E61-DA4B-42CE-9538-99175E52018D}">
      <dsp:nvSpPr>
        <dsp:cNvPr id="0" name=""/>
        <dsp:cNvSpPr/>
      </dsp:nvSpPr>
      <dsp:spPr>
        <a:xfrm>
          <a:off x="4796135" y="0"/>
          <a:ext cx="4411631" cy="12826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Arial" panose="020B0604020202020204" pitchFamily="34" charset="0"/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Le règlement est déposé au greffe du conseil des prud’hommes et à l'inspection du travail</a:t>
          </a:r>
        </a:p>
      </dsp:txBody>
      <dsp:txXfrm>
        <a:off x="5437485" y="0"/>
        <a:ext cx="3128932" cy="1282699"/>
      </dsp:txXfrm>
    </dsp:sp>
    <dsp:sp modelId="{391C5C73-0224-467E-9AF5-170BE2B31085}">
      <dsp:nvSpPr>
        <dsp:cNvPr id="0" name=""/>
        <dsp:cNvSpPr/>
      </dsp:nvSpPr>
      <dsp:spPr>
        <a:xfrm>
          <a:off x="8315166" y="0"/>
          <a:ext cx="2940536" cy="128269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Arial" panose="020B0604020202020204" pitchFamily="34" charset="0"/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Le règlement est porté à la connaissance des salariés</a:t>
          </a:r>
        </a:p>
      </dsp:txBody>
      <dsp:txXfrm>
        <a:off x="8956516" y="0"/>
        <a:ext cx="1657837" cy="1282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C0726-A400-0A49-A78D-31F5B6151B9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BEE74-5983-EA46-90A1-C1FFC7D407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8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6471" y="590900"/>
            <a:ext cx="11644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Rédiger le règlement intérieur 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B138E307-1A9E-42BB-AE48-12181015CA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2192001" cy="523220"/>
          </a:xfrm>
        </p:spPr>
        <p:txBody>
          <a:bodyPr>
            <a:noAutofit/>
          </a:bodyPr>
          <a:lstStyle/>
          <a:p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Chap. 7 – La gestion des risques liés à la santé et à la sécurité du travail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F48918-8AE2-4869-9BBD-85346658B1E1}"/>
              </a:ext>
            </a:extLst>
          </p:cNvPr>
          <p:cNvSpPr/>
          <p:nvPr/>
        </p:nvSpPr>
        <p:spPr>
          <a:xfrm>
            <a:off x="405440" y="1733909"/>
            <a:ext cx="112402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C’est un document rédigé par l’employeur qui fixe les obligations, notamment en matière d’hygiène de sécurité, que le salarié et lui-même doivent respecter dans l’entreprise. </a:t>
            </a:r>
          </a:p>
          <a:p>
            <a:pPr marL="342900" indent="-342900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s'impose à tous les salariés de l'entreprise indépendamment de leur date d’embauche.</a:t>
            </a:r>
          </a:p>
          <a:p>
            <a:pPr marL="342900" indent="-342900">
              <a:spcBef>
                <a:spcPts val="24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est obligatoire dans toutes les entreprises de plus de 50 salariés et reste facultatif pour les entreprises de moins de 50 salariés.</a:t>
            </a:r>
          </a:p>
        </p:txBody>
      </p:sp>
    </p:spTree>
    <p:extLst>
      <p:ext uri="{BB962C8B-B14F-4D97-AF65-F5344CB8AC3E}">
        <p14:creationId xmlns:p14="http://schemas.microsoft.com/office/powerpoint/2010/main" val="167989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8849" y="766429"/>
            <a:ext cx="7083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le règlement intérieur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F389C4-B6CD-4752-80EA-63D27BAFC6EA}"/>
              </a:ext>
            </a:extLst>
          </p:cNvPr>
          <p:cNvSpPr txBox="1"/>
          <p:nvPr/>
        </p:nvSpPr>
        <p:spPr>
          <a:xfrm>
            <a:off x="762000" y="1608667"/>
            <a:ext cx="10134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procédure suivante doit être respectée lors de son élaboration :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460C32CB-CD7C-4AB5-B852-9127868652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438269"/>
              </p:ext>
            </p:extLst>
          </p:nvPr>
        </p:nvGraphicFramePr>
        <p:xfrm>
          <a:off x="376766" y="2624667"/>
          <a:ext cx="11256434" cy="1282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9AC07F9-060C-4318-908F-DBF224F39599}"/>
              </a:ext>
            </a:extLst>
          </p:cNvPr>
          <p:cNvSpPr txBox="1"/>
          <p:nvPr/>
        </p:nvSpPr>
        <p:spPr>
          <a:xfrm>
            <a:off x="762000" y="4169886"/>
            <a:ext cx="10375900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mêmes formalités doivent être accomplies en cas de modification ou de retrait des clauses du règlement intérieur. </a:t>
            </a:r>
          </a:p>
          <a:p>
            <a:pPr algn="ctr"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 règlement entre en vigueur à la date prévue dans le règlement et un mois après la réalisation des formalités de publicité et de dépôt.</a:t>
            </a:r>
            <a:endParaRPr lang="fr-F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C172CA93-2E07-41ED-AA94-11BF50E02CB0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92001" cy="523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>
                <a:latin typeface="Arial" panose="020B0604020202020204" pitchFamily="34" charset="0"/>
                <a:cs typeface="Arial" panose="020B0604020202020204" pitchFamily="34" charset="0"/>
              </a:rPr>
              <a:t>Chap. 7 – La gestion des risques liés à la santé et à la sécurité du travail </a:t>
            </a:r>
            <a:endParaRPr lang="fr-F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9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442541"/>
              </p:ext>
            </p:extLst>
          </p:nvPr>
        </p:nvGraphicFramePr>
        <p:xfrm>
          <a:off x="419819" y="1863307"/>
          <a:ext cx="11352362" cy="4002657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1352362">
                  <a:extLst>
                    <a:ext uri="{9D8B030D-6E8A-4147-A177-3AD203B41FA5}">
                      <a16:colId xmlns:a16="http://schemas.microsoft.com/office/drawing/2014/main" val="653662587"/>
                    </a:ext>
                  </a:extLst>
                </a:gridCol>
              </a:tblGrid>
              <a:tr h="61659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 du règlement intérieur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2936882"/>
                  </a:ext>
                </a:extLst>
              </a:tr>
              <a:tr h="338606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règles applicables en matière de santé et de sécurité dans l'entreprise ou l'établissement.</a:t>
                      </a:r>
                    </a:p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conditions dans lesquelles les salariés peuvent être appelés à participer, au rétablissement de conditions de sécurité, lorsqu'elles sont compromises ;</a:t>
                      </a:r>
                    </a:p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règles relatives à la discipline, la nature et l'échelle des sanctions que peut prendre l'employeur.</a:t>
                      </a:r>
                    </a:p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dispositions relatives aux droits de la défense des salariés et aux harcèlements moral et sexuel.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5258970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4EC58EE2-F5C2-4EEF-A230-12141DB26117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92001" cy="523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>
                <a:latin typeface="Arial" panose="020B0604020202020204" pitchFamily="34" charset="0"/>
                <a:cs typeface="Arial" panose="020B0604020202020204" pitchFamily="34" charset="0"/>
              </a:rPr>
              <a:t>Chap. 7 – La gestion des risques liés à la santé et à la sécurité du travail </a:t>
            </a:r>
            <a:endParaRPr lang="fr-FR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EFA842-30D5-4B8B-87B2-DF0D2FD1C616}"/>
              </a:ext>
            </a:extLst>
          </p:cNvPr>
          <p:cNvSpPr txBox="1"/>
          <p:nvPr/>
        </p:nvSpPr>
        <p:spPr>
          <a:xfrm>
            <a:off x="78849" y="766429"/>
            <a:ext cx="7083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le règlement intérieur </a:t>
            </a:r>
          </a:p>
        </p:txBody>
      </p:sp>
    </p:spTree>
    <p:extLst>
      <p:ext uri="{BB962C8B-B14F-4D97-AF65-F5344CB8AC3E}">
        <p14:creationId xmlns:p14="http://schemas.microsoft.com/office/powerpoint/2010/main" val="253446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34074"/>
              </p:ext>
            </p:extLst>
          </p:nvPr>
        </p:nvGraphicFramePr>
        <p:xfrm>
          <a:off x="510862" y="1922020"/>
          <a:ext cx="10981386" cy="369377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0981386">
                  <a:extLst>
                    <a:ext uri="{9D8B030D-6E8A-4147-A177-3AD203B41FA5}">
                      <a16:colId xmlns:a16="http://schemas.microsoft.com/office/drawing/2014/main" val="653662587"/>
                    </a:ext>
                  </a:extLst>
                </a:gridCol>
              </a:tblGrid>
              <a:tr h="686661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Dispositions interdites dans le règlement intérieur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2936882"/>
                  </a:ext>
                </a:extLst>
              </a:tr>
              <a:tr h="3007114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règle contraire aux lois, règlements, conventions et accords collectifs de travail applicables dans l'entreprise. </a:t>
                      </a:r>
                    </a:p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Toute règle qui porte atteinte aux droits des personnes et aux libertés individuelles et collectives non justifiées par la nature de la tâche à accomplir, ni proportionnées au but recherché. </a:t>
                      </a:r>
                    </a:p>
                    <a:p>
                      <a:pPr marL="342900" lvl="0" indent="-342900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règles susceptibles de discriminer les salariés dans leur emploi ou leur travail.</a:t>
                      </a:r>
                      <a:endParaRPr lang="fr-FR" sz="2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3453027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64554A40-14D6-469A-906D-73CBF6808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2192001" cy="523220"/>
          </a:xfrm>
        </p:spPr>
        <p:txBody>
          <a:bodyPr>
            <a:noAutofit/>
          </a:bodyPr>
          <a:lstStyle/>
          <a:p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Chap. 7 – La gestion des risques liés à la santé et à la sécurité du travail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6A44B2-991B-4A82-BC2C-D59B5C8F8661}"/>
              </a:ext>
            </a:extLst>
          </p:cNvPr>
          <p:cNvSpPr txBox="1"/>
          <p:nvPr/>
        </p:nvSpPr>
        <p:spPr>
          <a:xfrm>
            <a:off x="78849" y="766429"/>
            <a:ext cx="7083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le règlement intérieur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175</TotalTime>
  <Words>406</Words>
  <Application>Microsoft Office PowerPoint</Application>
  <PresentationFormat>Grand écran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Ion</vt:lpstr>
      <vt:lpstr>Chap. 7 – La gestion des risques liés à la santé et à la sécurité du travail </vt:lpstr>
      <vt:lpstr>Présentation PowerPoint</vt:lpstr>
      <vt:lpstr>Présentation PowerPoint</vt:lpstr>
      <vt:lpstr>Chap. 7 – La gestion des risques liés à la santé et à la sécurité du travail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2023-11-07T20:27:12Z</dcterms:modified>
</cp:coreProperties>
</file>