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6"/>
  </p:notesMasterIdLst>
  <p:sldIdLst>
    <p:sldId id="269" r:id="rId2"/>
    <p:sldId id="271" r:id="rId3"/>
    <p:sldId id="270" r:id="rId4"/>
    <p:sldId id="272" r:id="rId5"/>
    <p:sldId id="273" r:id="rId6"/>
    <p:sldId id="274" r:id="rId7"/>
    <p:sldId id="275" r:id="rId8"/>
    <p:sldId id="276" r:id="rId9"/>
    <p:sldId id="277" r:id="rId10"/>
    <p:sldId id="278" r:id="rId11"/>
    <p:sldId id="279" r:id="rId12"/>
    <p:sldId id="280" r:id="rId13"/>
    <p:sldId id="281" r:id="rId14"/>
    <p:sldId id="282"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81FBE-DA35-4218-B0CC-C5BBACD7694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CC1C8BD9-F620-4DC8-8C89-8CAF5D44D293}">
      <dgm:prSet phldrT="[Texte]" custT="1"/>
      <dgm:spPr/>
      <dgm:t>
        <a:bodyPr/>
        <a:lstStyle/>
        <a:p>
          <a:pPr>
            <a:spcAft>
              <a:spcPts val="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Le </a:t>
          </a:r>
          <a:r>
            <a:rPr lang="fr-FR" sz="2000" b="1" dirty="0">
              <a:effectLst/>
              <a:latin typeface="Arial" panose="020B0604020202020204" pitchFamily="34" charset="0"/>
              <a:ea typeface="Times New Roman" panose="02020603050405020304" pitchFamily="18" charset="0"/>
              <a:cs typeface="Arial" panose="020B0604020202020204" pitchFamily="34" charset="0"/>
            </a:rPr>
            <a:t>Document Unique d’Évaluation des Risques Professionnels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recense l’ensemble des risques liés à un poste de travail. </a:t>
          </a:r>
          <a:endParaRPr lang="fr-FR" sz="2000" dirty="0"/>
        </a:p>
      </dgm:t>
    </dgm:pt>
    <dgm:pt modelId="{93DDEF19-565F-4CE9-9BF2-83963FD0814C}" type="parTrans" cxnId="{EB228C4A-C477-4E3E-8DEE-E04E1601E2A3}">
      <dgm:prSet/>
      <dgm:spPr/>
      <dgm:t>
        <a:bodyPr/>
        <a:lstStyle/>
        <a:p>
          <a:endParaRPr lang="fr-FR"/>
        </a:p>
      </dgm:t>
    </dgm:pt>
    <dgm:pt modelId="{673428FB-A8CC-4FBB-8AC2-18E6CC014052}" type="sibTrans" cxnId="{EB228C4A-C477-4E3E-8DEE-E04E1601E2A3}">
      <dgm:prSet/>
      <dgm:spPr/>
      <dgm:t>
        <a:bodyPr/>
        <a:lstStyle/>
        <a:p>
          <a:endParaRPr lang="fr-FR"/>
        </a:p>
      </dgm:t>
    </dgm:pt>
    <dgm:pt modelId="{A855539B-0053-4785-87EB-711AFBD1A235}">
      <dgm:prSet custT="1"/>
      <dgm:spPr/>
      <dgm:t>
        <a:bodyPr/>
        <a:lstStyle/>
        <a:p>
          <a:r>
            <a:rPr lang="fr-FR" sz="2000" dirty="0">
              <a:effectLst/>
              <a:latin typeface="Arial" panose="020B0604020202020204" pitchFamily="34" charset="0"/>
              <a:ea typeface="Times New Roman" panose="02020603050405020304" pitchFamily="18" charset="0"/>
              <a:cs typeface="Arial" panose="020B0604020202020204" pitchFamily="34" charset="0"/>
            </a:rPr>
            <a:t>Il est </a:t>
          </a:r>
          <a:r>
            <a:rPr lang="fr-FR" sz="2000" b="1" dirty="0">
              <a:effectLst/>
              <a:latin typeface="Arial" panose="020B0604020202020204" pitchFamily="34" charset="0"/>
              <a:ea typeface="Times New Roman" panose="02020603050405020304" pitchFamily="18" charset="0"/>
              <a:cs typeface="Arial" panose="020B0604020202020204" pitchFamily="34" charset="0"/>
            </a:rPr>
            <a:t>obligatoire</a:t>
          </a:r>
          <a:r>
            <a:rPr lang="fr-FR" sz="2000" dirty="0">
              <a:effectLst/>
              <a:latin typeface="Arial" panose="020B0604020202020204" pitchFamily="34" charset="0"/>
              <a:ea typeface="Times New Roman" panose="02020603050405020304" pitchFamily="18" charset="0"/>
              <a:cs typeface="Arial" panose="020B0604020202020204" pitchFamily="34" charset="0"/>
            </a:rPr>
            <a:t> dans toutes les entreprises, les administrations et les associations </a:t>
          </a:r>
          <a:r>
            <a:rPr lang="fr-FR" sz="2000" b="1" dirty="0">
              <a:effectLst/>
              <a:latin typeface="Arial" panose="020B0604020202020204" pitchFamily="34" charset="0"/>
              <a:ea typeface="Times New Roman" panose="02020603050405020304" pitchFamily="18" charset="0"/>
              <a:cs typeface="Arial" panose="020B0604020202020204" pitchFamily="34" charset="0"/>
            </a:rPr>
            <a:t>dès qu’elles emploient une personne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p>
      </dgm:t>
    </dgm:pt>
    <dgm:pt modelId="{9B6785C2-D7C4-4A78-8FF3-4555C65A2240}" type="parTrans" cxnId="{5F19EE50-ED0F-448D-90E1-FC41FEA62BF5}">
      <dgm:prSet/>
      <dgm:spPr/>
      <dgm:t>
        <a:bodyPr/>
        <a:lstStyle/>
        <a:p>
          <a:endParaRPr lang="fr-FR"/>
        </a:p>
      </dgm:t>
    </dgm:pt>
    <dgm:pt modelId="{F61D113A-75DF-4425-876C-AA8E0496A91D}" type="sibTrans" cxnId="{5F19EE50-ED0F-448D-90E1-FC41FEA62BF5}">
      <dgm:prSet/>
      <dgm:spPr/>
      <dgm:t>
        <a:bodyPr/>
        <a:lstStyle/>
        <a:p>
          <a:endParaRPr lang="fr-FR"/>
        </a:p>
      </dgm:t>
    </dgm:pt>
    <dgm:pt modelId="{72972726-F8DC-494F-91AF-A8C455B92B59}">
      <dgm:prSet custT="1"/>
      <dgm:spPr/>
      <dgm:t>
        <a:bodyPr/>
        <a:lstStyle/>
        <a:p>
          <a:r>
            <a:rPr lang="fr-FR" sz="2000" dirty="0">
              <a:effectLst/>
              <a:latin typeface="Arial" panose="020B0604020202020204" pitchFamily="34" charset="0"/>
              <a:ea typeface="Times New Roman" panose="02020603050405020304" pitchFamily="18" charset="0"/>
              <a:cs typeface="Arial" panose="020B0604020202020204" pitchFamily="34" charset="0"/>
            </a:rPr>
            <a:t>Sa rédaction s’inscrit dans </a:t>
          </a:r>
          <a:r>
            <a:rPr lang="fr-FR" sz="2000" b="1" dirty="0">
              <a:effectLst/>
              <a:latin typeface="Arial" panose="020B0604020202020204" pitchFamily="34" charset="0"/>
              <a:ea typeface="Times New Roman" panose="02020603050405020304" pitchFamily="18" charset="0"/>
              <a:cs typeface="Arial" panose="020B0604020202020204" pitchFamily="34" charset="0"/>
            </a:rPr>
            <a:t>une démarche de prévention continue</a:t>
          </a:r>
          <a:r>
            <a:rPr lang="fr-FR" sz="2000" dirty="0">
              <a:effectLst/>
              <a:latin typeface="Arial" panose="020B0604020202020204" pitchFamily="34" charset="0"/>
              <a:ea typeface="Times New Roman" panose="02020603050405020304" pitchFamily="18" charset="0"/>
              <a:cs typeface="Arial" panose="020B0604020202020204" pitchFamily="34" charset="0"/>
            </a:rPr>
            <a:t> et il doit être mis à jour après chaque accident, modification du process de production ou de l’organisation du travail.</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C3CFC95B-880D-4588-8E2B-EBC0F45137E7}" type="parTrans" cxnId="{4E070CB5-DA7A-41C3-8951-1D6714AC7C3F}">
      <dgm:prSet/>
      <dgm:spPr/>
      <dgm:t>
        <a:bodyPr/>
        <a:lstStyle/>
        <a:p>
          <a:endParaRPr lang="fr-FR"/>
        </a:p>
      </dgm:t>
    </dgm:pt>
    <dgm:pt modelId="{2ACB34AF-691B-4627-84D2-57D9D0CB2EE1}" type="sibTrans" cxnId="{4E070CB5-DA7A-41C3-8951-1D6714AC7C3F}">
      <dgm:prSet/>
      <dgm:spPr/>
      <dgm:t>
        <a:bodyPr/>
        <a:lstStyle/>
        <a:p>
          <a:endParaRPr lang="fr-FR"/>
        </a:p>
      </dgm:t>
    </dgm:pt>
    <dgm:pt modelId="{45C5283D-C2C5-4092-A13C-43874252B0F1}" type="pres">
      <dgm:prSet presAssocID="{4EA81FBE-DA35-4218-B0CC-C5BBACD76949}" presName="hierChild1" presStyleCnt="0">
        <dgm:presLayoutVars>
          <dgm:chPref val="1"/>
          <dgm:dir/>
          <dgm:animOne val="branch"/>
          <dgm:animLvl val="lvl"/>
          <dgm:resizeHandles/>
        </dgm:presLayoutVars>
      </dgm:prSet>
      <dgm:spPr/>
    </dgm:pt>
    <dgm:pt modelId="{17581AA6-7470-4258-A451-E0D9E89F0716}" type="pres">
      <dgm:prSet presAssocID="{CC1C8BD9-F620-4DC8-8C89-8CAF5D44D293}" presName="hierRoot1" presStyleCnt="0"/>
      <dgm:spPr/>
    </dgm:pt>
    <dgm:pt modelId="{681F8AA4-6CC6-48D0-8F45-78D03B088B5D}" type="pres">
      <dgm:prSet presAssocID="{CC1C8BD9-F620-4DC8-8C89-8CAF5D44D293}" presName="composite" presStyleCnt="0"/>
      <dgm:spPr/>
    </dgm:pt>
    <dgm:pt modelId="{9BB4E77D-010C-47C2-B767-6D1B185B3992}" type="pres">
      <dgm:prSet presAssocID="{CC1C8BD9-F620-4DC8-8C89-8CAF5D44D293}" presName="background" presStyleLbl="node0" presStyleIdx="0" presStyleCnt="1"/>
      <dgm:spPr/>
    </dgm:pt>
    <dgm:pt modelId="{DABEFE39-D4B2-4DBD-8110-741A59DFE886}" type="pres">
      <dgm:prSet presAssocID="{CC1C8BD9-F620-4DC8-8C89-8CAF5D44D293}" presName="text" presStyleLbl="fgAcc0" presStyleIdx="0" presStyleCnt="1" custScaleX="213016" custScaleY="34670" custLinFactNeighborX="511" custLinFactNeighborY="-1112">
        <dgm:presLayoutVars>
          <dgm:chPref val="3"/>
        </dgm:presLayoutVars>
      </dgm:prSet>
      <dgm:spPr/>
    </dgm:pt>
    <dgm:pt modelId="{EC0C8426-7403-42CE-B2A4-5B836D99F447}" type="pres">
      <dgm:prSet presAssocID="{CC1C8BD9-F620-4DC8-8C89-8CAF5D44D293}" presName="hierChild2" presStyleCnt="0"/>
      <dgm:spPr/>
    </dgm:pt>
    <dgm:pt modelId="{1BF6EE4B-788A-4D34-BFC3-AD5824657528}" type="pres">
      <dgm:prSet presAssocID="{9B6785C2-D7C4-4A78-8FF3-4555C65A2240}" presName="Name10" presStyleLbl="parChTrans1D2" presStyleIdx="0" presStyleCnt="2"/>
      <dgm:spPr/>
    </dgm:pt>
    <dgm:pt modelId="{16D9C7DB-D395-4776-B328-252DEB414763}" type="pres">
      <dgm:prSet presAssocID="{A855539B-0053-4785-87EB-711AFBD1A235}" presName="hierRoot2" presStyleCnt="0"/>
      <dgm:spPr/>
    </dgm:pt>
    <dgm:pt modelId="{52D7F4C2-FB13-4F24-822B-C6D3F9E3809E}" type="pres">
      <dgm:prSet presAssocID="{A855539B-0053-4785-87EB-711AFBD1A235}" presName="composite2" presStyleCnt="0"/>
      <dgm:spPr/>
    </dgm:pt>
    <dgm:pt modelId="{E1A5B05E-A88D-48FF-AACB-0BA51EF42DAE}" type="pres">
      <dgm:prSet presAssocID="{A855539B-0053-4785-87EB-711AFBD1A235}" presName="background2" presStyleLbl="node2" presStyleIdx="0" presStyleCnt="2"/>
      <dgm:spPr/>
    </dgm:pt>
    <dgm:pt modelId="{A79DDDC8-669A-423D-9B70-8EEF8BE294BD}" type="pres">
      <dgm:prSet presAssocID="{A855539B-0053-4785-87EB-711AFBD1A235}" presName="text2" presStyleLbl="fgAcc2" presStyleIdx="0" presStyleCnt="2" custScaleX="100589" custScaleY="60643">
        <dgm:presLayoutVars>
          <dgm:chPref val="3"/>
        </dgm:presLayoutVars>
      </dgm:prSet>
      <dgm:spPr/>
    </dgm:pt>
    <dgm:pt modelId="{C9119C22-CBF8-43BD-842B-2C13E4649FA2}" type="pres">
      <dgm:prSet presAssocID="{A855539B-0053-4785-87EB-711AFBD1A235}" presName="hierChild3" presStyleCnt="0"/>
      <dgm:spPr/>
    </dgm:pt>
    <dgm:pt modelId="{C45FE703-4D2C-47F2-B994-8AF3CCEE8BC1}" type="pres">
      <dgm:prSet presAssocID="{C3CFC95B-880D-4588-8E2B-EBC0F45137E7}" presName="Name10" presStyleLbl="parChTrans1D2" presStyleIdx="1" presStyleCnt="2"/>
      <dgm:spPr/>
    </dgm:pt>
    <dgm:pt modelId="{79FB1063-F52C-4044-9191-A95779B07010}" type="pres">
      <dgm:prSet presAssocID="{72972726-F8DC-494F-91AF-A8C455B92B59}" presName="hierRoot2" presStyleCnt="0"/>
      <dgm:spPr/>
    </dgm:pt>
    <dgm:pt modelId="{E9290518-7551-4DCA-AF06-F1E89DB965F2}" type="pres">
      <dgm:prSet presAssocID="{72972726-F8DC-494F-91AF-A8C455B92B59}" presName="composite2" presStyleCnt="0"/>
      <dgm:spPr/>
    </dgm:pt>
    <dgm:pt modelId="{B1838289-337C-4592-BAD7-58F6F4F2E56A}" type="pres">
      <dgm:prSet presAssocID="{72972726-F8DC-494F-91AF-A8C455B92B59}" presName="background2" presStyleLbl="node2" presStyleIdx="1" presStyleCnt="2"/>
      <dgm:spPr/>
    </dgm:pt>
    <dgm:pt modelId="{FE2FE4A5-CB35-47A1-B395-344E6E5CB9A4}" type="pres">
      <dgm:prSet presAssocID="{72972726-F8DC-494F-91AF-A8C455B92B59}" presName="text2" presStyleLbl="fgAcc2" presStyleIdx="1" presStyleCnt="2" custScaleX="129941" custScaleY="62431">
        <dgm:presLayoutVars>
          <dgm:chPref val="3"/>
        </dgm:presLayoutVars>
      </dgm:prSet>
      <dgm:spPr/>
    </dgm:pt>
    <dgm:pt modelId="{1CA7F019-F9D2-40FB-B1BF-717DD25B9DCC}" type="pres">
      <dgm:prSet presAssocID="{72972726-F8DC-494F-91AF-A8C455B92B59}" presName="hierChild3" presStyleCnt="0"/>
      <dgm:spPr/>
    </dgm:pt>
  </dgm:ptLst>
  <dgm:cxnLst>
    <dgm:cxn modelId="{CC933604-8EFF-471D-A429-F288FA9505CC}" type="presOf" srcId="{CC1C8BD9-F620-4DC8-8C89-8CAF5D44D293}" destId="{DABEFE39-D4B2-4DBD-8110-741A59DFE886}" srcOrd="0" destOrd="0" presId="urn:microsoft.com/office/officeart/2005/8/layout/hierarchy1"/>
    <dgm:cxn modelId="{87E6C53C-2E95-4BCF-857D-080BC85C7519}" type="presOf" srcId="{4EA81FBE-DA35-4218-B0CC-C5BBACD76949}" destId="{45C5283D-C2C5-4092-A13C-43874252B0F1}" srcOrd="0" destOrd="0" presId="urn:microsoft.com/office/officeart/2005/8/layout/hierarchy1"/>
    <dgm:cxn modelId="{EB228C4A-C477-4E3E-8DEE-E04E1601E2A3}" srcId="{4EA81FBE-DA35-4218-B0CC-C5BBACD76949}" destId="{CC1C8BD9-F620-4DC8-8C89-8CAF5D44D293}" srcOrd="0" destOrd="0" parTransId="{93DDEF19-565F-4CE9-9BF2-83963FD0814C}" sibTransId="{673428FB-A8CC-4FBB-8AC2-18E6CC014052}"/>
    <dgm:cxn modelId="{5F19EE50-ED0F-448D-90E1-FC41FEA62BF5}" srcId="{CC1C8BD9-F620-4DC8-8C89-8CAF5D44D293}" destId="{A855539B-0053-4785-87EB-711AFBD1A235}" srcOrd="0" destOrd="0" parTransId="{9B6785C2-D7C4-4A78-8FF3-4555C65A2240}" sibTransId="{F61D113A-75DF-4425-876C-AA8E0496A91D}"/>
    <dgm:cxn modelId="{8DA9028F-CF0F-4FAD-9855-1ABC6EB120C9}" type="presOf" srcId="{A855539B-0053-4785-87EB-711AFBD1A235}" destId="{A79DDDC8-669A-423D-9B70-8EEF8BE294BD}" srcOrd="0" destOrd="0" presId="urn:microsoft.com/office/officeart/2005/8/layout/hierarchy1"/>
    <dgm:cxn modelId="{F2661EA8-D4CC-47A8-8838-A6F88F8AA2B2}" type="presOf" srcId="{72972726-F8DC-494F-91AF-A8C455B92B59}" destId="{FE2FE4A5-CB35-47A1-B395-344E6E5CB9A4}" srcOrd="0" destOrd="0" presId="urn:microsoft.com/office/officeart/2005/8/layout/hierarchy1"/>
    <dgm:cxn modelId="{565621AD-0090-4577-911E-911190AA4C44}" type="presOf" srcId="{C3CFC95B-880D-4588-8E2B-EBC0F45137E7}" destId="{C45FE703-4D2C-47F2-B994-8AF3CCEE8BC1}" srcOrd="0" destOrd="0" presId="urn:microsoft.com/office/officeart/2005/8/layout/hierarchy1"/>
    <dgm:cxn modelId="{4E070CB5-DA7A-41C3-8951-1D6714AC7C3F}" srcId="{CC1C8BD9-F620-4DC8-8C89-8CAF5D44D293}" destId="{72972726-F8DC-494F-91AF-A8C455B92B59}" srcOrd="1" destOrd="0" parTransId="{C3CFC95B-880D-4588-8E2B-EBC0F45137E7}" sibTransId="{2ACB34AF-691B-4627-84D2-57D9D0CB2EE1}"/>
    <dgm:cxn modelId="{336EDEDF-B7C4-4BA6-A4BD-B7055CBE3AA5}" type="presOf" srcId="{9B6785C2-D7C4-4A78-8FF3-4555C65A2240}" destId="{1BF6EE4B-788A-4D34-BFC3-AD5824657528}" srcOrd="0" destOrd="0" presId="urn:microsoft.com/office/officeart/2005/8/layout/hierarchy1"/>
    <dgm:cxn modelId="{526AADC6-C030-477F-BE60-66FA23F76331}" type="presParOf" srcId="{45C5283D-C2C5-4092-A13C-43874252B0F1}" destId="{17581AA6-7470-4258-A451-E0D9E89F0716}" srcOrd="0" destOrd="0" presId="urn:microsoft.com/office/officeart/2005/8/layout/hierarchy1"/>
    <dgm:cxn modelId="{C62FAC79-6827-43F8-8057-B70B90FC5E02}" type="presParOf" srcId="{17581AA6-7470-4258-A451-E0D9E89F0716}" destId="{681F8AA4-6CC6-48D0-8F45-78D03B088B5D}" srcOrd="0" destOrd="0" presId="urn:microsoft.com/office/officeart/2005/8/layout/hierarchy1"/>
    <dgm:cxn modelId="{49937502-72F9-47BD-A71E-9C6C0FF7C645}" type="presParOf" srcId="{681F8AA4-6CC6-48D0-8F45-78D03B088B5D}" destId="{9BB4E77D-010C-47C2-B767-6D1B185B3992}" srcOrd="0" destOrd="0" presId="urn:microsoft.com/office/officeart/2005/8/layout/hierarchy1"/>
    <dgm:cxn modelId="{E7ED235A-D1C7-4101-9792-6E0B16D20E8B}" type="presParOf" srcId="{681F8AA4-6CC6-48D0-8F45-78D03B088B5D}" destId="{DABEFE39-D4B2-4DBD-8110-741A59DFE886}" srcOrd="1" destOrd="0" presId="urn:microsoft.com/office/officeart/2005/8/layout/hierarchy1"/>
    <dgm:cxn modelId="{FBFAF67C-D640-4151-8698-B5752D92D90E}" type="presParOf" srcId="{17581AA6-7470-4258-A451-E0D9E89F0716}" destId="{EC0C8426-7403-42CE-B2A4-5B836D99F447}" srcOrd="1" destOrd="0" presId="urn:microsoft.com/office/officeart/2005/8/layout/hierarchy1"/>
    <dgm:cxn modelId="{F42E5202-3453-4F8D-B5B0-39E0A742450D}" type="presParOf" srcId="{EC0C8426-7403-42CE-B2A4-5B836D99F447}" destId="{1BF6EE4B-788A-4D34-BFC3-AD5824657528}" srcOrd="0" destOrd="0" presId="urn:microsoft.com/office/officeart/2005/8/layout/hierarchy1"/>
    <dgm:cxn modelId="{FC7EDE48-A2D0-45C3-B581-18CC32D75518}" type="presParOf" srcId="{EC0C8426-7403-42CE-B2A4-5B836D99F447}" destId="{16D9C7DB-D395-4776-B328-252DEB414763}" srcOrd="1" destOrd="0" presId="urn:microsoft.com/office/officeart/2005/8/layout/hierarchy1"/>
    <dgm:cxn modelId="{EDB8A716-E5F9-4F79-AD93-861DAE33654A}" type="presParOf" srcId="{16D9C7DB-D395-4776-B328-252DEB414763}" destId="{52D7F4C2-FB13-4F24-822B-C6D3F9E3809E}" srcOrd="0" destOrd="0" presId="urn:microsoft.com/office/officeart/2005/8/layout/hierarchy1"/>
    <dgm:cxn modelId="{74F72E2F-3014-4033-B790-66F69064E3D4}" type="presParOf" srcId="{52D7F4C2-FB13-4F24-822B-C6D3F9E3809E}" destId="{E1A5B05E-A88D-48FF-AACB-0BA51EF42DAE}" srcOrd="0" destOrd="0" presId="urn:microsoft.com/office/officeart/2005/8/layout/hierarchy1"/>
    <dgm:cxn modelId="{B30724D1-B8E1-486C-9E8D-6EE99DEA11AC}" type="presParOf" srcId="{52D7F4C2-FB13-4F24-822B-C6D3F9E3809E}" destId="{A79DDDC8-669A-423D-9B70-8EEF8BE294BD}" srcOrd="1" destOrd="0" presId="urn:microsoft.com/office/officeart/2005/8/layout/hierarchy1"/>
    <dgm:cxn modelId="{A964C93F-CA2E-4047-8BC6-B5B07AB8AAB7}" type="presParOf" srcId="{16D9C7DB-D395-4776-B328-252DEB414763}" destId="{C9119C22-CBF8-43BD-842B-2C13E4649FA2}" srcOrd="1" destOrd="0" presId="urn:microsoft.com/office/officeart/2005/8/layout/hierarchy1"/>
    <dgm:cxn modelId="{22C63577-C9D2-40E6-B97D-CA85A36AAE26}" type="presParOf" srcId="{EC0C8426-7403-42CE-B2A4-5B836D99F447}" destId="{C45FE703-4D2C-47F2-B994-8AF3CCEE8BC1}" srcOrd="2" destOrd="0" presId="urn:microsoft.com/office/officeart/2005/8/layout/hierarchy1"/>
    <dgm:cxn modelId="{4FE368A2-64CD-46A2-9CCF-C96775CA97FE}" type="presParOf" srcId="{EC0C8426-7403-42CE-B2A4-5B836D99F447}" destId="{79FB1063-F52C-4044-9191-A95779B07010}" srcOrd="3" destOrd="0" presId="urn:microsoft.com/office/officeart/2005/8/layout/hierarchy1"/>
    <dgm:cxn modelId="{71EBB8E4-F208-4B60-8792-A024342E06AE}" type="presParOf" srcId="{79FB1063-F52C-4044-9191-A95779B07010}" destId="{E9290518-7551-4DCA-AF06-F1E89DB965F2}" srcOrd="0" destOrd="0" presId="urn:microsoft.com/office/officeart/2005/8/layout/hierarchy1"/>
    <dgm:cxn modelId="{3FA83291-A1D5-4EF0-AEA3-7C0D27F194D5}" type="presParOf" srcId="{E9290518-7551-4DCA-AF06-F1E89DB965F2}" destId="{B1838289-337C-4592-BAD7-58F6F4F2E56A}" srcOrd="0" destOrd="0" presId="urn:microsoft.com/office/officeart/2005/8/layout/hierarchy1"/>
    <dgm:cxn modelId="{971DDD62-F377-4FD7-A6E2-57BAB89DFDFC}" type="presParOf" srcId="{E9290518-7551-4DCA-AF06-F1E89DB965F2}" destId="{FE2FE4A5-CB35-47A1-B395-344E6E5CB9A4}" srcOrd="1" destOrd="0" presId="urn:microsoft.com/office/officeart/2005/8/layout/hierarchy1"/>
    <dgm:cxn modelId="{4D0838DA-DAD6-41AE-B496-698B18AE3D36}" type="presParOf" srcId="{79FB1063-F52C-4044-9191-A95779B07010}" destId="{1CA7F019-F9D2-40FB-B1BF-717DD25B9D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53E7A-9B69-41EF-B9AE-B183DBB0678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9CF3FCA5-0913-4695-891A-C236454CA4D9}">
      <dgm:prSet phldrT="[Texte]" custT="1"/>
      <dgm:spPr/>
      <dgm:t>
        <a:bodyPr/>
        <a:lstStyle/>
        <a:p>
          <a:r>
            <a:rPr lang="fr-FR" sz="2400" dirty="0">
              <a:effectLst/>
              <a:latin typeface="Arial" panose="020B0604020202020204" pitchFamily="34" charset="0"/>
              <a:ea typeface="Times New Roman" panose="02020603050405020304" pitchFamily="18" charset="0"/>
              <a:cs typeface="Arial" panose="020B0604020202020204" pitchFamily="34" charset="0"/>
            </a:rPr>
            <a:t>L'obligation pour l'employeur en ce qui concerne la santé et la sécurité de ses salariés et une </a:t>
          </a: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obligation de résultat</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endParaRPr lang="fr-FR" sz="2400" dirty="0"/>
        </a:p>
      </dgm:t>
    </dgm:pt>
    <dgm:pt modelId="{8101E763-84DE-48C3-B3F3-A11915A3FBD4}" type="parTrans" cxnId="{334589F2-DFF7-4763-A449-5B864406B976}">
      <dgm:prSet/>
      <dgm:spPr/>
      <dgm:t>
        <a:bodyPr/>
        <a:lstStyle/>
        <a:p>
          <a:endParaRPr lang="fr-FR"/>
        </a:p>
      </dgm:t>
    </dgm:pt>
    <dgm:pt modelId="{77B9897D-1983-48ED-ABD0-8730A4839E48}" type="sibTrans" cxnId="{334589F2-DFF7-4763-A449-5B864406B976}">
      <dgm:prSet/>
      <dgm:spPr/>
      <dgm:t>
        <a:bodyPr/>
        <a:lstStyle/>
        <a:p>
          <a:endParaRPr lang="fr-FR"/>
        </a:p>
      </dgm:t>
    </dgm:pt>
    <dgm:pt modelId="{9BA9EDFB-0D80-4067-B762-17B67F4809C9}">
      <dgm:prSet custT="1"/>
      <dgm:spPr/>
      <dgm:t>
        <a:bodyPr/>
        <a:lstStyle/>
        <a:p>
          <a:r>
            <a:rPr lang="fr-FR" sz="2200" dirty="0">
              <a:effectLst/>
              <a:latin typeface="Arial" panose="020B0604020202020204" pitchFamily="34" charset="0"/>
              <a:ea typeface="Times New Roman" panose="02020603050405020304" pitchFamily="18" charset="0"/>
              <a:cs typeface="Arial" panose="020B0604020202020204" pitchFamily="34" charset="0"/>
            </a:rPr>
            <a:t>La rédaction du </a:t>
          </a:r>
          <a:r>
            <a:rPr lang="fr-FR" sz="2200" dirty="0" err="1">
              <a:effectLst/>
              <a:latin typeface="Arial" panose="020B0604020202020204" pitchFamily="34" charset="0"/>
              <a:ea typeface="Times New Roman" panose="02020603050405020304" pitchFamily="18" charset="0"/>
              <a:cs typeface="Arial" panose="020B0604020202020204" pitchFamily="34" charset="0"/>
            </a:rPr>
            <a:t>DUERP</a:t>
          </a:r>
          <a:r>
            <a:rPr lang="fr-FR" sz="2200" dirty="0">
              <a:effectLst/>
              <a:latin typeface="Arial" panose="020B0604020202020204" pitchFamily="34" charset="0"/>
              <a:ea typeface="Times New Roman" panose="02020603050405020304" pitchFamily="18" charset="0"/>
              <a:cs typeface="Arial" panose="020B0604020202020204" pitchFamily="34" charset="0"/>
            </a:rPr>
            <a:t> est une obligation essentielle de la démarche de prévention des risques et tout manquement lié au </a:t>
          </a:r>
          <a:r>
            <a:rPr lang="fr-FR" sz="2200" dirty="0" err="1">
              <a:effectLst/>
              <a:latin typeface="Arial" panose="020B0604020202020204" pitchFamily="34" charset="0"/>
              <a:ea typeface="Times New Roman" panose="02020603050405020304" pitchFamily="18" charset="0"/>
              <a:cs typeface="Arial" panose="020B0604020202020204" pitchFamily="34" charset="0"/>
            </a:rPr>
            <a:t>DUERP</a:t>
          </a:r>
          <a:r>
            <a:rPr lang="fr-FR" sz="2200" dirty="0">
              <a:effectLst/>
              <a:latin typeface="Arial" panose="020B0604020202020204" pitchFamily="34" charset="0"/>
              <a:ea typeface="Times New Roman" panose="02020603050405020304" pitchFamily="18" charset="0"/>
              <a:cs typeface="Arial" panose="020B0604020202020204" pitchFamily="34" charset="0"/>
            </a:rPr>
            <a:t> peut être sanctionné par des amendes. </a:t>
          </a:r>
        </a:p>
      </dgm:t>
    </dgm:pt>
    <dgm:pt modelId="{58E9CCA6-7088-4316-92D4-64833614C347}" type="parTrans" cxnId="{39930F03-992F-4579-8460-3EACF18375D1}">
      <dgm:prSet/>
      <dgm:spPr/>
      <dgm:t>
        <a:bodyPr/>
        <a:lstStyle/>
        <a:p>
          <a:endParaRPr lang="fr-FR"/>
        </a:p>
      </dgm:t>
    </dgm:pt>
    <dgm:pt modelId="{B5E53D78-0544-43CA-A84E-35F842580272}" type="sibTrans" cxnId="{39930F03-992F-4579-8460-3EACF18375D1}">
      <dgm:prSet/>
      <dgm:spPr/>
      <dgm:t>
        <a:bodyPr/>
        <a:lstStyle/>
        <a:p>
          <a:endParaRPr lang="fr-FR"/>
        </a:p>
      </dgm:t>
    </dgm:pt>
    <dgm:pt modelId="{E78732E0-0142-485A-B4D8-ECE759B5A06E}">
      <dgm:prSet custT="1"/>
      <dgm:spPr/>
      <dgm:t>
        <a:bodyPr/>
        <a:lstStyle/>
        <a:p>
          <a:r>
            <a:rPr lang="fr-FR" sz="2200" dirty="0">
              <a:effectLst/>
              <a:latin typeface="Arial" panose="020B0604020202020204" pitchFamily="34" charset="0"/>
              <a:ea typeface="Times New Roman" panose="02020603050405020304" pitchFamily="18" charset="0"/>
              <a:cs typeface="Arial" panose="020B0604020202020204" pitchFamily="34" charset="0"/>
            </a:rPr>
            <a:t>Le document peut être consulté à la demande par les délégués du personnel et par l'inspection du travail et son absence en cas d'accident du travail ou de maladie grave peut constituer une faute inexcusable pour l'employeur et justifier des sanctions pénales.</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E0E2DC74-EF21-452E-B449-095BF31467E0}" type="parTrans" cxnId="{AEF93297-0FA1-4CB2-A143-12F15D3AEB48}">
      <dgm:prSet/>
      <dgm:spPr/>
      <dgm:t>
        <a:bodyPr/>
        <a:lstStyle/>
        <a:p>
          <a:endParaRPr lang="fr-FR"/>
        </a:p>
      </dgm:t>
    </dgm:pt>
    <dgm:pt modelId="{4EAC8C54-3070-4061-99A4-A46A3991D0AC}" type="sibTrans" cxnId="{AEF93297-0FA1-4CB2-A143-12F15D3AEB48}">
      <dgm:prSet/>
      <dgm:spPr/>
      <dgm:t>
        <a:bodyPr/>
        <a:lstStyle/>
        <a:p>
          <a:endParaRPr lang="fr-FR"/>
        </a:p>
      </dgm:t>
    </dgm:pt>
    <dgm:pt modelId="{12CCABC8-01AF-4687-B950-4A99015361FF}" type="pres">
      <dgm:prSet presAssocID="{55253E7A-9B69-41EF-B9AE-B183DBB0678E}" presName="diagram" presStyleCnt="0">
        <dgm:presLayoutVars>
          <dgm:chPref val="1"/>
          <dgm:dir/>
          <dgm:animOne val="branch"/>
          <dgm:animLvl val="lvl"/>
          <dgm:resizeHandles val="exact"/>
        </dgm:presLayoutVars>
      </dgm:prSet>
      <dgm:spPr/>
    </dgm:pt>
    <dgm:pt modelId="{67EEA60C-34F6-495C-A9B0-EEA268E42CB1}" type="pres">
      <dgm:prSet presAssocID="{9CF3FCA5-0913-4695-891A-C236454CA4D9}" presName="root1" presStyleCnt="0"/>
      <dgm:spPr/>
    </dgm:pt>
    <dgm:pt modelId="{FB91CDCD-3014-4154-B991-5CC031622130}" type="pres">
      <dgm:prSet presAssocID="{9CF3FCA5-0913-4695-891A-C236454CA4D9}" presName="LevelOneTextNode" presStyleLbl="node0" presStyleIdx="0" presStyleCnt="1">
        <dgm:presLayoutVars>
          <dgm:chPref val="3"/>
        </dgm:presLayoutVars>
      </dgm:prSet>
      <dgm:spPr/>
    </dgm:pt>
    <dgm:pt modelId="{69F37ACA-3499-4E17-98A9-A4EB987CA8B2}" type="pres">
      <dgm:prSet presAssocID="{9CF3FCA5-0913-4695-891A-C236454CA4D9}" presName="level2hierChild" presStyleCnt="0"/>
      <dgm:spPr/>
    </dgm:pt>
    <dgm:pt modelId="{8630F247-54A7-4327-A045-F1FF07BB4B38}" type="pres">
      <dgm:prSet presAssocID="{58E9CCA6-7088-4316-92D4-64833614C347}" presName="conn2-1" presStyleLbl="parChTrans1D2" presStyleIdx="0" presStyleCnt="2"/>
      <dgm:spPr/>
    </dgm:pt>
    <dgm:pt modelId="{BBF2FC75-B7C6-4C81-A32E-F84BEC6271A6}" type="pres">
      <dgm:prSet presAssocID="{58E9CCA6-7088-4316-92D4-64833614C347}" presName="connTx" presStyleLbl="parChTrans1D2" presStyleIdx="0" presStyleCnt="2"/>
      <dgm:spPr/>
    </dgm:pt>
    <dgm:pt modelId="{C9B81B38-6352-4480-B562-B5161E6377EB}" type="pres">
      <dgm:prSet presAssocID="{9BA9EDFB-0D80-4067-B762-17B67F4809C9}" presName="root2" presStyleCnt="0"/>
      <dgm:spPr/>
    </dgm:pt>
    <dgm:pt modelId="{B1711E25-41A3-4E72-9540-AC7366AC547D}" type="pres">
      <dgm:prSet presAssocID="{9BA9EDFB-0D80-4067-B762-17B67F4809C9}" presName="LevelTwoTextNode" presStyleLbl="node2" presStyleIdx="0" presStyleCnt="2" custScaleX="140882" custScaleY="82272">
        <dgm:presLayoutVars>
          <dgm:chPref val="3"/>
        </dgm:presLayoutVars>
      </dgm:prSet>
      <dgm:spPr/>
    </dgm:pt>
    <dgm:pt modelId="{0B42C780-E279-43CD-B375-F8953B28E35F}" type="pres">
      <dgm:prSet presAssocID="{9BA9EDFB-0D80-4067-B762-17B67F4809C9}" presName="level3hierChild" presStyleCnt="0"/>
      <dgm:spPr/>
    </dgm:pt>
    <dgm:pt modelId="{EC2A65C7-C202-4835-A85A-76492004C064}" type="pres">
      <dgm:prSet presAssocID="{E0E2DC74-EF21-452E-B449-095BF31467E0}" presName="conn2-1" presStyleLbl="parChTrans1D2" presStyleIdx="1" presStyleCnt="2"/>
      <dgm:spPr/>
    </dgm:pt>
    <dgm:pt modelId="{3FB532CB-2A71-40CE-B99D-35D251B73650}" type="pres">
      <dgm:prSet presAssocID="{E0E2DC74-EF21-452E-B449-095BF31467E0}" presName="connTx" presStyleLbl="parChTrans1D2" presStyleIdx="1" presStyleCnt="2"/>
      <dgm:spPr/>
    </dgm:pt>
    <dgm:pt modelId="{E6E1349A-76B6-470F-AF49-D97A609754A9}" type="pres">
      <dgm:prSet presAssocID="{E78732E0-0142-485A-B4D8-ECE759B5A06E}" presName="root2" presStyleCnt="0"/>
      <dgm:spPr/>
    </dgm:pt>
    <dgm:pt modelId="{5C1691AF-FC30-471C-8FA3-E9B469319F11}" type="pres">
      <dgm:prSet presAssocID="{E78732E0-0142-485A-B4D8-ECE759B5A06E}" presName="LevelTwoTextNode" presStyleLbl="node2" presStyleIdx="1" presStyleCnt="2" custScaleX="140882" custScaleY="121395">
        <dgm:presLayoutVars>
          <dgm:chPref val="3"/>
        </dgm:presLayoutVars>
      </dgm:prSet>
      <dgm:spPr/>
    </dgm:pt>
    <dgm:pt modelId="{D151A24E-6F78-4065-B724-AED26DF9F8D4}" type="pres">
      <dgm:prSet presAssocID="{E78732E0-0142-485A-B4D8-ECE759B5A06E}" presName="level3hierChild" presStyleCnt="0"/>
      <dgm:spPr/>
    </dgm:pt>
  </dgm:ptLst>
  <dgm:cxnLst>
    <dgm:cxn modelId="{39930F03-992F-4579-8460-3EACF18375D1}" srcId="{9CF3FCA5-0913-4695-891A-C236454CA4D9}" destId="{9BA9EDFB-0D80-4067-B762-17B67F4809C9}" srcOrd="0" destOrd="0" parTransId="{58E9CCA6-7088-4316-92D4-64833614C347}" sibTransId="{B5E53D78-0544-43CA-A84E-35F842580272}"/>
    <dgm:cxn modelId="{D01C350E-07EF-4B7A-BA9D-1F6466B13156}" type="presOf" srcId="{E0E2DC74-EF21-452E-B449-095BF31467E0}" destId="{3FB532CB-2A71-40CE-B99D-35D251B73650}" srcOrd="1" destOrd="0" presId="urn:microsoft.com/office/officeart/2005/8/layout/hierarchy2"/>
    <dgm:cxn modelId="{06596D14-D5C8-4D1E-AF54-8B7C7C9FA386}" type="presOf" srcId="{9BA9EDFB-0D80-4067-B762-17B67F4809C9}" destId="{B1711E25-41A3-4E72-9540-AC7366AC547D}" srcOrd="0" destOrd="0" presId="urn:microsoft.com/office/officeart/2005/8/layout/hierarchy2"/>
    <dgm:cxn modelId="{9E69241B-9968-4402-88E1-4EE40FB3124C}" type="presOf" srcId="{9CF3FCA5-0913-4695-891A-C236454CA4D9}" destId="{FB91CDCD-3014-4154-B991-5CC031622130}" srcOrd="0" destOrd="0" presId="urn:microsoft.com/office/officeart/2005/8/layout/hierarchy2"/>
    <dgm:cxn modelId="{4FD7FC2C-524D-44AB-9593-AF08590B21CB}" type="presOf" srcId="{55253E7A-9B69-41EF-B9AE-B183DBB0678E}" destId="{12CCABC8-01AF-4687-B950-4A99015361FF}" srcOrd="0" destOrd="0" presId="urn:microsoft.com/office/officeart/2005/8/layout/hierarchy2"/>
    <dgm:cxn modelId="{B4206A56-1E93-4E8C-9127-56CA5B29A6B7}" type="presOf" srcId="{58E9CCA6-7088-4316-92D4-64833614C347}" destId="{8630F247-54A7-4327-A045-F1FF07BB4B38}" srcOrd="0" destOrd="0" presId="urn:microsoft.com/office/officeart/2005/8/layout/hierarchy2"/>
    <dgm:cxn modelId="{F6EBDD93-DAA7-429D-B327-9E49F35944B5}" type="presOf" srcId="{E78732E0-0142-485A-B4D8-ECE759B5A06E}" destId="{5C1691AF-FC30-471C-8FA3-E9B469319F11}" srcOrd="0" destOrd="0" presId="urn:microsoft.com/office/officeart/2005/8/layout/hierarchy2"/>
    <dgm:cxn modelId="{AEF93297-0FA1-4CB2-A143-12F15D3AEB48}" srcId="{9CF3FCA5-0913-4695-891A-C236454CA4D9}" destId="{E78732E0-0142-485A-B4D8-ECE759B5A06E}" srcOrd="1" destOrd="0" parTransId="{E0E2DC74-EF21-452E-B449-095BF31467E0}" sibTransId="{4EAC8C54-3070-4061-99A4-A46A3991D0AC}"/>
    <dgm:cxn modelId="{7E7292D6-E563-46FB-A230-E179E8A303F6}" type="presOf" srcId="{E0E2DC74-EF21-452E-B449-095BF31467E0}" destId="{EC2A65C7-C202-4835-A85A-76492004C064}" srcOrd="0" destOrd="0" presId="urn:microsoft.com/office/officeart/2005/8/layout/hierarchy2"/>
    <dgm:cxn modelId="{334589F2-DFF7-4763-A449-5B864406B976}" srcId="{55253E7A-9B69-41EF-B9AE-B183DBB0678E}" destId="{9CF3FCA5-0913-4695-891A-C236454CA4D9}" srcOrd="0" destOrd="0" parTransId="{8101E763-84DE-48C3-B3F3-A11915A3FBD4}" sibTransId="{77B9897D-1983-48ED-ABD0-8730A4839E48}"/>
    <dgm:cxn modelId="{1D3731F5-E3CC-4106-8D07-4CCD963C022B}" type="presOf" srcId="{58E9CCA6-7088-4316-92D4-64833614C347}" destId="{BBF2FC75-B7C6-4C81-A32E-F84BEC6271A6}" srcOrd="1" destOrd="0" presId="urn:microsoft.com/office/officeart/2005/8/layout/hierarchy2"/>
    <dgm:cxn modelId="{5FD18C67-446D-4308-9A03-455658D3D015}" type="presParOf" srcId="{12CCABC8-01AF-4687-B950-4A99015361FF}" destId="{67EEA60C-34F6-495C-A9B0-EEA268E42CB1}" srcOrd="0" destOrd="0" presId="urn:microsoft.com/office/officeart/2005/8/layout/hierarchy2"/>
    <dgm:cxn modelId="{25D5F131-8EEC-4429-AB72-754EA43CBC41}" type="presParOf" srcId="{67EEA60C-34F6-495C-A9B0-EEA268E42CB1}" destId="{FB91CDCD-3014-4154-B991-5CC031622130}" srcOrd="0" destOrd="0" presId="urn:microsoft.com/office/officeart/2005/8/layout/hierarchy2"/>
    <dgm:cxn modelId="{759B570F-BB90-4D19-AF9A-E47C51BBE96B}" type="presParOf" srcId="{67EEA60C-34F6-495C-A9B0-EEA268E42CB1}" destId="{69F37ACA-3499-4E17-98A9-A4EB987CA8B2}" srcOrd="1" destOrd="0" presId="urn:microsoft.com/office/officeart/2005/8/layout/hierarchy2"/>
    <dgm:cxn modelId="{85D74BCF-371C-4E54-A77F-8C739E91D8B9}" type="presParOf" srcId="{69F37ACA-3499-4E17-98A9-A4EB987CA8B2}" destId="{8630F247-54A7-4327-A045-F1FF07BB4B38}" srcOrd="0" destOrd="0" presId="urn:microsoft.com/office/officeart/2005/8/layout/hierarchy2"/>
    <dgm:cxn modelId="{94C5A16C-002E-43FD-A776-F99ABE7D854B}" type="presParOf" srcId="{8630F247-54A7-4327-A045-F1FF07BB4B38}" destId="{BBF2FC75-B7C6-4C81-A32E-F84BEC6271A6}" srcOrd="0" destOrd="0" presId="urn:microsoft.com/office/officeart/2005/8/layout/hierarchy2"/>
    <dgm:cxn modelId="{1383323E-3F70-46DA-BB7E-D6CFC6958314}" type="presParOf" srcId="{69F37ACA-3499-4E17-98A9-A4EB987CA8B2}" destId="{C9B81B38-6352-4480-B562-B5161E6377EB}" srcOrd="1" destOrd="0" presId="urn:microsoft.com/office/officeart/2005/8/layout/hierarchy2"/>
    <dgm:cxn modelId="{8B8CB667-43A4-4BC0-B1B6-656070367BF4}" type="presParOf" srcId="{C9B81B38-6352-4480-B562-B5161E6377EB}" destId="{B1711E25-41A3-4E72-9540-AC7366AC547D}" srcOrd="0" destOrd="0" presId="urn:microsoft.com/office/officeart/2005/8/layout/hierarchy2"/>
    <dgm:cxn modelId="{F20ED924-53A9-4BB2-AEE9-AEE3C1E02CC6}" type="presParOf" srcId="{C9B81B38-6352-4480-B562-B5161E6377EB}" destId="{0B42C780-E279-43CD-B375-F8953B28E35F}" srcOrd="1" destOrd="0" presId="urn:microsoft.com/office/officeart/2005/8/layout/hierarchy2"/>
    <dgm:cxn modelId="{3F10D33F-48E8-49FD-B3CC-D0ED4D14269B}" type="presParOf" srcId="{69F37ACA-3499-4E17-98A9-A4EB987CA8B2}" destId="{EC2A65C7-C202-4835-A85A-76492004C064}" srcOrd="2" destOrd="0" presId="urn:microsoft.com/office/officeart/2005/8/layout/hierarchy2"/>
    <dgm:cxn modelId="{AB1716F6-1FDE-4FE9-A96D-8F913D4DC313}" type="presParOf" srcId="{EC2A65C7-C202-4835-A85A-76492004C064}" destId="{3FB532CB-2A71-40CE-B99D-35D251B73650}" srcOrd="0" destOrd="0" presId="urn:microsoft.com/office/officeart/2005/8/layout/hierarchy2"/>
    <dgm:cxn modelId="{F5D1733C-ACAE-4A3F-B053-80AB7A6C902C}" type="presParOf" srcId="{69F37ACA-3499-4E17-98A9-A4EB987CA8B2}" destId="{E6E1349A-76B6-470F-AF49-D97A609754A9}" srcOrd="3" destOrd="0" presId="urn:microsoft.com/office/officeart/2005/8/layout/hierarchy2"/>
    <dgm:cxn modelId="{C1A5BE48-FAC0-4DEA-A2C7-24C8E1ADB98F}" type="presParOf" srcId="{E6E1349A-76B6-470F-AF49-D97A609754A9}" destId="{5C1691AF-FC30-471C-8FA3-E9B469319F11}" srcOrd="0" destOrd="0" presId="urn:microsoft.com/office/officeart/2005/8/layout/hierarchy2"/>
    <dgm:cxn modelId="{FBED8A85-CA49-465D-9392-8C2A7FA44F1E}" type="presParOf" srcId="{E6E1349A-76B6-470F-AF49-D97A609754A9}" destId="{D151A24E-6F78-4065-B724-AED26DF9F8D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FE703-4D2C-47F2-B994-8AF3CCEE8BC1}">
      <dsp:nvSpPr>
        <dsp:cNvPr id="0" name=""/>
        <dsp:cNvSpPr/>
      </dsp:nvSpPr>
      <dsp:spPr>
        <a:xfrm>
          <a:off x="5258397" y="1173447"/>
          <a:ext cx="2522351" cy="1233926"/>
        </a:xfrm>
        <a:custGeom>
          <a:avLst/>
          <a:gdLst/>
          <a:ahLst/>
          <a:cxnLst/>
          <a:rect l="0" t="0" r="0" b="0"/>
          <a:pathLst>
            <a:path>
              <a:moveTo>
                <a:pt x="0" y="0"/>
              </a:moveTo>
              <a:lnTo>
                <a:pt x="0" y="850201"/>
              </a:lnTo>
              <a:lnTo>
                <a:pt x="2522351" y="850201"/>
              </a:lnTo>
              <a:lnTo>
                <a:pt x="2522351" y="12339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6EE4B-788A-4D34-BFC3-AD5824657528}">
      <dsp:nvSpPr>
        <dsp:cNvPr id="0" name=""/>
        <dsp:cNvSpPr/>
      </dsp:nvSpPr>
      <dsp:spPr>
        <a:xfrm>
          <a:off x="2085809" y="1173447"/>
          <a:ext cx="3172587" cy="1233926"/>
        </a:xfrm>
        <a:custGeom>
          <a:avLst/>
          <a:gdLst/>
          <a:ahLst/>
          <a:cxnLst/>
          <a:rect l="0" t="0" r="0" b="0"/>
          <a:pathLst>
            <a:path>
              <a:moveTo>
                <a:pt x="3172587" y="0"/>
              </a:moveTo>
              <a:lnTo>
                <a:pt x="3172587" y="850201"/>
              </a:lnTo>
              <a:lnTo>
                <a:pt x="0" y="850201"/>
              </a:lnTo>
              <a:lnTo>
                <a:pt x="0" y="12339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4E77D-010C-47C2-B767-6D1B185B3992}">
      <dsp:nvSpPr>
        <dsp:cNvPr id="0" name=""/>
        <dsp:cNvSpPr/>
      </dsp:nvSpPr>
      <dsp:spPr>
        <a:xfrm>
          <a:off x="846666" y="261532"/>
          <a:ext cx="8823460" cy="9119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EFE39-D4B2-4DBD-8110-741A59DFE886}">
      <dsp:nvSpPr>
        <dsp:cNvPr id="0" name=""/>
        <dsp:cNvSpPr/>
      </dsp:nvSpPr>
      <dsp:spPr>
        <a:xfrm>
          <a:off x="1306906" y="698760"/>
          <a:ext cx="8823460" cy="91191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fr-FR" sz="2000" kern="1200" dirty="0">
              <a:effectLst/>
              <a:latin typeface="Arial" panose="020B0604020202020204" pitchFamily="34" charset="0"/>
              <a:ea typeface="Times New Roman" panose="02020603050405020304" pitchFamily="18" charset="0"/>
              <a:cs typeface="Arial" panose="020B0604020202020204" pitchFamily="34" charset="0"/>
            </a:rPr>
            <a:t>Le </a:t>
          </a:r>
          <a:r>
            <a:rPr lang="fr-FR" sz="2000" b="1" kern="1200" dirty="0">
              <a:effectLst/>
              <a:latin typeface="Arial" panose="020B0604020202020204" pitchFamily="34" charset="0"/>
              <a:ea typeface="Times New Roman" panose="02020603050405020304" pitchFamily="18" charset="0"/>
              <a:cs typeface="Arial" panose="020B0604020202020204" pitchFamily="34" charset="0"/>
            </a:rPr>
            <a:t>Document Unique d’Évaluation des Risques Professionnels</a:t>
          </a:r>
          <a:r>
            <a:rPr lang="fr-FR" sz="2000" kern="1200" dirty="0">
              <a:effectLst/>
              <a:latin typeface="Arial" panose="020B0604020202020204" pitchFamily="34" charset="0"/>
              <a:ea typeface="Times New Roman" panose="02020603050405020304" pitchFamily="18" charset="0"/>
              <a:cs typeface="Arial" panose="020B0604020202020204" pitchFamily="34" charset="0"/>
            </a:rPr>
            <a:t> </a:t>
          </a:r>
        </a:p>
        <a:p>
          <a:pPr marL="0" lvl="0" indent="0" algn="ctr" defTabSz="889000">
            <a:lnSpc>
              <a:spcPct val="90000"/>
            </a:lnSpc>
            <a:spcBef>
              <a:spcPct val="0"/>
            </a:spcBef>
            <a:spcAft>
              <a:spcPts val="0"/>
            </a:spcAft>
            <a:buNone/>
          </a:pPr>
          <a:r>
            <a:rPr lang="fr-FR" sz="2000" kern="1200" dirty="0">
              <a:effectLst/>
              <a:latin typeface="Arial" panose="020B0604020202020204" pitchFamily="34" charset="0"/>
              <a:ea typeface="Times New Roman" panose="02020603050405020304" pitchFamily="18" charset="0"/>
              <a:cs typeface="Arial" panose="020B0604020202020204" pitchFamily="34" charset="0"/>
            </a:rPr>
            <a:t>recense l’ensemble des risques liés à un poste de travail. </a:t>
          </a:r>
          <a:endParaRPr lang="fr-FR" sz="2000" kern="1200" dirty="0"/>
        </a:p>
      </dsp:txBody>
      <dsp:txXfrm>
        <a:off x="1333615" y="725469"/>
        <a:ext cx="8770042" cy="858496"/>
      </dsp:txXfrm>
    </dsp:sp>
    <dsp:sp modelId="{E1A5B05E-A88D-48FF-AACB-0BA51EF42DAE}">
      <dsp:nvSpPr>
        <dsp:cNvPr id="0" name=""/>
        <dsp:cNvSpPr/>
      </dsp:nvSpPr>
      <dsp:spPr>
        <a:xfrm>
          <a:off x="2531" y="2407374"/>
          <a:ext cx="4166556" cy="159507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DDDC8-669A-423D-9B70-8EEF8BE294BD}">
      <dsp:nvSpPr>
        <dsp:cNvPr id="0" name=""/>
        <dsp:cNvSpPr/>
      </dsp:nvSpPr>
      <dsp:spPr>
        <a:xfrm>
          <a:off x="462771" y="2844602"/>
          <a:ext cx="4166556" cy="159507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effectLst/>
              <a:latin typeface="Arial" panose="020B0604020202020204" pitchFamily="34" charset="0"/>
              <a:ea typeface="Times New Roman" panose="02020603050405020304" pitchFamily="18" charset="0"/>
              <a:cs typeface="Arial" panose="020B0604020202020204" pitchFamily="34" charset="0"/>
            </a:rPr>
            <a:t>Il est </a:t>
          </a:r>
          <a:r>
            <a:rPr lang="fr-FR" sz="2000" b="1" kern="1200" dirty="0">
              <a:effectLst/>
              <a:latin typeface="Arial" panose="020B0604020202020204" pitchFamily="34" charset="0"/>
              <a:ea typeface="Times New Roman" panose="02020603050405020304" pitchFamily="18" charset="0"/>
              <a:cs typeface="Arial" panose="020B0604020202020204" pitchFamily="34" charset="0"/>
            </a:rPr>
            <a:t>obligatoire</a:t>
          </a:r>
          <a:r>
            <a:rPr lang="fr-FR" sz="2000" kern="1200" dirty="0">
              <a:effectLst/>
              <a:latin typeface="Arial" panose="020B0604020202020204" pitchFamily="34" charset="0"/>
              <a:ea typeface="Times New Roman" panose="02020603050405020304" pitchFamily="18" charset="0"/>
              <a:cs typeface="Arial" panose="020B0604020202020204" pitchFamily="34" charset="0"/>
            </a:rPr>
            <a:t> dans toutes les entreprises, les administrations et les associations </a:t>
          </a:r>
          <a:r>
            <a:rPr lang="fr-FR" sz="2000" b="1" kern="1200" dirty="0">
              <a:effectLst/>
              <a:latin typeface="Arial" panose="020B0604020202020204" pitchFamily="34" charset="0"/>
              <a:ea typeface="Times New Roman" panose="02020603050405020304" pitchFamily="18" charset="0"/>
              <a:cs typeface="Arial" panose="020B0604020202020204" pitchFamily="34" charset="0"/>
            </a:rPr>
            <a:t>dès qu’elles emploient une personne</a:t>
          </a:r>
          <a:r>
            <a:rPr lang="fr-FR" sz="2000" kern="1200" dirty="0">
              <a:effectLst/>
              <a:latin typeface="Arial" panose="020B0604020202020204" pitchFamily="34" charset="0"/>
              <a:ea typeface="Times New Roman" panose="02020603050405020304" pitchFamily="18" charset="0"/>
              <a:cs typeface="Arial" panose="020B0604020202020204" pitchFamily="34" charset="0"/>
            </a:rPr>
            <a:t>. </a:t>
          </a:r>
        </a:p>
      </dsp:txBody>
      <dsp:txXfrm>
        <a:off x="509489" y="2891320"/>
        <a:ext cx="4073120" cy="1501639"/>
      </dsp:txXfrm>
    </dsp:sp>
    <dsp:sp modelId="{B1838289-337C-4592-BAD7-58F6F4F2E56A}">
      <dsp:nvSpPr>
        <dsp:cNvPr id="0" name=""/>
        <dsp:cNvSpPr/>
      </dsp:nvSpPr>
      <dsp:spPr>
        <a:xfrm>
          <a:off x="5089567" y="2407374"/>
          <a:ext cx="5382362" cy="16421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FE4A5-CB35-47A1-B395-344E6E5CB9A4}">
      <dsp:nvSpPr>
        <dsp:cNvPr id="0" name=""/>
        <dsp:cNvSpPr/>
      </dsp:nvSpPr>
      <dsp:spPr>
        <a:xfrm>
          <a:off x="5549807" y="2844602"/>
          <a:ext cx="5382362" cy="16421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effectLst/>
              <a:latin typeface="Arial" panose="020B0604020202020204" pitchFamily="34" charset="0"/>
              <a:ea typeface="Times New Roman" panose="02020603050405020304" pitchFamily="18" charset="0"/>
              <a:cs typeface="Arial" panose="020B0604020202020204" pitchFamily="34" charset="0"/>
            </a:rPr>
            <a:t>Sa rédaction s’inscrit dans </a:t>
          </a:r>
          <a:r>
            <a:rPr lang="fr-FR" sz="2000" b="1" kern="1200" dirty="0">
              <a:effectLst/>
              <a:latin typeface="Arial" panose="020B0604020202020204" pitchFamily="34" charset="0"/>
              <a:ea typeface="Times New Roman" panose="02020603050405020304" pitchFamily="18" charset="0"/>
              <a:cs typeface="Arial" panose="020B0604020202020204" pitchFamily="34" charset="0"/>
            </a:rPr>
            <a:t>une démarche de prévention continue</a:t>
          </a:r>
          <a:r>
            <a:rPr lang="fr-FR" sz="2000" kern="1200" dirty="0">
              <a:effectLst/>
              <a:latin typeface="Arial" panose="020B0604020202020204" pitchFamily="34" charset="0"/>
              <a:ea typeface="Times New Roman" panose="02020603050405020304" pitchFamily="18" charset="0"/>
              <a:cs typeface="Arial" panose="020B0604020202020204" pitchFamily="34" charset="0"/>
            </a:rPr>
            <a:t> et il doit être mis à jour après chaque accident, modification du process de production ou de l’organisation du travail.</a:t>
          </a:r>
          <a:endParaRPr lang="fr-FR" sz="20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5597903" y="2892698"/>
        <a:ext cx="5286170" cy="1545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1CDCD-3014-4154-B991-5CC031622130}">
      <dsp:nvSpPr>
        <dsp:cNvPr id="0" name=""/>
        <dsp:cNvSpPr/>
      </dsp:nvSpPr>
      <dsp:spPr>
        <a:xfrm>
          <a:off x="9139" y="1720758"/>
          <a:ext cx="3954301" cy="19771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effectLst/>
              <a:latin typeface="Arial" panose="020B0604020202020204" pitchFamily="34" charset="0"/>
              <a:ea typeface="Times New Roman" panose="02020603050405020304" pitchFamily="18" charset="0"/>
              <a:cs typeface="Arial" panose="020B0604020202020204" pitchFamily="34" charset="0"/>
            </a:rPr>
            <a:t>L'obligation pour l'employeur en ce qui concerne la santé et la sécurité de ses salariés et une </a:t>
          </a:r>
          <a:r>
            <a:rPr lang="fr-FR" sz="2400" b="1" kern="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obligation de résultat</a:t>
          </a:r>
          <a:r>
            <a:rPr lang="fr-FR" sz="2400" kern="1200" dirty="0">
              <a:effectLst/>
              <a:latin typeface="Arial" panose="020B0604020202020204" pitchFamily="34" charset="0"/>
              <a:ea typeface="Times New Roman" panose="02020603050405020304" pitchFamily="18" charset="0"/>
              <a:cs typeface="Arial" panose="020B0604020202020204" pitchFamily="34" charset="0"/>
            </a:rPr>
            <a:t>. </a:t>
          </a:r>
          <a:endParaRPr lang="fr-FR" sz="2400" kern="1200" dirty="0"/>
        </a:p>
      </dsp:txBody>
      <dsp:txXfrm>
        <a:off x="67048" y="1778667"/>
        <a:ext cx="3838483" cy="1861332"/>
      </dsp:txXfrm>
    </dsp:sp>
    <dsp:sp modelId="{8630F247-54A7-4327-A045-F1FF07BB4B38}">
      <dsp:nvSpPr>
        <dsp:cNvPr id="0" name=""/>
        <dsp:cNvSpPr/>
      </dsp:nvSpPr>
      <dsp:spPr>
        <a:xfrm rot="19173207">
          <a:off x="3715078" y="2002310"/>
          <a:ext cx="2078445" cy="65677"/>
        </a:xfrm>
        <a:custGeom>
          <a:avLst/>
          <a:gdLst/>
          <a:ahLst/>
          <a:cxnLst/>
          <a:rect l="0" t="0" r="0" b="0"/>
          <a:pathLst>
            <a:path>
              <a:moveTo>
                <a:pt x="0" y="32838"/>
              </a:moveTo>
              <a:lnTo>
                <a:pt x="2078445" y="3283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4702340" y="1983188"/>
        <a:ext cx="103922" cy="103922"/>
      </dsp:txXfrm>
    </dsp:sp>
    <dsp:sp modelId="{B1711E25-41A3-4E72-9540-AC7366AC547D}">
      <dsp:nvSpPr>
        <dsp:cNvPr id="0" name=""/>
        <dsp:cNvSpPr/>
      </dsp:nvSpPr>
      <dsp:spPr>
        <a:xfrm>
          <a:off x="5545161" y="547645"/>
          <a:ext cx="5570899" cy="162664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effectLst/>
              <a:latin typeface="Arial" panose="020B0604020202020204" pitchFamily="34" charset="0"/>
              <a:ea typeface="Times New Roman" panose="02020603050405020304" pitchFamily="18" charset="0"/>
              <a:cs typeface="Arial" panose="020B0604020202020204" pitchFamily="34" charset="0"/>
            </a:rPr>
            <a:t>La rédaction du </a:t>
          </a:r>
          <a:r>
            <a:rPr lang="fr-FR" sz="2200" kern="1200" dirty="0" err="1">
              <a:effectLst/>
              <a:latin typeface="Arial" panose="020B0604020202020204" pitchFamily="34" charset="0"/>
              <a:ea typeface="Times New Roman" panose="02020603050405020304" pitchFamily="18" charset="0"/>
              <a:cs typeface="Arial" panose="020B0604020202020204" pitchFamily="34" charset="0"/>
            </a:rPr>
            <a:t>DUERP</a:t>
          </a:r>
          <a:r>
            <a:rPr lang="fr-FR" sz="2200" kern="1200" dirty="0">
              <a:effectLst/>
              <a:latin typeface="Arial" panose="020B0604020202020204" pitchFamily="34" charset="0"/>
              <a:ea typeface="Times New Roman" panose="02020603050405020304" pitchFamily="18" charset="0"/>
              <a:cs typeface="Arial" panose="020B0604020202020204" pitchFamily="34" charset="0"/>
            </a:rPr>
            <a:t> est une obligation essentielle de la démarche de prévention des risques et tout manquement lié au </a:t>
          </a:r>
          <a:r>
            <a:rPr lang="fr-FR" sz="2200" kern="1200" dirty="0" err="1">
              <a:effectLst/>
              <a:latin typeface="Arial" panose="020B0604020202020204" pitchFamily="34" charset="0"/>
              <a:ea typeface="Times New Roman" panose="02020603050405020304" pitchFamily="18" charset="0"/>
              <a:cs typeface="Arial" panose="020B0604020202020204" pitchFamily="34" charset="0"/>
            </a:rPr>
            <a:t>DUERP</a:t>
          </a:r>
          <a:r>
            <a:rPr lang="fr-FR" sz="2200" kern="1200" dirty="0">
              <a:effectLst/>
              <a:latin typeface="Arial" panose="020B0604020202020204" pitchFamily="34" charset="0"/>
              <a:ea typeface="Times New Roman" panose="02020603050405020304" pitchFamily="18" charset="0"/>
              <a:cs typeface="Arial" panose="020B0604020202020204" pitchFamily="34" charset="0"/>
            </a:rPr>
            <a:t> peut être sanctionné par des amendes. </a:t>
          </a:r>
        </a:p>
      </dsp:txBody>
      <dsp:txXfrm>
        <a:off x="5592804" y="595288"/>
        <a:ext cx="5475613" cy="1531355"/>
      </dsp:txXfrm>
    </dsp:sp>
    <dsp:sp modelId="{EC2A65C7-C202-4835-A85A-76492004C064}">
      <dsp:nvSpPr>
        <dsp:cNvPr id="0" name=""/>
        <dsp:cNvSpPr/>
      </dsp:nvSpPr>
      <dsp:spPr>
        <a:xfrm rot="1877851">
          <a:off x="3828757" y="3157298"/>
          <a:ext cx="1851088" cy="65677"/>
        </a:xfrm>
        <a:custGeom>
          <a:avLst/>
          <a:gdLst/>
          <a:ahLst/>
          <a:cxnLst/>
          <a:rect l="0" t="0" r="0" b="0"/>
          <a:pathLst>
            <a:path>
              <a:moveTo>
                <a:pt x="0" y="32838"/>
              </a:moveTo>
              <a:lnTo>
                <a:pt x="1851088" y="3283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708024" y="3143859"/>
        <a:ext cx="92554" cy="92554"/>
      </dsp:txXfrm>
    </dsp:sp>
    <dsp:sp modelId="{5C1691AF-FC30-471C-8FA3-E9B469319F11}">
      <dsp:nvSpPr>
        <dsp:cNvPr id="0" name=""/>
        <dsp:cNvSpPr/>
      </dsp:nvSpPr>
      <dsp:spPr>
        <a:xfrm>
          <a:off x="5545161" y="2470859"/>
          <a:ext cx="5570899" cy="240016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effectLst/>
              <a:latin typeface="Arial" panose="020B0604020202020204" pitchFamily="34" charset="0"/>
              <a:ea typeface="Times New Roman" panose="02020603050405020304" pitchFamily="18" charset="0"/>
              <a:cs typeface="Arial" panose="020B0604020202020204" pitchFamily="34" charset="0"/>
            </a:rPr>
            <a:t>Le document peut être consulté à la demande par les délégués du personnel et par l'inspection du travail et son absence en cas d'accident du travail ou de maladie grave peut constituer une faute inexcusable pour l'employeur et justifier des sanctions pénales.</a:t>
          </a:r>
          <a:endParaRPr lang="fr-FR" sz="22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5615459" y="2541157"/>
        <a:ext cx="5430303" cy="22595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588DC-41EF-F346-8CAC-8B9A776AC9E3}" type="datetimeFigureOut">
              <a:rPr lang="fr-FR" smtClean="0"/>
              <a:t>07/11/2023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7D0CD-0D3F-AC42-BD3A-CE29AE2570A0}" type="slidenum">
              <a:rPr lang="fr-FR" smtClean="0"/>
              <a:t>‹N°›</a:t>
            </a:fld>
            <a:endParaRPr lang="fr-FR"/>
          </a:p>
        </p:txBody>
      </p:sp>
    </p:spTree>
    <p:extLst>
      <p:ext uri="{BB962C8B-B14F-4D97-AF65-F5344CB8AC3E}">
        <p14:creationId xmlns:p14="http://schemas.microsoft.com/office/powerpoint/2010/main" val="2601702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60617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15757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8831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014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560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9255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5714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4568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8213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156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480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542501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07/11/2023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12706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0439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9459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07/11/2023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83443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83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07/11/2023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27281890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graphicFrame>
        <p:nvGraphicFramePr>
          <p:cNvPr id="4" name="Diagramme 3">
            <a:extLst>
              <a:ext uri="{FF2B5EF4-FFF2-40B4-BE49-F238E27FC236}">
                <a16:creationId xmlns:a16="http://schemas.microsoft.com/office/drawing/2014/main" id="{7B64CB8B-4070-4F51-A180-21C3678A5F63}"/>
              </a:ext>
            </a:extLst>
          </p:cNvPr>
          <p:cNvGraphicFramePr/>
          <p:nvPr>
            <p:extLst>
              <p:ext uri="{D42A27DB-BD31-4B8C-83A1-F6EECF244321}">
                <p14:modId xmlns:p14="http://schemas.microsoft.com/office/powerpoint/2010/main" val="3887621434"/>
              </p:ext>
            </p:extLst>
          </p:nvPr>
        </p:nvGraphicFramePr>
        <p:xfrm>
          <a:off x="431799" y="1305634"/>
          <a:ext cx="10934701" cy="477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89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1472334"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.5. Méthodes d'observation et d'analyse des postes de travail </a:t>
            </a:r>
          </a:p>
        </p:txBody>
      </p:sp>
      <p:pic>
        <p:nvPicPr>
          <p:cNvPr id="3" name="Image 2" descr="Une image contenant texte&#10;&#10;Description générée automatiquement">
            <a:extLst>
              <a:ext uri="{FF2B5EF4-FFF2-40B4-BE49-F238E27FC236}">
                <a16:creationId xmlns:a16="http://schemas.microsoft.com/office/drawing/2014/main" id="{EF4E6623-DB71-4A15-9FA5-0C39E1142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47" y="1816321"/>
            <a:ext cx="10923342" cy="4703372"/>
          </a:xfrm>
          <a:prstGeom prst="rect">
            <a:avLst/>
          </a:prstGeom>
        </p:spPr>
      </p:pic>
    </p:spTree>
    <p:extLst>
      <p:ext uri="{BB962C8B-B14F-4D97-AF65-F5344CB8AC3E}">
        <p14:creationId xmlns:p14="http://schemas.microsoft.com/office/powerpoint/2010/main" val="229107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1472334"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.5. Méthodes d'observation et d'analyse des postes de travail </a:t>
            </a:r>
          </a:p>
        </p:txBody>
      </p:sp>
      <p:pic>
        <p:nvPicPr>
          <p:cNvPr id="3" name="Image 2" descr="Une image contenant table&#10;&#10;Description générée automatiquement">
            <a:extLst>
              <a:ext uri="{FF2B5EF4-FFF2-40B4-BE49-F238E27FC236}">
                <a16:creationId xmlns:a16="http://schemas.microsoft.com/office/drawing/2014/main" id="{A75712B4-35E6-4D03-AC96-5A5A3BE1C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78" y="1783007"/>
            <a:ext cx="10979776" cy="4664148"/>
          </a:xfrm>
          <a:prstGeom prst="rect">
            <a:avLst/>
          </a:prstGeom>
        </p:spPr>
      </p:pic>
    </p:spTree>
    <p:extLst>
      <p:ext uri="{BB962C8B-B14F-4D97-AF65-F5344CB8AC3E}">
        <p14:creationId xmlns:p14="http://schemas.microsoft.com/office/powerpoint/2010/main" val="3582110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1472334"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.5. Méthodes d'observation et d'analyse des postes de travail </a:t>
            </a:r>
          </a:p>
        </p:txBody>
      </p:sp>
      <p:pic>
        <p:nvPicPr>
          <p:cNvPr id="3" name="Image 2" descr="Une image contenant table&#10;&#10;Description générée automatiquement">
            <a:extLst>
              <a:ext uri="{FF2B5EF4-FFF2-40B4-BE49-F238E27FC236}">
                <a16:creationId xmlns:a16="http://schemas.microsoft.com/office/drawing/2014/main" id="{4F86C743-1187-44F3-8F5A-8B1BEA29A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20" y="1725164"/>
            <a:ext cx="10876727" cy="4839060"/>
          </a:xfrm>
          <a:prstGeom prst="rect">
            <a:avLst/>
          </a:prstGeom>
        </p:spPr>
      </p:pic>
    </p:spTree>
    <p:extLst>
      <p:ext uri="{BB962C8B-B14F-4D97-AF65-F5344CB8AC3E}">
        <p14:creationId xmlns:p14="http://schemas.microsoft.com/office/powerpoint/2010/main" val="4152794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1472334"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.5. Méthodes d'observation et d'analyse des postes de travail </a:t>
            </a:r>
          </a:p>
        </p:txBody>
      </p:sp>
      <p:pic>
        <p:nvPicPr>
          <p:cNvPr id="3" name="Image 2" descr="Une image contenant table&#10;&#10;Description générée automatiquement">
            <a:extLst>
              <a:ext uri="{FF2B5EF4-FFF2-40B4-BE49-F238E27FC236}">
                <a16:creationId xmlns:a16="http://schemas.microsoft.com/office/drawing/2014/main" id="{AEC69D77-4377-4358-B8F0-0BDBFC950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1698883"/>
            <a:ext cx="10213475" cy="5010950"/>
          </a:xfrm>
          <a:prstGeom prst="rect">
            <a:avLst/>
          </a:prstGeom>
        </p:spPr>
      </p:pic>
    </p:spTree>
    <p:extLst>
      <p:ext uri="{BB962C8B-B14F-4D97-AF65-F5344CB8AC3E}">
        <p14:creationId xmlns:p14="http://schemas.microsoft.com/office/powerpoint/2010/main" val="1472390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1472334"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.5. Méthodes d'observation et d'analyse des postes de travail </a:t>
            </a:r>
          </a:p>
        </p:txBody>
      </p:sp>
      <p:pic>
        <p:nvPicPr>
          <p:cNvPr id="7" name="Image 6" descr="Une image contenant texte&#10;&#10;Description générée automatiquement">
            <a:extLst>
              <a:ext uri="{FF2B5EF4-FFF2-40B4-BE49-F238E27FC236}">
                <a16:creationId xmlns:a16="http://schemas.microsoft.com/office/drawing/2014/main" id="{79FC4E39-E2AF-420A-BDDE-09DC84465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79" y="2241655"/>
            <a:ext cx="11275488" cy="2231607"/>
          </a:xfrm>
          <a:prstGeom prst="rect">
            <a:avLst/>
          </a:prstGeom>
        </p:spPr>
      </p:pic>
    </p:spTree>
    <p:extLst>
      <p:ext uri="{BB962C8B-B14F-4D97-AF65-F5344CB8AC3E}">
        <p14:creationId xmlns:p14="http://schemas.microsoft.com/office/powerpoint/2010/main" val="3469439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graphicFrame>
        <p:nvGraphicFramePr>
          <p:cNvPr id="2" name="Diagramme 1">
            <a:extLst>
              <a:ext uri="{FF2B5EF4-FFF2-40B4-BE49-F238E27FC236}">
                <a16:creationId xmlns:a16="http://schemas.microsoft.com/office/drawing/2014/main" id="{76F7F06D-41A1-4331-AD34-045EE32BE882}"/>
              </a:ext>
            </a:extLst>
          </p:cNvPr>
          <p:cNvGraphicFramePr/>
          <p:nvPr>
            <p:extLst>
              <p:ext uri="{D42A27DB-BD31-4B8C-83A1-F6EECF244321}">
                <p14:modId xmlns:p14="http://schemas.microsoft.com/office/powerpoint/2010/main" val="1157671191"/>
              </p:ext>
            </p:extLst>
          </p:nvPr>
        </p:nvGraphicFramePr>
        <p:xfrm>
          <a:off x="491067" y="1114120"/>
          <a:ext cx="11125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71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0672233"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.1. Le poste de travail</a:t>
            </a:r>
          </a:p>
        </p:txBody>
      </p:sp>
      <p:sp>
        <p:nvSpPr>
          <p:cNvPr id="7" name="ZoneTexte 6">
            <a:extLst>
              <a:ext uri="{FF2B5EF4-FFF2-40B4-BE49-F238E27FC236}">
                <a16:creationId xmlns:a16="http://schemas.microsoft.com/office/drawing/2014/main" id="{3310F1A6-1584-4085-A498-A3B122A9950B}"/>
              </a:ext>
            </a:extLst>
          </p:cNvPr>
          <p:cNvSpPr txBox="1"/>
          <p:nvPr/>
        </p:nvSpPr>
        <p:spPr>
          <a:xfrm>
            <a:off x="639233" y="2209852"/>
            <a:ext cx="7361767" cy="2677656"/>
          </a:xfrm>
          <a:prstGeom prst="rect">
            <a:avLst/>
          </a:prstGeom>
          <a:noFill/>
        </p:spPr>
        <p:txBody>
          <a:bodyPr wrap="square">
            <a:spAutoFit/>
          </a:bodyPr>
          <a:lstStyle/>
          <a:p>
            <a:pPr algn="ctr"/>
            <a:r>
              <a:rPr lang="fr-FR" sz="2400" dirty="0">
                <a:effectLst/>
                <a:latin typeface="Arial" panose="020B0604020202020204" pitchFamily="34" charset="0"/>
                <a:ea typeface="Times New Roman" panose="02020603050405020304" pitchFamily="18" charset="0"/>
                <a:cs typeface="Times New Roman" panose="02020603050405020304" pitchFamily="18" charset="0"/>
              </a:rPr>
              <a:t>Les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risques</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sont indissociables du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poste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occupé par les salariés et des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tâches</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qu’ils réalisent. </a:t>
            </a:r>
          </a:p>
          <a:p>
            <a:pPr algn="just"/>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fr-FR" sz="2400" dirty="0">
                <a:effectLst/>
                <a:latin typeface="Arial" panose="020B0604020202020204" pitchFamily="34" charset="0"/>
                <a:ea typeface="Times New Roman" panose="02020603050405020304" pitchFamily="18" charset="0"/>
                <a:cs typeface="Times New Roman" panose="02020603050405020304" pitchFamily="18" charset="0"/>
              </a:rPr>
              <a:t>La fiche de poste récapitule pour chaque catégorie d’emploi, les caractéristiques des tâches qu’ils accomplissent et éventuellement les risques liés à ces tâches.</a:t>
            </a:r>
          </a:p>
        </p:txBody>
      </p:sp>
      <p:pic>
        <p:nvPicPr>
          <p:cNvPr id="1026" name="Picture 2" descr="Technicien poste de travail">
            <a:extLst>
              <a:ext uri="{FF2B5EF4-FFF2-40B4-BE49-F238E27FC236}">
                <a16:creationId xmlns:a16="http://schemas.microsoft.com/office/drawing/2014/main" id="{E94AFDCA-B40F-4A61-B51A-7CEF6C631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333" y="2209852"/>
            <a:ext cx="3531130" cy="23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7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0672233"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.2. Familles de risques</a:t>
            </a:r>
          </a:p>
        </p:txBody>
      </p:sp>
      <p:graphicFrame>
        <p:nvGraphicFramePr>
          <p:cNvPr id="2" name="Tableau 1">
            <a:extLst>
              <a:ext uri="{FF2B5EF4-FFF2-40B4-BE49-F238E27FC236}">
                <a16:creationId xmlns:a16="http://schemas.microsoft.com/office/drawing/2014/main" id="{743537E4-EDA8-4559-A354-C4FC6D96D40B}"/>
              </a:ext>
            </a:extLst>
          </p:cNvPr>
          <p:cNvGraphicFramePr>
            <a:graphicFrameLocks noGrp="1"/>
          </p:cNvGraphicFramePr>
          <p:nvPr>
            <p:extLst>
              <p:ext uri="{D42A27DB-BD31-4B8C-83A1-F6EECF244321}">
                <p14:modId xmlns:p14="http://schemas.microsoft.com/office/powerpoint/2010/main" val="1999046845"/>
              </p:ext>
            </p:extLst>
          </p:nvPr>
        </p:nvGraphicFramePr>
        <p:xfrm>
          <a:off x="393759" y="1856987"/>
          <a:ext cx="11235267" cy="4330622"/>
        </p:xfrm>
        <a:graphic>
          <a:graphicData uri="http://schemas.openxmlformats.org/drawingml/2006/table">
            <a:tbl>
              <a:tblPr firstRow="1" firstCol="1" bandRow="1">
                <a:tableStyleId>{F2DE63D5-997A-4646-A377-4702673A728D}</a:tableStyleId>
              </a:tblPr>
              <a:tblGrid>
                <a:gridCol w="5779174">
                  <a:extLst>
                    <a:ext uri="{9D8B030D-6E8A-4147-A177-3AD203B41FA5}">
                      <a16:colId xmlns:a16="http://schemas.microsoft.com/office/drawing/2014/main" val="2520369507"/>
                    </a:ext>
                  </a:extLst>
                </a:gridCol>
                <a:gridCol w="5456093">
                  <a:extLst>
                    <a:ext uri="{9D8B030D-6E8A-4147-A177-3AD203B41FA5}">
                      <a16:colId xmlns:a16="http://schemas.microsoft.com/office/drawing/2014/main" val="1254552198"/>
                    </a:ext>
                  </a:extLst>
                </a:gridCol>
              </a:tblGrid>
              <a:tr h="402429">
                <a:tc gridSpan="2">
                  <a:txBody>
                    <a:bodyPr/>
                    <a:lstStyle/>
                    <a:p>
                      <a:pPr algn="ctr"/>
                      <a:r>
                        <a:rPr lang="fr-FR" sz="2000" dirty="0">
                          <a:effectLst/>
                          <a:latin typeface="Arial" panose="020B0604020202020204" pitchFamily="34" charset="0"/>
                          <a:cs typeface="Arial" panose="020B0604020202020204" pitchFamily="34" charset="0"/>
                        </a:rPr>
                        <a:t>Principales familles de risques (INRS)</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2204843545"/>
                  </a:ext>
                </a:extLst>
              </a:tr>
              <a:tr h="560723">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 Risques de trébuchement, chute, heurt ou autres perturbations du mouvement</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buFont typeface="+mj-lt"/>
                        <a:buAutoNum type="arabicPeriod" startAt="10"/>
                      </a:pPr>
                      <a:r>
                        <a:rPr lang="fr-FR" sz="2000" b="0" dirty="0">
                          <a:effectLst/>
                          <a:latin typeface="Arial" panose="020B0604020202020204" pitchFamily="34" charset="0"/>
                          <a:cs typeface="Arial" panose="020B0604020202020204" pitchFamily="34" charset="0"/>
                        </a:rPr>
                        <a:t> Risques liés aux effondrements et aux chutes d'objets</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47916785"/>
                  </a:ext>
                </a:extLst>
              </a:tr>
              <a:tr h="280362">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2. Risques de chutes de hauteur</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11. Risques et nuisances liées au bruit</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02233751"/>
                  </a:ext>
                </a:extLst>
              </a:tr>
              <a:tr h="560723">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3. Risques liés aux circulations internes de véhicules1</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12. Risques liés aux ambiances thermiques</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49690576"/>
                  </a:ext>
                </a:extLst>
              </a:tr>
              <a:tr h="280362">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4. Risques routiers en mission</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13. Risques d'incendie et d'explosion</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01381291"/>
                  </a:ext>
                </a:extLst>
              </a:tr>
              <a:tr h="280362">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5. Risques liés à la charge physique de travail </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14. Risques liés à l'électricité </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9277904"/>
                  </a:ext>
                </a:extLst>
              </a:tr>
              <a:tr h="280362">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6. Risques liés à la manutention mécanique</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15. Risques liés aux ambiances lumineuses</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18872451"/>
                  </a:ext>
                </a:extLst>
              </a:tr>
              <a:tr h="560723">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7. Risques liés aux produits aux émissions et aux déchets</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16. Risques liés aux rayonnements</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79330745"/>
                  </a:ext>
                </a:extLst>
              </a:tr>
              <a:tr h="385257">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8. Risques liés  aux agents biologiques</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17. Risques psychosociaux</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16370186"/>
                  </a:ext>
                </a:extLst>
              </a:tr>
              <a:tr h="494936">
                <a:tc>
                  <a:txBody>
                    <a:bodyPr/>
                    <a:lstStyle/>
                    <a:p>
                      <a:pPr marL="0" lvl="0" indent="0">
                        <a:buFont typeface="+mj-lt"/>
                        <a:buNone/>
                      </a:pPr>
                      <a:r>
                        <a:rPr lang="fr-FR" sz="2000" b="0" dirty="0">
                          <a:effectLst/>
                          <a:latin typeface="Arial" panose="020B0604020202020204" pitchFamily="34" charset="0"/>
                          <a:cs typeface="Arial" panose="020B0604020202020204" pitchFamily="34" charset="0"/>
                        </a:rPr>
                        <a:t>9. Risques liés aux équipements de travail</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fr-FR" sz="2000" b="0" dirty="0">
                          <a:effectLst/>
                          <a:latin typeface="Arial" panose="020B0604020202020204" pitchFamily="34" charset="0"/>
                          <a:cs typeface="Arial" panose="020B0604020202020204" pitchFamily="34" charset="0"/>
                        </a:rPr>
                        <a:t> </a:t>
                      </a:r>
                      <a:endParaRPr lang="fr-FR"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04704589"/>
                  </a:ext>
                </a:extLst>
              </a:tr>
            </a:tbl>
          </a:graphicData>
        </a:graphic>
      </p:graphicFrame>
    </p:spTree>
    <p:extLst>
      <p:ext uri="{BB962C8B-B14F-4D97-AF65-F5344CB8AC3E}">
        <p14:creationId xmlns:p14="http://schemas.microsoft.com/office/powerpoint/2010/main" val="995715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0672233"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.3. Évaluer les risques</a:t>
            </a:r>
          </a:p>
        </p:txBody>
      </p:sp>
      <p:sp>
        <p:nvSpPr>
          <p:cNvPr id="7" name="ZoneTexte 6">
            <a:extLst>
              <a:ext uri="{FF2B5EF4-FFF2-40B4-BE49-F238E27FC236}">
                <a16:creationId xmlns:a16="http://schemas.microsoft.com/office/drawing/2014/main" id="{9EFEDC1E-650F-44DF-BB06-0E31FE36DFC2}"/>
              </a:ext>
            </a:extLst>
          </p:cNvPr>
          <p:cNvSpPr txBox="1"/>
          <p:nvPr/>
        </p:nvSpPr>
        <p:spPr>
          <a:xfrm>
            <a:off x="152401" y="1790752"/>
            <a:ext cx="11950700" cy="1184940"/>
          </a:xfrm>
          <a:prstGeom prst="rect">
            <a:avLst/>
          </a:prstGeom>
          <a:noFill/>
        </p:spPr>
        <p:txBody>
          <a:bodyPr wrap="square">
            <a:spAutoFit/>
          </a:bodyPr>
          <a:lstStyle/>
          <a:p>
            <a:pPr>
              <a:spcAft>
                <a:spcPts val="6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L’évaluation d’un risque dépend de la probabilité de survenue d’un dommage et de sa gravité. </a:t>
            </a:r>
            <a:endParaRPr lang="fr-FR" sz="22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spcAft>
                <a:spcPts val="600"/>
              </a:spcAft>
              <a:buFont typeface="Symbol" panose="05050102010706020507" pitchFamily="18" charset="2"/>
              <a:buChar char="Þ"/>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Chaque situation dangereuse doit être évaluée en fonction de sa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gravité</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(échelle de gravité) et de sa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probabilité de survenue</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(échelle d’exposition). </a:t>
            </a:r>
          </a:p>
        </p:txBody>
      </p:sp>
      <p:pic>
        <p:nvPicPr>
          <p:cNvPr id="3" name="Image 2" descr="Une image contenant texte, capture d’écran, Police, nombre&#10;&#10;Description générée automatiquement">
            <a:extLst>
              <a:ext uri="{FF2B5EF4-FFF2-40B4-BE49-F238E27FC236}">
                <a16:creationId xmlns:a16="http://schemas.microsoft.com/office/drawing/2014/main" id="{3ACA0128-AEA0-F9AC-58E6-699C63211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71" y="3354420"/>
            <a:ext cx="10697062" cy="2912680"/>
          </a:xfrm>
          <a:prstGeom prst="rect">
            <a:avLst/>
          </a:prstGeom>
        </p:spPr>
      </p:pic>
    </p:spTree>
    <p:extLst>
      <p:ext uri="{BB962C8B-B14F-4D97-AF65-F5344CB8AC3E}">
        <p14:creationId xmlns:p14="http://schemas.microsoft.com/office/powerpoint/2010/main" val="3312070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0672233"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.4. Hiérarchiser les risques</a:t>
            </a:r>
          </a:p>
        </p:txBody>
      </p:sp>
      <p:sp>
        <p:nvSpPr>
          <p:cNvPr id="7" name="ZoneTexte 6">
            <a:extLst>
              <a:ext uri="{FF2B5EF4-FFF2-40B4-BE49-F238E27FC236}">
                <a16:creationId xmlns:a16="http://schemas.microsoft.com/office/drawing/2014/main" id="{CC98E441-C771-466E-9887-80E4ADAC63EB}"/>
              </a:ext>
            </a:extLst>
          </p:cNvPr>
          <p:cNvSpPr txBox="1"/>
          <p:nvPr/>
        </p:nvSpPr>
        <p:spPr>
          <a:xfrm>
            <a:off x="681566" y="2109760"/>
            <a:ext cx="10930467" cy="2200602"/>
          </a:xfrm>
          <a:prstGeom prst="rect">
            <a:avLst/>
          </a:prstGeom>
          <a:noFill/>
        </p:spPr>
        <p:txBody>
          <a:bodyPr wrap="square">
            <a:spAutoFit/>
          </a:bodyPr>
          <a:lstStyle/>
          <a:p>
            <a:pPr algn="ctr">
              <a:spcBef>
                <a:spcPts val="600"/>
              </a:spcBef>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Cette phase consiste à hiérarchiser les risques, ceux dont la probabilité de survenue et dont les conséquences sont les plus importantes afin d’identifier les risques à traiter en priorité.</a:t>
            </a:r>
          </a:p>
          <a:p>
            <a:pPr algn="ctr">
              <a:spcBef>
                <a:spcPts val="600"/>
              </a:spcBef>
              <a:spcAft>
                <a:spcPts val="600"/>
              </a:spcAft>
            </a:pPr>
            <a:r>
              <a:rPr lang="fr-FR" sz="2200" dirty="0">
                <a:effectLst/>
                <a:latin typeface="Arial" panose="020B0604020202020204" pitchFamily="34" charset="0"/>
                <a:ea typeface="Times New Roman" panose="02020603050405020304" pitchFamily="18" charset="0"/>
                <a:cs typeface="Arial" panose="020B0604020202020204" pitchFamily="34" charset="0"/>
              </a:rPr>
              <a:t>À</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partir des 2 grilles précédentes, il est possible de calculer la criticité de chaque risque. Elle est obtenue en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multipliant l’indice de probabilité par l’indice de gravité</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a:t>
            </a:r>
          </a:p>
        </p:txBody>
      </p:sp>
      <p:pic>
        <p:nvPicPr>
          <p:cNvPr id="3" name="Image 2">
            <a:extLst>
              <a:ext uri="{FF2B5EF4-FFF2-40B4-BE49-F238E27FC236}">
                <a16:creationId xmlns:a16="http://schemas.microsoft.com/office/drawing/2014/main" id="{BE95E982-7816-C341-871F-1777A97B7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94" y="4310361"/>
            <a:ext cx="11376063" cy="1107351"/>
          </a:xfrm>
          <a:prstGeom prst="rect">
            <a:avLst/>
          </a:prstGeom>
        </p:spPr>
      </p:pic>
    </p:spTree>
    <p:extLst>
      <p:ext uri="{BB962C8B-B14F-4D97-AF65-F5344CB8AC3E}">
        <p14:creationId xmlns:p14="http://schemas.microsoft.com/office/powerpoint/2010/main" val="188832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0672233"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.4. Hiérarchiser les risques</a:t>
            </a:r>
          </a:p>
        </p:txBody>
      </p:sp>
      <p:pic>
        <p:nvPicPr>
          <p:cNvPr id="4" name="Image 3" descr="Une image contenant texte, capture d’écran, Police, ligne&#10;&#10;Description générée automatiquement">
            <a:extLst>
              <a:ext uri="{FF2B5EF4-FFF2-40B4-BE49-F238E27FC236}">
                <a16:creationId xmlns:a16="http://schemas.microsoft.com/office/drawing/2014/main" id="{47851219-0DD9-925F-4471-DADD9144C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38" y="2217471"/>
            <a:ext cx="10570014" cy="3045696"/>
          </a:xfrm>
          <a:prstGeom prst="rect">
            <a:avLst/>
          </a:prstGeom>
        </p:spPr>
      </p:pic>
    </p:spTree>
    <p:extLst>
      <p:ext uri="{BB962C8B-B14F-4D97-AF65-F5344CB8AC3E}">
        <p14:creationId xmlns:p14="http://schemas.microsoft.com/office/powerpoint/2010/main" val="3801019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0672233"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.4. Hiérarchiser les risques</a:t>
            </a:r>
          </a:p>
        </p:txBody>
      </p:sp>
      <p:pic>
        <p:nvPicPr>
          <p:cNvPr id="3" name="Image 2" descr="Une image contenant table&#10;&#10;Description générée automatiquement">
            <a:extLst>
              <a:ext uri="{FF2B5EF4-FFF2-40B4-BE49-F238E27FC236}">
                <a16:creationId xmlns:a16="http://schemas.microsoft.com/office/drawing/2014/main" id="{D0B9E9D6-E386-4A23-B6F1-12D619620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44" y="2085173"/>
            <a:ext cx="11103689" cy="2897460"/>
          </a:xfrm>
          <a:prstGeom prst="rect">
            <a:avLst/>
          </a:prstGeom>
        </p:spPr>
      </p:pic>
    </p:spTree>
    <p:extLst>
      <p:ext uri="{BB962C8B-B14F-4D97-AF65-F5344CB8AC3E}">
        <p14:creationId xmlns:p14="http://schemas.microsoft.com/office/powerpoint/2010/main" val="97405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471" y="590900"/>
            <a:ext cx="11644462"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3. Concevoir le DUERP </a:t>
            </a:r>
            <a:endParaRPr lang="fr-FR" sz="2800" dirty="0">
              <a:solidFill>
                <a:srgbClr val="FFFF00"/>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138E307-1A9E-42BB-AE48-12181015CACB}"/>
              </a:ext>
            </a:extLst>
          </p:cNvPr>
          <p:cNvSpPr>
            <a:spLocks noGrp="1"/>
          </p:cNvSpPr>
          <p:nvPr>
            <p:ph type="ctrTitle"/>
          </p:nvPr>
        </p:nvSpPr>
        <p:spPr>
          <a:xfrm>
            <a:off x="-1" y="1"/>
            <a:ext cx="12192001" cy="523220"/>
          </a:xfrm>
        </p:spPr>
        <p:txBody>
          <a:bodyPr>
            <a:noAutofit/>
          </a:bodyPr>
          <a:lstStyle/>
          <a:p>
            <a:r>
              <a:rPr lang="fr-FR" sz="2600" b="1" dirty="0">
                <a:latin typeface="Arial" panose="020B0604020202020204" pitchFamily="34" charset="0"/>
                <a:cs typeface="Arial" panose="020B0604020202020204" pitchFamily="34" charset="0"/>
              </a:rPr>
              <a:t>Chap. 7 – La gestion des risques liés à la santé et à la sécurité du travail </a:t>
            </a:r>
          </a:p>
        </p:txBody>
      </p:sp>
      <p:sp>
        <p:nvSpPr>
          <p:cNvPr id="5" name="ZoneTexte 4">
            <a:extLst>
              <a:ext uri="{FF2B5EF4-FFF2-40B4-BE49-F238E27FC236}">
                <a16:creationId xmlns:a16="http://schemas.microsoft.com/office/drawing/2014/main" id="{316C4ABE-0956-439A-8422-F8133C4BDFEE}"/>
              </a:ext>
            </a:extLst>
          </p:cNvPr>
          <p:cNvSpPr txBox="1"/>
          <p:nvPr/>
        </p:nvSpPr>
        <p:spPr>
          <a:xfrm>
            <a:off x="122766" y="1114120"/>
            <a:ext cx="11472334" cy="523220"/>
          </a:xfrm>
          <a:prstGeom prst="rect">
            <a:avLst/>
          </a:prstGeom>
          <a:noFill/>
        </p:spPr>
        <p:txBody>
          <a:bodyPr wrap="square">
            <a:spAutoFit/>
          </a:bodyPr>
          <a:lstStyle/>
          <a:p>
            <a:pPr>
              <a:spcBef>
                <a:spcPts val="600"/>
              </a:spcBef>
              <a:spcAft>
                <a:spcPts val="2400"/>
              </a:spcAft>
            </a:pPr>
            <a:r>
              <a:rPr lang="fr-FR" sz="2800" b="1" kern="0" dirty="0">
                <a:latin typeface="Arial" panose="020B0604020202020204" pitchFamily="34" charset="0"/>
                <a:ea typeface="Times New Roman" panose="02020603050405020304" pitchFamily="18" charset="0"/>
                <a:cs typeface="Arial" panose="020B0604020202020204" pitchFamily="34" charset="0"/>
              </a:rPr>
              <a:t>3</a:t>
            </a:r>
            <a:r>
              <a:rPr lang="fr-FR" sz="2800" b="1" kern="0" dirty="0">
                <a:effectLst/>
                <a:latin typeface="Arial" panose="020B0604020202020204" pitchFamily="34" charset="0"/>
                <a:ea typeface="Times New Roman" panose="02020603050405020304" pitchFamily="18" charset="0"/>
                <a:cs typeface="Arial" panose="020B0604020202020204" pitchFamily="34" charset="0"/>
              </a:rPr>
              <a:t>.5. Méthodes d'observation et d'analyse des postes de travail </a:t>
            </a:r>
          </a:p>
        </p:txBody>
      </p:sp>
      <p:sp>
        <p:nvSpPr>
          <p:cNvPr id="7" name="ZoneTexte 6">
            <a:extLst>
              <a:ext uri="{FF2B5EF4-FFF2-40B4-BE49-F238E27FC236}">
                <a16:creationId xmlns:a16="http://schemas.microsoft.com/office/drawing/2014/main" id="{80A34C7D-6404-4EFF-8ACF-8CA1229A65F5}"/>
              </a:ext>
            </a:extLst>
          </p:cNvPr>
          <p:cNvSpPr txBox="1"/>
          <p:nvPr/>
        </p:nvSpPr>
        <p:spPr>
          <a:xfrm>
            <a:off x="533400" y="2323619"/>
            <a:ext cx="10871200" cy="3108543"/>
          </a:xfrm>
          <a:prstGeom prst="rect">
            <a:avLst/>
          </a:prstGeom>
          <a:noFill/>
        </p:spPr>
        <p:txBody>
          <a:bodyPr wrap="square">
            <a:spAutoFit/>
          </a:bodyPr>
          <a:lstStyle/>
          <a:p>
            <a:pPr algn="ctr">
              <a:spcAft>
                <a:spcPts val="3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La création du DUERP consiste à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collecter les informations sur les risques rencontrés </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auprès de chaque unité de travail*, puis à en faire une synthèse dans des tableaux récapitulatifs. </a:t>
            </a:r>
          </a:p>
          <a:p>
            <a:pPr algn="ctr">
              <a:spcAft>
                <a:spcPts val="300"/>
              </a:spcAft>
            </a:pPr>
            <a:r>
              <a:rPr lang="fr-FR" sz="2200" dirty="0">
                <a:latin typeface="Arial" panose="020B0604020202020204" pitchFamily="34" charset="0"/>
                <a:ea typeface="Times New Roman" panose="02020603050405020304" pitchFamily="18" charset="0"/>
                <a:cs typeface="Times New Roman" panose="02020603050405020304" pitchFamily="18" charset="0"/>
              </a:rPr>
              <a:t>=&gt; </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Ils hiérarchisent ces risques pour mieux identifier les mesures préventives à prendre pour réduire les risques supportés par le personnel. </a:t>
            </a:r>
          </a:p>
          <a:p>
            <a:pPr algn="ctr">
              <a:spcBef>
                <a:spcPts val="1800"/>
              </a:spcBef>
              <a:spcAft>
                <a:spcPts val="600"/>
              </a:spcAft>
            </a:pPr>
            <a:r>
              <a:rPr lang="fr-FR" sz="2200" i="1" dirty="0">
                <a:effectLst/>
                <a:latin typeface="Arial" panose="020B0604020202020204" pitchFamily="34" charset="0"/>
                <a:ea typeface="Times New Roman" panose="02020603050405020304" pitchFamily="18" charset="0"/>
                <a:cs typeface="Arial" panose="020B0604020202020204" pitchFamily="34" charset="0"/>
              </a:rPr>
              <a:t>* L’unité de travail, n’est pas forcément un poste de travail, une fonction, une activité, un processus mais une situation de travail dans laquelle un ou des salariés, est (sont) exposé(s) à un même danger (source : INRS).</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110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219</TotalTime>
  <Words>962</Words>
  <Application>Microsoft Office PowerPoint</Application>
  <PresentationFormat>Grand écran</PresentationFormat>
  <Paragraphs>76</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Century Gothic</vt:lpstr>
      <vt:lpstr>Symbol</vt:lpstr>
      <vt:lpstr>Wingdings 3</vt:lpstr>
      <vt:lpstr>Ion</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lpstr>Chap. 7 – La gestion des risques liés à la santé et à la sécurité du travail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41</cp:revision>
  <dcterms:created xsi:type="dcterms:W3CDTF">2014-01-14T07:42:30Z</dcterms:created>
  <dcterms:modified xsi:type="dcterms:W3CDTF">2023-11-07T20:25:01Z</dcterms:modified>
</cp:coreProperties>
</file>