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5"/>
  </p:notesMasterIdLst>
  <p:sldIdLst>
    <p:sldId id="269" r:id="rId2"/>
    <p:sldId id="267" r:id="rId3"/>
    <p:sldId id="270" r:id="rId4"/>
    <p:sldId id="268" r:id="rId5"/>
    <p:sldId id="274" r:id="rId6"/>
    <p:sldId id="276" r:id="rId7"/>
    <p:sldId id="271" r:id="rId8"/>
    <p:sldId id="275" r:id="rId9"/>
    <p:sldId id="277" r:id="rId10"/>
    <p:sldId id="278" r:id="rId11"/>
    <p:sldId id="272" r:id="rId12"/>
    <p:sldId id="273" r:id="rId13"/>
    <p:sldId id="279"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Style léger 3 - Accentuation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5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9BCC25-129B-CF48-BFAD-202EB0A11659}" type="datetimeFigureOut">
              <a:rPr lang="fr-FR" smtClean="0"/>
              <a:t>07/11/2023</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E46A9D-924C-A54F-8D00-AABD385BCF98}" type="slidenum">
              <a:rPr lang="fr-FR" smtClean="0"/>
              <a:t>‹N°›</a:t>
            </a:fld>
            <a:endParaRPr lang="fr-FR"/>
          </a:p>
        </p:txBody>
      </p:sp>
    </p:spTree>
    <p:extLst>
      <p:ext uri="{BB962C8B-B14F-4D97-AF65-F5344CB8AC3E}">
        <p14:creationId xmlns:p14="http://schemas.microsoft.com/office/powerpoint/2010/main" val="264841283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606179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07/11/2023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1575718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883196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701414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5605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925558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571442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456804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821354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15600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480940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07/11/2023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542501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07/11/2023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127069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0439236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94590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8344309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07/11/2023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832608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07/11/2023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2728189066"/>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56471" y="590900"/>
            <a:ext cx="11644462"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2. Identifier les acteurs de la santé et de la sécurité au travail </a:t>
            </a:r>
            <a:endParaRPr lang="fr-FR" sz="2800" dirty="0">
              <a:solidFill>
                <a:srgbClr val="FFFF00"/>
              </a:solidFill>
              <a:latin typeface="Arial" panose="020B0604020202020204" pitchFamily="34" charset="0"/>
              <a:cs typeface="Arial" panose="020B0604020202020204" pitchFamily="34" charset="0"/>
            </a:endParaRPr>
          </a:p>
        </p:txBody>
      </p:sp>
      <p:sp>
        <p:nvSpPr>
          <p:cNvPr id="8" name="Titre 1">
            <a:extLst>
              <a:ext uri="{FF2B5EF4-FFF2-40B4-BE49-F238E27FC236}">
                <a16:creationId xmlns:a16="http://schemas.microsoft.com/office/drawing/2014/main" id="{B138E307-1A9E-42BB-AE48-12181015CACB}"/>
              </a:ext>
            </a:extLst>
          </p:cNvPr>
          <p:cNvSpPr>
            <a:spLocks noGrp="1"/>
          </p:cNvSpPr>
          <p:nvPr>
            <p:ph type="ctrTitle"/>
          </p:nvPr>
        </p:nvSpPr>
        <p:spPr>
          <a:xfrm>
            <a:off x="-1" y="1"/>
            <a:ext cx="12192001" cy="523220"/>
          </a:xfrm>
        </p:spPr>
        <p:txBody>
          <a:bodyPr>
            <a:noAutofit/>
          </a:bodyPr>
          <a:lstStyle/>
          <a:p>
            <a:r>
              <a:rPr lang="fr-FR" sz="2600" b="1" dirty="0">
                <a:latin typeface="Arial" panose="020B0604020202020204" pitchFamily="34" charset="0"/>
                <a:cs typeface="Arial" panose="020B0604020202020204" pitchFamily="34" charset="0"/>
              </a:rPr>
              <a:t>Chap. 7 – La gestion des risques liés à la santé et à la sécurité du travail </a:t>
            </a:r>
          </a:p>
        </p:txBody>
      </p:sp>
      <p:sp>
        <p:nvSpPr>
          <p:cNvPr id="5" name="ZoneTexte 4">
            <a:extLst>
              <a:ext uri="{FF2B5EF4-FFF2-40B4-BE49-F238E27FC236}">
                <a16:creationId xmlns:a16="http://schemas.microsoft.com/office/drawing/2014/main" id="{316C4ABE-0956-439A-8422-F8133C4BDFEE}"/>
              </a:ext>
            </a:extLst>
          </p:cNvPr>
          <p:cNvSpPr txBox="1"/>
          <p:nvPr/>
        </p:nvSpPr>
        <p:spPr>
          <a:xfrm>
            <a:off x="122766" y="1114120"/>
            <a:ext cx="10672233" cy="523220"/>
          </a:xfrm>
          <a:prstGeom prst="rect">
            <a:avLst/>
          </a:prstGeom>
          <a:noFill/>
        </p:spPr>
        <p:txBody>
          <a:bodyPr wrap="square">
            <a:spAutoFit/>
          </a:bodyPr>
          <a:lstStyle/>
          <a:p>
            <a:pPr>
              <a:spcBef>
                <a:spcPts val="600"/>
              </a:spcBef>
              <a:spcAft>
                <a:spcPts val="2400"/>
              </a:spcAft>
            </a:pPr>
            <a:r>
              <a:rPr lang="fr-FR" sz="2800" b="1" kern="0" dirty="0">
                <a:effectLst/>
                <a:latin typeface="Arial" panose="020B0604020202020204" pitchFamily="34" charset="0"/>
                <a:ea typeface="Times New Roman" panose="02020603050405020304" pitchFamily="18" charset="0"/>
                <a:cs typeface="Arial" panose="020B0604020202020204" pitchFamily="34" charset="0"/>
              </a:rPr>
              <a:t>2.1. les acteurs internes à l'entreprise </a:t>
            </a:r>
          </a:p>
        </p:txBody>
      </p:sp>
      <p:graphicFrame>
        <p:nvGraphicFramePr>
          <p:cNvPr id="2" name="Tableau 1">
            <a:extLst>
              <a:ext uri="{FF2B5EF4-FFF2-40B4-BE49-F238E27FC236}">
                <a16:creationId xmlns:a16="http://schemas.microsoft.com/office/drawing/2014/main" id="{AEC2B707-51BF-44DA-BBA8-E00E99548E24}"/>
              </a:ext>
            </a:extLst>
          </p:cNvPr>
          <p:cNvGraphicFramePr>
            <a:graphicFrameLocks noGrp="1"/>
          </p:cNvGraphicFramePr>
          <p:nvPr>
            <p:extLst>
              <p:ext uri="{D42A27DB-BD31-4B8C-83A1-F6EECF244321}">
                <p14:modId xmlns:p14="http://schemas.microsoft.com/office/powerpoint/2010/main" val="1653283494"/>
              </p:ext>
            </p:extLst>
          </p:nvPr>
        </p:nvGraphicFramePr>
        <p:xfrm>
          <a:off x="548217" y="2160559"/>
          <a:ext cx="11095566" cy="3921961"/>
        </p:xfrm>
        <a:graphic>
          <a:graphicData uri="http://schemas.openxmlformats.org/drawingml/2006/table">
            <a:tbl>
              <a:tblPr firstRow="1" firstCol="1" bandRow="1">
                <a:tableStyleId>{ED083AE6-46FA-4A59-8FB0-9F97EB10719F}</a:tableStyleId>
              </a:tblPr>
              <a:tblGrid>
                <a:gridCol w="1765687">
                  <a:extLst>
                    <a:ext uri="{9D8B030D-6E8A-4147-A177-3AD203B41FA5}">
                      <a16:colId xmlns:a16="http://schemas.microsoft.com/office/drawing/2014/main" val="2915332516"/>
                    </a:ext>
                  </a:extLst>
                </a:gridCol>
                <a:gridCol w="9329879">
                  <a:extLst>
                    <a:ext uri="{9D8B030D-6E8A-4147-A177-3AD203B41FA5}">
                      <a16:colId xmlns:a16="http://schemas.microsoft.com/office/drawing/2014/main" val="889339321"/>
                    </a:ext>
                  </a:extLst>
                </a:gridCol>
              </a:tblGrid>
              <a:tr h="3921961">
                <a:tc>
                  <a:txBody>
                    <a:bodyPr/>
                    <a:lstStyle/>
                    <a:p>
                      <a:pPr algn="ctr"/>
                      <a:r>
                        <a:rPr lang="fr-FR" sz="2200" b="1" u="none" strike="noStrike" dirty="0">
                          <a:solidFill>
                            <a:srgbClr val="00B0F0"/>
                          </a:solidFill>
                          <a:effectLst/>
                          <a:latin typeface="Arial" panose="020B0604020202020204" pitchFamily="34" charset="0"/>
                          <a:cs typeface="Arial" panose="020B0604020202020204" pitchFamily="34" charset="0"/>
                        </a:rPr>
                        <a:t>Employeur</a:t>
                      </a:r>
                      <a:endParaRPr lang="fr-FR" sz="2200" b="1" u="none" dirty="0">
                        <a:solidFill>
                          <a:srgbClr val="00B0F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800"/>
                        </a:spcBef>
                        <a:spcAft>
                          <a:spcPts val="300"/>
                        </a:spcAft>
                      </a:pPr>
                      <a:r>
                        <a:rPr lang="fr-FR" sz="2200" b="1" dirty="0">
                          <a:effectLst/>
                          <a:latin typeface="Arial" panose="020B0604020202020204" pitchFamily="34" charset="0"/>
                          <a:cs typeface="Arial" panose="020B0604020202020204" pitchFamily="34" charset="0"/>
                        </a:rPr>
                        <a:t>Il est responsable de la santé physique et mentale de ses salariés sur leur lieu de travail et dans l’exercice de leur métier. </a:t>
                      </a:r>
                    </a:p>
                    <a:p>
                      <a:pPr algn="just">
                        <a:spcBef>
                          <a:spcPts val="1800"/>
                        </a:spcBef>
                      </a:pPr>
                      <a:r>
                        <a:rPr lang="fr-FR" sz="2200" b="0" dirty="0">
                          <a:effectLst/>
                          <a:latin typeface="Arial" panose="020B0604020202020204" pitchFamily="34" charset="0"/>
                          <a:cs typeface="Arial" panose="020B0604020202020204" pitchFamily="34" charset="0"/>
                        </a:rPr>
                        <a:t>Obligations :</a:t>
                      </a:r>
                    </a:p>
                    <a:p>
                      <a:pPr marL="342900" lvl="0" indent="-342900" algn="l">
                        <a:buFont typeface="Arial" panose="020B0604020202020204" pitchFamily="34" charset="0"/>
                        <a:buChar char="-"/>
                      </a:pPr>
                      <a:r>
                        <a:rPr lang="fr-FR" sz="2200" b="0" dirty="0">
                          <a:effectLst/>
                          <a:latin typeface="Arial" panose="020B0604020202020204" pitchFamily="34" charset="0"/>
                          <a:cs typeface="Arial" panose="020B0604020202020204" pitchFamily="34" charset="0"/>
                        </a:rPr>
                        <a:t>mettre en place, animer la politique de prévention des risques professionnels ;</a:t>
                      </a:r>
                    </a:p>
                    <a:p>
                      <a:pPr marL="342900" lvl="0" indent="-342900" algn="l">
                        <a:buFont typeface="Arial" panose="020B0604020202020204" pitchFamily="34" charset="0"/>
                        <a:buChar char="-"/>
                      </a:pPr>
                      <a:r>
                        <a:rPr lang="fr-FR" sz="2200" b="0" dirty="0">
                          <a:effectLst/>
                          <a:latin typeface="Arial" panose="020B0604020202020204" pitchFamily="34" charset="0"/>
                          <a:cs typeface="Arial" panose="020B0604020202020204" pitchFamily="34" charset="0"/>
                        </a:rPr>
                        <a:t>organiser l'information et la formation des salariés à la prévention des risques professionnels ;</a:t>
                      </a:r>
                    </a:p>
                    <a:p>
                      <a:pPr marL="342900" lvl="0" indent="-342900" algn="l">
                        <a:buFont typeface="Arial" panose="020B0604020202020204" pitchFamily="34" charset="0"/>
                        <a:buChar char="-"/>
                      </a:pPr>
                      <a:r>
                        <a:rPr lang="fr-FR" sz="2200" b="0" dirty="0">
                          <a:effectLst/>
                          <a:latin typeface="Arial" panose="020B0604020202020204" pitchFamily="34" charset="0"/>
                          <a:cs typeface="Arial" panose="020B0604020202020204" pitchFamily="34" charset="0"/>
                        </a:rPr>
                        <a:t>assurer le bon fonctionnement des organismes en charge de la sécurité au travail et notamment du comité social et économique (CSE)</a:t>
                      </a:r>
                    </a:p>
                  </a:txBody>
                  <a:tcPr marL="68580" marR="68580" marT="0" marB="0"/>
                </a:tc>
                <a:extLst>
                  <a:ext uri="{0D108BD9-81ED-4DB2-BD59-A6C34878D82A}">
                    <a16:rowId xmlns:a16="http://schemas.microsoft.com/office/drawing/2014/main" val="1895872741"/>
                  </a:ext>
                </a:extLst>
              </a:tr>
            </a:tbl>
          </a:graphicData>
        </a:graphic>
      </p:graphicFrame>
    </p:spTree>
    <p:extLst>
      <p:ext uri="{BB962C8B-B14F-4D97-AF65-F5344CB8AC3E}">
        <p14:creationId xmlns:p14="http://schemas.microsoft.com/office/powerpoint/2010/main" val="16798996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316C4ABE-0956-439A-8422-F8133C4BDFEE}"/>
              </a:ext>
            </a:extLst>
          </p:cNvPr>
          <p:cNvSpPr txBox="1"/>
          <p:nvPr/>
        </p:nvSpPr>
        <p:spPr>
          <a:xfrm>
            <a:off x="0" y="98120"/>
            <a:ext cx="10672233" cy="523220"/>
          </a:xfrm>
          <a:prstGeom prst="rect">
            <a:avLst/>
          </a:prstGeom>
          <a:noFill/>
        </p:spPr>
        <p:txBody>
          <a:bodyPr wrap="square">
            <a:spAutoFit/>
          </a:bodyPr>
          <a:lstStyle/>
          <a:p>
            <a:pPr>
              <a:spcBef>
                <a:spcPts val="600"/>
              </a:spcBef>
              <a:spcAft>
                <a:spcPts val="2400"/>
              </a:spcAft>
            </a:pPr>
            <a:r>
              <a:rPr lang="fr-FR" sz="2800" b="1" kern="0" dirty="0">
                <a:effectLst/>
                <a:latin typeface="Arial" panose="020B0604020202020204" pitchFamily="34" charset="0"/>
                <a:ea typeface="Times New Roman" panose="02020603050405020304" pitchFamily="18" charset="0"/>
                <a:cs typeface="Arial" panose="020B0604020202020204" pitchFamily="34" charset="0"/>
              </a:rPr>
              <a:t>2.2. Les principaux acteurs </a:t>
            </a:r>
            <a:r>
              <a:rPr lang="fr-FR" sz="2800" b="1" kern="0" dirty="0">
                <a:latin typeface="Arial" panose="020B0604020202020204" pitchFamily="34" charset="0"/>
                <a:ea typeface="Times New Roman" panose="02020603050405020304" pitchFamily="18" charset="0"/>
                <a:cs typeface="Arial" panose="020B0604020202020204" pitchFamily="34" charset="0"/>
              </a:rPr>
              <a:t>ex</a:t>
            </a:r>
            <a:r>
              <a:rPr lang="fr-FR" sz="2800" b="1" kern="0" dirty="0">
                <a:effectLst/>
                <a:latin typeface="Arial" panose="020B0604020202020204" pitchFamily="34" charset="0"/>
                <a:ea typeface="Times New Roman" panose="02020603050405020304" pitchFamily="18" charset="0"/>
                <a:cs typeface="Arial" panose="020B0604020202020204" pitchFamily="34" charset="0"/>
              </a:rPr>
              <a:t>ternes</a:t>
            </a:r>
          </a:p>
        </p:txBody>
      </p:sp>
      <p:graphicFrame>
        <p:nvGraphicFramePr>
          <p:cNvPr id="2" name="Tableau 1">
            <a:extLst>
              <a:ext uri="{FF2B5EF4-FFF2-40B4-BE49-F238E27FC236}">
                <a16:creationId xmlns:a16="http://schemas.microsoft.com/office/drawing/2014/main" id="{A8D66348-078E-4386-9C76-76472F6BC5C8}"/>
              </a:ext>
            </a:extLst>
          </p:cNvPr>
          <p:cNvGraphicFramePr>
            <a:graphicFrameLocks noGrp="1"/>
          </p:cNvGraphicFramePr>
          <p:nvPr>
            <p:extLst>
              <p:ext uri="{D42A27DB-BD31-4B8C-83A1-F6EECF244321}">
                <p14:modId xmlns:p14="http://schemas.microsoft.com/office/powerpoint/2010/main" val="4085435270"/>
              </p:ext>
            </p:extLst>
          </p:nvPr>
        </p:nvGraphicFramePr>
        <p:xfrm>
          <a:off x="279402" y="903043"/>
          <a:ext cx="11328756" cy="5277623"/>
        </p:xfrm>
        <a:graphic>
          <a:graphicData uri="http://schemas.openxmlformats.org/drawingml/2006/table">
            <a:tbl>
              <a:tblPr firstRow="1" firstCol="1" bandRow="1">
                <a:tableStyleId>{ED083AE6-46FA-4A59-8FB0-9F97EB10719F}</a:tableStyleId>
              </a:tblPr>
              <a:tblGrid>
                <a:gridCol w="1483268">
                  <a:extLst>
                    <a:ext uri="{9D8B030D-6E8A-4147-A177-3AD203B41FA5}">
                      <a16:colId xmlns:a16="http://schemas.microsoft.com/office/drawing/2014/main" val="1708264616"/>
                    </a:ext>
                  </a:extLst>
                </a:gridCol>
                <a:gridCol w="9845488">
                  <a:extLst>
                    <a:ext uri="{9D8B030D-6E8A-4147-A177-3AD203B41FA5}">
                      <a16:colId xmlns:a16="http://schemas.microsoft.com/office/drawing/2014/main" val="774183677"/>
                    </a:ext>
                  </a:extLst>
                </a:gridCol>
              </a:tblGrid>
              <a:tr h="5277623">
                <a:tc>
                  <a:txBody>
                    <a:bodyPr/>
                    <a:lstStyle/>
                    <a:p>
                      <a:pPr algn="ctr"/>
                      <a:r>
                        <a:rPr lang="fr-FR" sz="2200" dirty="0">
                          <a:solidFill>
                            <a:srgbClr val="00B0F0"/>
                          </a:solidFill>
                          <a:effectLst/>
                          <a:latin typeface="Arial" panose="020B0604020202020204" pitchFamily="34" charset="0"/>
                          <a:cs typeface="Arial" panose="020B0604020202020204" pitchFamily="34" charset="0"/>
                        </a:rPr>
                        <a:t>Services de santé </a:t>
                      </a:r>
                    </a:p>
                    <a:p>
                      <a:pPr algn="ctr"/>
                      <a:r>
                        <a:rPr lang="fr-FR" sz="2200" dirty="0">
                          <a:solidFill>
                            <a:srgbClr val="00B0F0"/>
                          </a:solidFill>
                          <a:effectLst/>
                          <a:latin typeface="Arial" panose="020B0604020202020204" pitchFamily="34" charset="0"/>
                          <a:cs typeface="Arial" panose="020B0604020202020204" pitchFamily="34" charset="0"/>
                        </a:rPr>
                        <a:t>au travail </a:t>
                      </a:r>
                    </a:p>
                    <a:p>
                      <a:pPr algn="ctr"/>
                      <a:endParaRPr lang="fr-FR" sz="2200" dirty="0">
                        <a:solidFill>
                          <a:srgbClr val="00B0F0"/>
                        </a:solidFill>
                        <a:effectLst/>
                        <a:latin typeface="Arial" panose="020B0604020202020204" pitchFamily="34" charset="0"/>
                        <a:cs typeface="Arial" panose="020B0604020202020204" pitchFamily="34" charset="0"/>
                      </a:endParaRPr>
                    </a:p>
                    <a:p>
                      <a:pPr algn="ctr"/>
                      <a:r>
                        <a:rPr lang="fr-FR" sz="2200" dirty="0">
                          <a:solidFill>
                            <a:srgbClr val="00B0F0"/>
                          </a:solidFill>
                          <a:effectLst/>
                          <a:latin typeface="Arial" panose="020B0604020202020204" pitchFamily="34" charset="0"/>
                          <a:cs typeface="Arial" panose="020B0604020202020204" pitchFamily="34" charset="0"/>
                        </a:rPr>
                        <a:t>Médecine du travail</a:t>
                      </a:r>
                      <a:endParaRPr lang="fr-FR" sz="2200" dirty="0">
                        <a:solidFill>
                          <a:srgbClr val="00B0F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300"/>
                        </a:spcBef>
                        <a:spcAft>
                          <a:spcPts val="1200"/>
                        </a:spcAft>
                      </a:pPr>
                      <a:r>
                        <a:rPr lang="fr-FR" sz="2000" b="0" dirty="0">
                          <a:effectLst/>
                          <a:latin typeface="Arial" panose="020B0604020202020204" pitchFamily="34" charset="0"/>
                          <a:cs typeface="Arial" panose="020B0604020202020204" pitchFamily="34" charset="0"/>
                        </a:rPr>
                        <a:t>Les services de santé mettent en œuvre les actions suivantes :</a:t>
                      </a:r>
                    </a:p>
                    <a:p>
                      <a:pPr marL="342900" lvl="0" indent="-342900" algn="l">
                        <a:spcAft>
                          <a:spcPts val="1200"/>
                        </a:spcAft>
                        <a:buFont typeface="Wingdings" panose="05000000000000000000" pitchFamily="2" charset="2"/>
                        <a:buChar char="q"/>
                      </a:pPr>
                      <a:r>
                        <a:rPr lang="fr-FR" sz="2000" b="0" dirty="0">
                          <a:effectLst/>
                          <a:latin typeface="Arial" panose="020B0604020202020204" pitchFamily="34" charset="0"/>
                          <a:cs typeface="Arial" panose="020B0604020202020204" pitchFamily="34" charset="0"/>
                        </a:rPr>
                        <a:t>conduite d’actions de santé au travail, dans le but de préserver la santé physique et mentale des travailleurs tout au long de leur parcours professionnel ;</a:t>
                      </a:r>
                    </a:p>
                    <a:p>
                      <a:pPr marL="342900" lvl="0" indent="-342900" algn="l">
                        <a:spcAft>
                          <a:spcPts val="1200"/>
                        </a:spcAft>
                        <a:buFont typeface="Wingdings" panose="05000000000000000000" pitchFamily="2" charset="2"/>
                        <a:buChar char="q"/>
                      </a:pPr>
                      <a:r>
                        <a:rPr lang="fr-FR" sz="2000" b="0" dirty="0">
                          <a:effectLst/>
                          <a:latin typeface="Arial" panose="020B0604020202020204" pitchFamily="34" charset="0"/>
                          <a:cs typeface="Arial" panose="020B0604020202020204" pitchFamily="34" charset="0"/>
                        </a:rPr>
                        <a:t>conseil aux employeurs, aux travailleurs et à leurs représentants sur les dispositions et mesures nécessaires afin d’éviter ou de diminuer les risques professionnels, d’améliorer les conditions de travail, de prévenir la consommation d’alcool et de drogue sur le lieu de travail, de prévenir le harcèlement sexuel et moral, de prévenir ou de réduire la pénibilité au travail et la désinsertion professionnelle et de contribuer au maintien dans l’emploi des travailleurs ;</a:t>
                      </a:r>
                    </a:p>
                    <a:p>
                      <a:pPr marL="342900" lvl="0" indent="-342900" algn="l">
                        <a:spcAft>
                          <a:spcPts val="1200"/>
                        </a:spcAft>
                        <a:buFont typeface="Wingdings" panose="05000000000000000000" pitchFamily="2" charset="2"/>
                        <a:buChar char="q"/>
                      </a:pPr>
                      <a:r>
                        <a:rPr lang="fr-FR" sz="2000" b="0" dirty="0">
                          <a:effectLst/>
                          <a:latin typeface="Arial" panose="020B0604020202020204" pitchFamily="34" charset="0"/>
                          <a:cs typeface="Arial" panose="020B0604020202020204" pitchFamily="34" charset="0"/>
                        </a:rPr>
                        <a:t>surveillance de l’état de santé des travailleurs en fonction des risques concernant leur sécurité et leur santé au travail, de la pénibilité au travail et de leur âge ;</a:t>
                      </a:r>
                    </a:p>
                    <a:p>
                      <a:pPr marL="342900" lvl="0" indent="-342900" algn="l">
                        <a:buFont typeface="Wingdings" panose="05000000000000000000" pitchFamily="2" charset="2"/>
                        <a:buChar char="q"/>
                      </a:pPr>
                      <a:r>
                        <a:rPr lang="fr-FR" sz="2000" b="0" dirty="0">
                          <a:effectLst/>
                          <a:latin typeface="Arial" panose="020B0604020202020204" pitchFamily="34" charset="0"/>
                          <a:cs typeface="Arial" panose="020B0604020202020204" pitchFamily="34" charset="0"/>
                        </a:rPr>
                        <a:t>participation au suivi et à la traçabilité des expositions professionnelles et à la veille sanitaire.</a:t>
                      </a:r>
                    </a:p>
                  </a:txBody>
                  <a:tcPr marL="68580" marR="68580" marT="0" marB="0" anchor="ctr"/>
                </a:tc>
                <a:extLst>
                  <a:ext uri="{0D108BD9-81ED-4DB2-BD59-A6C34878D82A}">
                    <a16:rowId xmlns:a16="http://schemas.microsoft.com/office/drawing/2014/main" val="573075388"/>
                  </a:ext>
                </a:extLst>
              </a:tr>
            </a:tbl>
          </a:graphicData>
        </a:graphic>
      </p:graphicFrame>
    </p:spTree>
    <p:extLst>
      <p:ext uri="{BB962C8B-B14F-4D97-AF65-F5344CB8AC3E}">
        <p14:creationId xmlns:p14="http://schemas.microsoft.com/office/powerpoint/2010/main" val="424882681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56471" y="590900"/>
            <a:ext cx="11644462"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2. Identifier les acteurs de la santé et de la sécurité au travail </a:t>
            </a:r>
            <a:endParaRPr lang="fr-FR" sz="2800" dirty="0">
              <a:solidFill>
                <a:srgbClr val="FFFF00"/>
              </a:solidFill>
              <a:latin typeface="Arial" panose="020B0604020202020204" pitchFamily="34" charset="0"/>
              <a:cs typeface="Arial" panose="020B0604020202020204" pitchFamily="34" charset="0"/>
            </a:endParaRPr>
          </a:p>
        </p:txBody>
      </p:sp>
      <p:sp>
        <p:nvSpPr>
          <p:cNvPr id="8" name="Titre 1">
            <a:extLst>
              <a:ext uri="{FF2B5EF4-FFF2-40B4-BE49-F238E27FC236}">
                <a16:creationId xmlns:a16="http://schemas.microsoft.com/office/drawing/2014/main" id="{B138E307-1A9E-42BB-AE48-12181015CACB}"/>
              </a:ext>
            </a:extLst>
          </p:cNvPr>
          <p:cNvSpPr>
            <a:spLocks noGrp="1"/>
          </p:cNvSpPr>
          <p:nvPr>
            <p:ph type="ctrTitle"/>
          </p:nvPr>
        </p:nvSpPr>
        <p:spPr>
          <a:xfrm>
            <a:off x="-1" y="1"/>
            <a:ext cx="12192001" cy="523220"/>
          </a:xfrm>
        </p:spPr>
        <p:txBody>
          <a:bodyPr>
            <a:noAutofit/>
          </a:bodyPr>
          <a:lstStyle/>
          <a:p>
            <a:r>
              <a:rPr lang="fr-FR" sz="2600" b="1" dirty="0">
                <a:latin typeface="Arial" panose="020B0604020202020204" pitchFamily="34" charset="0"/>
                <a:cs typeface="Arial" panose="020B0604020202020204" pitchFamily="34" charset="0"/>
              </a:rPr>
              <a:t>Chap. 7 – La gestion des risques liés à la santé et à la sécurité du travail </a:t>
            </a:r>
          </a:p>
        </p:txBody>
      </p:sp>
      <p:sp>
        <p:nvSpPr>
          <p:cNvPr id="5" name="ZoneTexte 4">
            <a:extLst>
              <a:ext uri="{FF2B5EF4-FFF2-40B4-BE49-F238E27FC236}">
                <a16:creationId xmlns:a16="http://schemas.microsoft.com/office/drawing/2014/main" id="{316C4ABE-0956-439A-8422-F8133C4BDFEE}"/>
              </a:ext>
            </a:extLst>
          </p:cNvPr>
          <p:cNvSpPr txBox="1"/>
          <p:nvPr/>
        </p:nvSpPr>
        <p:spPr>
          <a:xfrm>
            <a:off x="122766" y="1114120"/>
            <a:ext cx="10672233" cy="523220"/>
          </a:xfrm>
          <a:prstGeom prst="rect">
            <a:avLst/>
          </a:prstGeom>
          <a:noFill/>
        </p:spPr>
        <p:txBody>
          <a:bodyPr wrap="square">
            <a:spAutoFit/>
          </a:bodyPr>
          <a:lstStyle/>
          <a:p>
            <a:pPr>
              <a:spcBef>
                <a:spcPts val="600"/>
              </a:spcBef>
              <a:spcAft>
                <a:spcPts val="2400"/>
              </a:spcAft>
            </a:pPr>
            <a:r>
              <a:rPr lang="fr-FR" sz="2800" b="1" kern="0" dirty="0">
                <a:effectLst/>
                <a:latin typeface="Arial" panose="020B0604020202020204" pitchFamily="34" charset="0"/>
                <a:ea typeface="Times New Roman" panose="02020603050405020304" pitchFamily="18" charset="0"/>
                <a:cs typeface="Arial" panose="020B0604020202020204" pitchFamily="34" charset="0"/>
              </a:rPr>
              <a:t>2.2. Les principaux acteurs </a:t>
            </a:r>
            <a:r>
              <a:rPr lang="fr-FR" sz="2800" b="1" kern="0" dirty="0">
                <a:latin typeface="Arial" panose="020B0604020202020204" pitchFamily="34" charset="0"/>
                <a:ea typeface="Times New Roman" panose="02020603050405020304" pitchFamily="18" charset="0"/>
                <a:cs typeface="Arial" panose="020B0604020202020204" pitchFamily="34" charset="0"/>
              </a:rPr>
              <a:t>ex</a:t>
            </a:r>
            <a:r>
              <a:rPr lang="fr-FR" sz="2800" b="1" kern="0" dirty="0">
                <a:effectLst/>
                <a:latin typeface="Arial" panose="020B0604020202020204" pitchFamily="34" charset="0"/>
                <a:ea typeface="Times New Roman" panose="02020603050405020304" pitchFamily="18" charset="0"/>
                <a:cs typeface="Arial" panose="020B0604020202020204" pitchFamily="34" charset="0"/>
              </a:rPr>
              <a:t>ternes</a:t>
            </a:r>
          </a:p>
        </p:txBody>
      </p:sp>
      <p:graphicFrame>
        <p:nvGraphicFramePr>
          <p:cNvPr id="2" name="Tableau 1">
            <a:extLst>
              <a:ext uri="{FF2B5EF4-FFF2-40B4-BE49-F238E27FC236}">
                <a16:creationId xmlns:a16="http://schemas.microsoft.com/office/drawing/2014/main" id="{A8D66348-078E-4386-9C76-76472F6BC5C8}"/>
              </a:ext>
            </a:extLst>
          </p:cNvPr>
          <p:cNvGraphicFramePr>
            <a:graphicFrameLocks noGrp="1"/>
          </p:cNvGraphicFramePr>
          <p:nvPr>
            <p:extLst>
              <p:ext uri="{D42A27DB-BD31-4B8C-83A1-F6EECF244321}">
                <p14:modId xmlns:p14="http://schemas.microsoft.com/office/powerpoint/2010/main" val="3337968088"/>
              </p:ext>
            </p:extLst>
          </p:nvPr>
        </p:nvGraphicFramePr>
        <p:xfrm>
          <a:off x="762212" y="1924970"/>
          <a:ext cx="10578888" cy="4114800"/>
        </p:xfrm>
        <a:graphic>
          <a:graphicData uri="http://schemas.openxmlformats.org/drawingml/2006/table">
            <a:tbl>
              <a:tblPr firstRow="1" firstCol="1" bandRow="1">
                <a:tableStyleId>{ED083AE6-46FA-4A59-8FB0-9F97EB10719F}</a:tableStyleId>
              </a:tblPr>
              <a:tblGrid>
                <a:gridCol w="1534520">
                  <a:extLst>
                    <a:ext uri="{9D8B030D-6E8A-4147-A177-3AD203B41FA5}">
                      <a16:colId xmlns:a16="http://schemas.microsoft.com/office/drawing/2014/main" val="1708264616"/>
                    </a:ext>
                  </a:extLst>
                </a:gridCol>
                <a:gridCol w="9044368">
                  <a:extLst>
                    <a:ext uri="{9D8B030D-6E8A-4147-A177-3AD203B41FA5}">
                      <a16:colId xmlns:a16="http://schemas.microsoft.com/office/drawing/2014/main" val="774183677"/>
                    </a:ext>
                  </a:extLst>
                </a:gridCol>
              </a:tblGrid>
              <a:tr h="0">
                <a:tc>
                  <a:txBody>
                    <a:bodyPr/>
                    <a:lstStyle/>
                    <a:p>
                      <a:pPr algn="ctr"/>
                      <a:r>
                        <a:rPr lang="fr-FR" sz="2200" dirty="0">
                          <a:solidFill>
                            <a:srgbClr val="00B0F0"/>
                          </a:solidFill>
                          <a:effectLst/>
                          <a:latin typeface="Arial" panose="020B0604020202020204" pitchFamily="34" charset="0"/>
                          <a:cs typeface="Arial" panose="020B0604020202020204" pitchFamily="34" charset="0"/>
                        </a:rPr>
                        <a:t>Services de santé </a:t>
                      </a:r>
                    </a:p>
                    <a:p>
                      <a:pPr algn="ctr"/>
                      <a:r>
                        <a:rPr lang="fr-FR" sz="2200" dirty="0">
                          <a:solidFill>
                            <a:srgbClr val="00B0F0"/>
                          </a:solidFill>
                          <a:effectLst/>
                          <a:latin typeface="Arial" panose="020B0604020202020204" pitchFamily="34" charset="0"/>
                          <a:cs typeface="Arial" panose="020B0604020202020204" pitchFamily="34" charset="0"/>
                        </a:rPr>
                        <a:t>au travail </a:t>
                      </a:r>
                    </a:p>
                    <a:p>
                      <a:pPr algn="ctr"/>
                      <a:endParaRPr lang="fr-FR" sz="2200" dirty="0">
                        <a:solidFill>
                          <a:srgbClr val="00B0F0"/>
                        </a:solidFill>
                        <a:effectLst/>
                        <a:latin typeface="Arial" panose="020B0604020202020204" pitchFamily="34" charset="0"/>
                        <a:cs typeface="Arial" panose="020B0604020202020204" pitchFamily="34" charset="0"/>
                      </a:endParaRPr>
                    </a:p>
                    <a:p>
                      <a:pPr algn="ctr"/>
                      <a:r>
                        <a:rPr lang="fr-FR" sz="2200" dirty="0">
                          <a:solidFill>
                            <a:srgbClr val="00B0F0"/>
                          </a:solidFill>
                          <a:effectLst/>
                          <a:latin typeface="Arial" panose="020B0604020202020204" pitchFamily="34" charset="0"/>
                          <a:cs typeface="Arial" panose="020B0604020202020204" pitchFamily="34" charset="0"/>
                        </a:rPr>
                        <a:t>Médecine du travail</a:t>
                      </a:r>
                      <a:endParaRPr lang="fr-FR" sz="2200" dirty="0">
                        <a:solidFill>
                          <a:srgbClr val="00B0F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just"/>
                      <a:r>
                        <a:rPr lang="fr-FR" sz="2000" b="0" dirty="0">
                          <a:effectLst/>
                          <a:latin typeface="Arial" panose="020B0604020202020204" pitchFamily="34" charset="0"/>
                          <a:cs typeface="Arial" panose="020B0604020202020204" pitchFamily="34" charset="0"/>
                        </a:rPr>
                        <a:t>La surveillance de l'état de santé des travailleurs est réalisée par un médecin du travail qui intervient</a:t>
                      </a:r>
                    </a:p>
                    <a:p>
                      <a:pPr marL="342900" lvl="0" indent="-342900" algn="l">
                        <a:spcBef>
                          <a:spcPts val="1200"/>
                        </a:spcBef>
                        <a:buFont typeface="Wingdings" panose="05000000000000000000" pitchFamily="2" charset="2"/>
                        <a:buChar char="q"/>
                      </a:pPr>
                      <a:r>
                        <a:rPr lang="fr-FR" sz="2000" b="1" dirty="0">
                          <a:effectLst/>
                          <a:latin typeface="Arial" panose="020B0604020202020204" pitchFamily="34" charset="0"/>
                          <a:cs typeface="Arial" panose="020B0604020202020204" pitchFamily="34" charset="0"/>
                        </a:rPr>
                        <a:t>à l’embauche </a:t>
                      </a:r>
                      <a:r>
                        <a:rPr lang="fr-FR" sz="2000" b="0" dirty="0">
                          <a:effectLst/>
                          <a:latin typeface="Arial" panose="020B0604020202020204" pitchFamily="34" charset="0"/>
                          <a:cs typeface="Arial" panose="020B0604020202020204" pitchFamily="34" charset="0"/>
                        </a:rPr>
                        <a:t>: tout salarié embauché doit réaliser une visite médicale dans les 3 mois qui suivent sa date d'embauche. Elle est destinée à contrôler l’adaptation du salarié à son poste de travail, à l’informer et le prévenir sur la prévention des risques. </a:t>
                      </a:r>
                    </a:p>
                    <a:p>
                      <a:pPr marL="342900" lvl="0" indent="-342900" algn="l">
                        <a:spcBef>
                          <a:spcPts val="1200"/>
                        </a:spcBef>
                        <a:buFont typeface="Wingdings" panose="05000000000000000000" pitchFamily="2" charset="2"/>
                        <a:buChar char="q"/>
                      </a:pPr>
                      <a:r>
                        <a:rPr lang="fr-FR" sz="2000" b="1" dirty="0">
                          <a:effectLst/>
                          <a:latin typeface="Arial" panose="020B0604020202020204" pitchFamily="34" charset="0"/>
                          <a:cs typeface="Arial" panose="020B0604020202020204" pitchFamily="34" charset="0"/>
                        </a:rPr>
                        <a:t>Pour les postes exposés </a:t>
                      </a:r>
                      <a:r>
                        <a:rPr lang="fr-FR" sz="2000" b="0" dirty="0">
                          <a:effectLst/>
                          <a:latin typeface="Arial" panose="020B0604020202020204" pitchFamily="34" charset="0"/>
                          <a:cs typeface="Arial" panose="020B0604020202020204" pitchFamily="34" charset="0"/>
                        </a:rPr>
                        <a:t>: un suivi individuel peut être mise en place pour les salariés occupant des emplois à risques. </a:t>
                      </a:r>
                    </a:p>
                    <a:p>
                      <a:pPr marL="342900" lvl="0" indent="-342900" algn="l">
                        <a:spcBef>
                          <a:spcPts val="1200"/>
                        </a:spcBef>
                        <a:spcAft>
                          <a:spcPts val="300"/>
                        </a:spcAft>
                        <a:buFont typeface="Wingdings" panose="05000000000000000000" pitchFamily="2" charset="2"/>
                        <a:buChar char="q"/>
                      </a:pPr>
                      <a:r>
                        <a:rPr lang="fr-FR" sz="2000" b="1" dirty="0">
                          <a:effectLst/>
                          <a:latin typeface="Arial" panose="020B0604020202020204" pitchFamily="34" charset="0"/>
                          <a:cs typeface="Arial" panose="020B0604020202020204" pitchFamily="34" charset="0"/>
                        </a:rPr>
                        <a:t>Après un arrêt de travail </a:t>
                      </a:r>
                      <a:r>
                        <a:rPr lang="fr-FR" sz="2000" b="0" dirty="0">
                          <a:effectLst/>
                          <a:latin typeface="Arial" panose="020B0604020202020204" pitchFamily="34" charset="0"/>
                          <a:cs typeface="Arial" panose="020B0604020202020204" pitchFamily="34" charset="0"/>
                        </a:rPr>
                        <a:t>supérieur à 30 jours, consécutif à un accident de travail, le salarié doit passer une visite médicale de reprise devant le médecin du travail afin de contrôler l’aptitude du salarié à reprendre son emploi.</a:t>
                      </a:r>
                      <a:endParaRPr lang="fr-FR" sz="20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573075388"/>
                  </a:ext>
                </a:extLst>
              </a:tr>
            </a:tbl>
          </a:graphicData>
        </a:graphic>
      </p:graphicFrame>
    </p:spTree>
    <p:extLst>
      <p:ext uri="{BB962C8B-B14F-4D97-AF65-F5344CB8AC3E}">
        <p14:creationId xmlns:p14="http://schemas.microsoft.com/office/powerpoint/2010/main" val="33780780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56471" y="590900"/>
            <a:ext cx="11644462"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2. Identifier les acteurs de la santé et de la sécurité au travail </a:t>
            </a:r>
            <a:endParaRPr lang="fr-FR" sz="2800" dirty="0">
              <a:solidFill>
                <a:srgbClr val="FFFF00"/>
              </a:solidFill>
              <a:latin typeface="Arial" panose="020B0604020202020204" pitchFamily="34" charset="0"/>
              <a:cs typeface="Arial" panose="020B0604020202020204" pitchFamily="34" charset="0"/>
            </a:endParaRPr>
          </a:p>
        </p:txBody>
      </p:sp>
      <p:sp>
        <p:nvSpPr>
          <p:cNvPr id="8" name="Titre 1">
            <a:extLst>
              <a:ext uri="{FF2B5EF4-FFF2-40B4-BE49-F238E27FC236}">
                <a16:creationId xmlns:a16="http://schemas.microsoft.com/office/drawing/2014/main" id="{B138E307-1A9E-42BB-AE48-12181015CACB}"/>
              </a:ext>
            </a:extLst>
          </p:cNvPr>
          <p:cNvSpPr>
            <a:spLocks noGrp="1"/>
          </p:cNvSpPr>
          <p:nvPr>
            <p:ph type="ctrTitle"/>
          </p:nvPr>
        </p:nvSpPr>
        <p:spPr>
          <a:xfrm>
            <a:off x="-1" y="1"/>
            <a:ext cx="12192001" cy="523220"/>
          </a:xfrm>
        </p:spPr>
        <p:txBody>
          <a:bodyPr>
            <a:noAutofit/>
          </a:bodyPr>
          <a:lstStyle/>
          <a:p>
            <a:r>
              <a:rPr lang="fr-FR" sz="2600" b="1" dirty="0">
                <a:latin typeface="Arial" panose="020B0604020202020204" pitchFamily="34" charset="0"/>
                <a:cs typeface="Arial" panose="020B0604020202020204" pitchFamily="34" charset="0"/>
              </a:rPr>
              <a:t>Chap. 7 – La gestion des risques liés à la santé et à la sécurité du travail </a:t>
            </a:r>
          </a:p>
        </p:txBody>
      </p:sp>
      <p:sp>
        <p:nvSpPr>
          <p:cNvPr id="5" name="ZoneTexte 4">
            <a:extLst>
              <a:ext uri="{FF2B5EF4-FFF2-40B4-BE49-F238E27FC236}">
                <a16:creationId xmlns:a16="http://schemas.microsoft.com/office/drawing/2014/main" id="{316C4ABE-0956-439A-8422-F8133C4BDFEE}"/>
              </a:ext>
            </a:extLst>
          </p:cNvPr>
          <p:cNvSpPr txBox="1"/>
          <p:nvPr/>
        </p:nvSpPr>
        <p:spPr>
          <a:xfrm>
            <a:off x="122766" y="1114120"/>
            <a:ext cx="10672233" cy="523220"/>
          </a:xfrm>
          <a:prstGeom prst="rect">
            <a:avLst/>
          </a:prstGeom>
          <a:noFill/>
        </p:spPr>
        <p:txBody>
          <a:bodyPr wrap="square">
            <a:spAutoFit/>
          </a:bodyPr>
          <a:lstStyle/>
          <a:p>
            <a:pPr>
              <a:spcBef>
                <a:spcPts val="600"/>
              </a:spcBef>
              <a:spcAft>
                <a:spcPts val="2400"/>
              </a:spcAft>
            </a:pPr>
            <a:r>
              <a:rPr lang="fr-FR" sz="2800" b="1" kern="0" dirty="0">
                <a:effectLst/>
                <a:latin typeface="Arial" panose="020B0604020202020204" pitchFamily="34" charset="0"/>
                <a:ea typeface="Times New Roman" panose="02020603050405020304" pitchFamily="18" charset="0"/>
                <a:cs typeface="Arial" panose="020B0604020202020204" pitchFamily="34" charset="0"/>
              </a:rPr>
              <a:t>2.1. les acteurs internes à l'entreprise </a:t>
            </a:r>
          </a:p>
        </p:txBody>
      </p:sp>
      <p:graphicFrame>
        <p:nvGraphicFramePr>
          <p:cNvPr id="2" name="Tableau 1">
            <a:extLst>
              <a:ext uri="{FF2B5EF4-FFF2-40B4-BE49-F238E27FC236}">
                <a16:creationId xmlns:a16="http://schemas.microsoft.com/office/drawing/2014/main" id="{8E598C2F-0F4D-471D-86F7-7E9695697C46}"/>
              </a:ext>
            </a:extLst>
          </p:cNvPr>
          <p:cNvGraphicFramePr>
            <a:graphicFrameLocks noGrp="1"/>
          </p:cNvGraphicFramePr>
          <p:nvPr>
            <p:extLst>
              <p:ext uri="{D42A27DB-BD31-4B8C-83A1-F6EECF244321}">
                <p14:modId xmlns:p14="http://schemas.microsoft.com/office/powerpoint/2010/main" val="3598740514"/>
              </p:ext>
            </p:extLst>
          </p:nvPr>
        </p:nvGraphicFramePr>
        <p:xfrm>
          <a:off x="571711" y="1910366"/>
          <a:ext cx="11129221" cy="4469267"/>
        </p:xfrm>
        <a:graphic>
          <a:graphicData uri="http://schemas.openxmlformats.org/drawingml/2006/table">
            <a:tbl>
              <a:tblPr firstRow="1" firstCol="1" bandRow="1">
                <a:tableStyleId>{ED083AE6-46FA-4A59-8FB0-9F97EB10719F}</a:tableStyleId>
              </a:tblPr>
              <a:tblGrid>
                <a:gridCol w="1626283">
                  <a:extLst>
                    <a:ext uri="{9D8B030D-6E8A-4147-A177-3AD203B41FA5}">
                      <a16:colId xmlns:a16="http://schemas.microsoft.com/office/drawing/2014/main" val="3788248393"/>
                    </a:ext>
                  </a:extLst>
                </a:gridCol>
                <a:gridCol w="9502938">
                  <a:extLst>
                    <a:ext uri="{9D8B030D-6E8A-4147-A177-3AD203B41FA5}">
                      <a16:colId xmlns:a16="http://schemas.microsoft.com/office/drawing/2014/main" val="1253631982"/>
                    </a:ext>
                  </a:extLst>
                </a:gridCol>
              </a:tblGrid>
              <a:tr h="4469267">
                <a:tc>
                  <a:txBody>
                    <a:bodyPr/>
                    <a:lstStyle/>
                    <a:p>
                      <a:pPr algn="ctr"/>
                      <a:r>
                        <a:rPr lang="fr-FR" sz="2200" dirty="0">
                          <a:solidFill>
                            <a:srgbClr val="00B0F0"/>
                          </a:solidFill>
                          <a:effectLst/>
                          <a:latin typeface="Arial" panose="020B0604020202020204" pitchFamily="34" charset="0"/>
                          <a:cs typeface="Arial" panose="020B0604020202020204" pitchFamily="34" charset="0"/>
                        </a:rPr>
                        <a:t>Inspecteur du travail</a:t>
                      </a:r>
                      <a:endParaRPr lang="fr-FR" sz="2200" dirty="0">
                        <a:solidFill>
                          <a:srgbClr val="00B0F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l">
                        <a:spcBef>
                          <a:spcPts val="300"/>
                        </a:spcBef>
                        <a:spcAft>
                          <a:spcPts val="300"/>
                        </a:spcAft>
                      </a:pPr>
                      <a:r>
                        <a:rPr lang="fr-FR" sz="2200" b="0" dirty="0">
                          <a:effectLst/>
                          <a:latin typeface="Arial" panose="020B0604020202020204" pitchFamily="34" charset="0"/>
                          <a:cs typeface="Arial" panose="020B0604020202020204" pitchFamily="34" charset="0"/>
                        </a:rPr>
                        <a:t>L’Inspecteur du travail est chargé :</a:t>
                      </a:r>
                    </a:p>
                    <a:p>
                      <a:pPr marL="342900" lvl="0" indent="-342900" algn="l">
                        <a:spcBef>
                          <a:spcPts val="300"/>
                        </a:spcBef>
                        <a:spcAft>
                          <a:spcPts val="300"/>
                        </a:spcAft>
                        <a:buFont typeface="Arial" panose="020B0604020202020204" pitchFamily="34" charset="0"/>
                        <a:buChar char="-"/>
                      </a:pPr>
                      <a:r>
                        <a:rPr lang="fr-FR" sz="2200" b="0" dirty="0">
                          <a:effectLst/>
                          <a:latin typeface="Arial" panose="020B0604020202020204" pitchFamily="34" charset="0"/>
                          <a:cs typeface="Arial" panose="020B0604020202020204" pitchFamily="34" charset="0"/>
                        </a:rPr>
                        <a:t>de contrôler et de suivre si les dispositions des Conventions Collectives ou du Code du travail sont correctement appliquées dans l’entreprise. </a:t>
                      </a:r>
                    </a:p>
                    <a:p>
                      <a:pPr marL="342900" lvl="0" indent="-342900" algn="l">
                        <a:spcBef>
                          <a:spcPts val="300"/>
                        </a:spcBef>
                        <a:spcAft>
                          <a:spcPts val="300"/>
                        </a:spcAft>
                        <a:buFont typeface="Arial" panose="020B0604020202020204" pitchFamily="34" charset="0"/>
                        <a:buChar char="-"/>
                      </a:pPr>
                      <a:r>
                        <a:rPr lang="fr-FR" sz="2200" b="0" dirty="0">
                          <a:effectLst/>
                          <a:latin typeface="Arial" panose="020B0604020202020204" pitchFamily="34" charset="0"/>
                          <a:cs typeface="Arial" panose="020B0604020202020204" pitchFamily="34" charset="0"/>
                        </a:rPr>
                        <a:t>d’informer et de conseiller les employeurs, les employés et les représentants du personnel sur leurs obligations et leurs droits.</a:t>
                      </a:r>
                    </a:p>
                    <a:p>
                      <a:pPr algn="l">
                        <a:spcBef>
                          <a:spcPts val="1800"/>
                        </a:spcBef>
                        <a:spcAft>
                          <a:spcPts val="300"/>
                        </a:spcAft>
                      </a:pPr>
                      <a:r>
                        <a:rPr lang="fr-FR" sz="2200" b="0" dirty="0">
                          <a:effectLst/>
                          <a:latin typeface="Arial" panose="020B0604020202020204" pitchFamily="34" charset="0"/>
                          <a:cs typeface="Arial" panose="020B0604020202020204" pitchFamily="34" charset="0"/>
                        </a:rPr>
                        <a:t>Si l’entreprise ne respecte pas la loi, il peut : </a:t>
                      </a:r>
                    </a:p>
                    <a:p>
                      <a:pPr marL="342900" indent="-342900" algn="l">
                        <a:spcBef>
                          <a:spcPts val="0"/>
                        </a:spcBef>
                        <a:spcAft>
                          <a:spcPts val="300"/>
                        </a:spcAft>
                        <a:buFont typeface="Wingdings" panose="05000000000000000000" pitchFamily="2" charset="2"/>
                        <a:buChar char="Ø"/>
                      </a:pPr>
                      <a:r>
                        <a:rPr lang="fr-FR" sz="2200" b="0" dirty="0">
                          <a:effectLst/>
                          <a:latin typeface="Arial" panose="020B0604020202020204" pitchFamily="34" charset="0"/>
                          <a:cs typeface="Arial" panose="020B0604020202020204" pitchFamily="34" charset="0"/>
                        </a:rPr>
                        <a:t> mener une enquête ; </a:t>
                      </a:r>
                    </a:p>
                    <a:p>
                      <a:pPr marL="342900" indent="-342900" algn="l">
                        <a:spcBef>
                          <a:spcPts val="0"/>
                        </a:spcBef>
                        <a:spcAft>
                          <a:spcPts val="300"/>
                        </a:spcAft>
                        <a:buFont typeface="Wingdings" panose="05000000000000000000" pitchFamily="2" charset="2"/>
                        <a:buChar char="Ø"/>
                      </a:pPr>
                      <a:r>
                        <a:rPr lang="fr-FR" sz="2200" b="0" dirty="0" err="1">
                          <a:effectLst/>
                          <a:latin typeface="Arial" panose="020B0604020202020204" pitchFamily="34" charset="0"/>
                          <a:cs typeface="Arial" panose="020B0604020202020204" pitchFamily="34" charset="0"/>
                        </a:rPr>
                        <a:t>ecourir</a:t>
                      </a:r>
                      <a:r>
                        <a:rPr lang="fr-FR" sz="2200" b="0" dirty="0">
                          <a:effectLst/>
                          <a:latin typeface="Arial" panose="020B0604020202020204" pitchFamily="34" charset="0"/>
                          <a:cs typeface="Arial" panose="020B0604020202020204" pitchFamily="34" charset="0"/>
                        </a:rPr>
                        <a:t> à des organismes agréés pour contrôler l’état des matériels et des locaux ; </a:t>
                      </a:r>
                    </a:p>
                    <a:p>
                      <a:pPr marL="342900" indent="-342900" algn="l">
                        <a:spcBef>
                          <a:spcPts val="0"/>
                        </a:spcBef>
                        <a:spcAft>
                          <a:spcPts val="300"/>
                        </a:spcAft>
                        <a:buFont typeface="Wingdings" panose="05000000000000000000" pitchFamily="2" charset="2"/>
                        <a:buChar char="Ø"/>
                      </a:pPr>
                      <a:r>
                        <a:rPr lang="fr-FR" sz="2200" b="0" dirty="0">
                          <a:effectLst/>
                          <a:latin typeface="Arial" panose="020B0604020202020204" pitchFamily="34" charset="0"/>
                          <a:cs typeface="Arial" panose="020B0604020202020204" pitchFamily="34" charset="0"/>
                        </a:rPr>
                        <a:t>entrer et visiter librement l’entreprise sans prévenir. </a:t>
                      </a:r>
                    </a:p>
                  </a:txBody>
                  <a:tcPr marL="68580" marR="68580" marT="0" marB="0" anchor="ctr"/>
                </a:tc>
                <a:extLst>
                  <a:ext uri="{0D108BD9-81ED-4DB2-BD59-A6C34878D82A}">
                    <a16:rowId xmlns:a16="http://schemas.microsoft.com/office/drawing/2014/main" val="2678443505"/>
                  </a:ext>
                </a:extLst>
              </a:tr>
            </a:tbl>
          </a:graphicData>
        </a:graphic>
      </p:graphicFrame>
    </p:spTree>
    <p:extLst>
      <p:ext uri="{BB962C8B-B14F-4D97-AF65-F5344CB8AC3E}">
        <p14:creationId xmlns:p14="http://schemas.microsoft.com/office/powerpoint/2010/main" val="68661767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56471" y="590900"/>
            <a:ext cx="11644462"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2. Identifier les acteurs de la santé et de la sécurité au travail </a:t>
            </a:r>
            <a:endParaRPr lang="fr-FR" sz="2800" dirty="0">
              <a:solidFill>
                <a:srgbClr val="FFFF00"/>
              </a:solidFill>
              <a:latin typeface="Arial" panose="020B0604020202020204" pitchFamily="34" charset="0"/>
              <a:cs typeface="Arial" panose="020B0604020202020204" pitchFamily="34" charset="0"/>
            </a:endParaRPr>
          </a:p>
        </p:txBody>
      </p:sp>
      <p:sp>
        <p:nvSpPr>
          <p:cNvPr id="8" name="Titre 1">
            <a:extLst>
              <a:ext uri="{FF2B5EF4-FFF2-40B4-BE49-F238E27FC236}">
                <a16:creationId xmlns:a16="http://schemas.microsoft.com/office/drawing/2014/main" id="{B138E307-1A9E-42BB-AE48-12181015CACB}"/>
              </a:ext>
            </a:extLst>
          </p:cNvPr>
          <p:cNvSpPr>
            <a:spLocks noGrp="1"/>
          </p:cNvSpPr>
          <p:nvPr>
            <p:ph type="ctrTitle"/>
          </p:nvPr>
        </p:nvSpPr>
        <p:spPr>
          <a:xfrm>
            <a:off x="-1" y="1"/>
            <a:ext cx="12192001" cy="523220"/>
          </a:xfrm>
        </p:spPr>
        <p:txBody>
          <a:bodyPr>
            <a:noAutofit/>
          </a:bodyPr>
          <a:lstStyle/>
          <a:p>
            <a:r>
              <a:rPr lang="fr-FR" sz="2600" b="1" dirty="0">
                <a:latin typeface="Arial" panose="020B0604020202020204" pitchFamily="34" charset="0"/>
                <a:cs typeface="Arial" panose="020B0604020202020204" pitchFamily="34" charset="0"/>
              </a:rPr>
              <a:t>Chap. 7 – La gestion des risques liés à la santé et à la sécurité du travail </a:t>
            </a:r>
          </a:p>
        </p:txBody>
      </p:sp>
      <p:sp>
        <p:nvSpPr>
          <p:cNvPr id="5" name="ZoneTexte 4">
            <a:extLst>
              <a:ext uri="{FF2B5EF4-FFF2-40B4-BE49-F238E27FC236}">
                <a16:creationId xmlns:a16="http://schemas.microsoft.com/office/drawing/2014/main" id="{316C4ABE-0956-439A-8422-F8133C4BDFEE}"/>
              </a:ext>
            </a:extLst>
          </p:cNvPr>
          <p:cNvSpPr txBox="1"/>
          <p:nvPr/>
        </p:nvSpPr>
        <p:spPr>
          <a:xfrm>
            <a:off x="122766" y="1114120"/>
            <a:ext cx="10672233" cy="523220"/>
          </a:xfrm>
          <a:prstGeom prst="rect">
            <a:avLst/>
          </a:prstGeom>
          <a:noFill/>
        </p:spPr>
        <p:txBody>
          <a:bodyPr wrap="square">
            <a:spAutoFit/>
          </a:bodyPr>
          <a:lstStyle/>
          <a:p>
            <a:pPr>
              <a:spcBef>
                <a:spcPts val="600"/>
              </a:spcBef>
              <a:spcAft>
                <a:spcPts val="2400"/>
              </a:spcAft>
            </a:pPr>
            <a:r>
              <a:rPr lang="fr-FR" sz="2800" b="1" kern="0" dirty="0">
                <a:effectLst/>
                <a:latin typeface="Arial" panose="020B0604020202020204" pitchFamily="34" charset="0"/>
                <a:ea typeface="Times New Roman" panose="02020603050405020304" pitchFamily="18" charset="0"/>
                <a:cs typeface="Arial" panose="020B0604020202020204" pitchFamily="34" charset="0"/>
              </a:rPr>
              <a:t>2.1. les acteurs internes à l'entreprise </a:t>
            </a:r>
          </a:p>
        </p:txBody>
      </p:sp>
      <p:graphicFrame>
        <p:nvGraphicFramePr>
          <p:cNvPr id="2" name="Tableau 1">
            <a:extLst>
              <a:ext uri="{FF2B5EF4-FFF2-40B4-BE49-F238E27FC236}">
                <a16:creationId xmlns:a16="http://schemas.microsoft.com/office/drawing/2014/main" id="{8E598C2F-0F4D-471D-86F7-7E9695697C46}"/>
              </a:ext>
            </a:extLst>
          </p:cNvPr>
          <p:cNvGraphicFramePr>
            <a:graphicFrameLocks noGrp="1"/>
          </p:cNvGraphicFramePr>
          <p:nvPr>
            <p:extLst>
              <p:ext uri="{D42A27DB-BD31-4B8C-83A1-F6EECF244321}">
                <p14:modId xmlns:p14="http://schemas.microsoft.com/office/powerpoint/2010/main" val="4032013773"/>
              </p:ext>
            </p:extLst>
          </p:nvPr>
        </p:nvGraphicFramePr>
        <p:xfrm>
          <a:off x="571712" y="2240439"/>
          <a:ext cx="10883688" cy="2860728"/>
        </p:xfrm>
        <a:graphic>
          <a:graphicData uri="http://schemas.openxmlformats.org/drawingml/2006/table">
            <a:tbl>
              <a:tblPr firstRow="1" firstCol="1" bandRow="1">
                <a:tableStyleId>{ED083AE6-46FA-4A59-8FB0-9F97EB10719F}</a:tableStyleId>
              </a:tblPr>
              <a:tblGrid>
                <a:gridCol w="1561888">
                  <a:extLst>
                    <a:ext uri="{9D8B030D-6E8A-4147-A177-3AD203B41FA5}">
                      <a16:colId xmlns:a16="http://schemas.microsoft.com/office/drawing/2014/main" val="3788248393"/>
                    </a:ext>
                  </a:extLst>
                </a:gridCol>
                <a:gridCol w="9321800">
                  <a:extLst>
                    <a:ext uri="{9D8B030D-6E8A-4147-A177-3AD203B41FA5}">
                      <a16:colId xmlns:a16="http://schemas.microsoft.com/office/drawing/2014/main" val="1253631982"/>
                    </a:ext>
                  </a:extLst>
                </a:gridCol>
              </a:tblGrid>
              <a:tr h="2860728">
                <a:tc>
                  <a:txBody>
                    <a:bodyPr/>
                    <a:lstStyle/>
                    <a:p>
                      <a:pPr algn="ctr"/>
                      <a:r>
                        <a:rPr lang="fr-FR" sz="2200" dirty="0">
                          <a:solidFill>
                            <a:srgbClr val="00B0F0"/>
                          </a:solidFill>
                          <a:effectLst/>
                          <a:latin typeface="Arial" panose="020B0604020202020204" pitchFamily="34" charset="0"/>
                          <a:cs typeface="Arial" panose="020B0604020202020204" pitchFamily="34" charset="0"/>
                        </a:rPr>
                        <a:t>Inspecteur du travail</a:t>
                      </a:r>
                      <a:endParaRPr lang="fr-FR" sz="2200" dirty="0">
                        <a:solidFill>
                          <a:srgbClr val="00B0F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300"/>
                        </a:spcBef>
                        <a:spcAft>
                          <a:spcPts val="300"/>
                        </a:spcAft>
                      </a:pPr>
                      <a:r>
                        <a:rPr lang="fr-FR" sz="2400" b="0" dirty="0">
                          <a:effectLst/>
                          <a:latin typeface="Arial" panose="020B0604020202020204" pitchFamily="34" charset="0"/>
                          <a:cs typeface="Arial" panose="020B0604020202020204" pitchFamily="34" charset="0"/>
                        </a:rPr>
                        <a:t>En cas infractions constatées ou de dangers graves et imminents,</a:t>
                      </a:r>
                    </a:p>
                    <a:p>
                      <a:pPr algn="ctr">
                        <a:spcBef>
                          <a:spcPts val="300"/>
                        </a:spcBef>
                        <a:spcAft>
                          <a:spcPts val="300"/>
                        </a:spcAft>
                      </a:pPr>
                      <a:r>
                        <a:rPr lang="fr-FR" sz="2400" b="0" dirty="0">
                          <a:effectLst/>
                          <a:latin typeface="Arial" panose="020B0604020202020204" pitchFamily="34" charset="0"/>
                          <a:cs typeface="Arial" panose="020B0604020202020204" pitchFamily="34" charset="0"/>
                        </a:rPr>
                        <a:t>il peut : </a:t>
                      </a:r>
                    </a:p>
                    <a:p>
                      <a:pPr marL="342900" indent="-342900" algn="l">
                        <a:spcBef>
                          <a:spcPts val="300"/>
                        </a:spcBef>
                        <a:spcAft>
                          <a:spcPts val="300"/>
                        </a:spcAft>
                        <a:buFont typeface="Wingdings" panose="05000000000000000000" pitchFamily="2" charset="2"/>
                        <a:buChar char="q"/>
                      </a:pPr>
                      <a:r>
                        <a:rPr lang="fr-FR" sz="2400" b="0" dirty="0">
                          <a:effectLst/>
                          <a:latin typeface="Arial" panose="020B0604020202020204" pitchFamily="34" charset="0"/>
                          <a:cs typeface="Arial" panose="020B0604020202020204" pitchFamily="34" charset="0"/>
                        </a:rPr>
                        <a:t>ordonner la mise en œuvre d’actions de protection ; </a:t>
                      </a:r>
                    </a:p>
                    <a:p>
                      <a:pPr marL="342900" indent="-342900" algn="l">
                        <a:spcBef>
                          <a:spcPts val="300"/>
                        </a:spcBef>
                        <a:spcAft>
                          <a:spcPts val="300"/>
                        </a:spcAft>
                        <a:buFont typeface="Wingdings" panose="05000000000000000000" pitchFamily="2" charset="2"/>
                        <a:buChar char="q"/>
                      </a:pPr>
                      <a:r>
                        <a:rPr lang="fr-FR" sz="2400" b="0" dirty="0">
                          <a:effectLst/>
                          <a:latin typeface="Arial" panose="020B0604020202020204" pitchFamily="34" charset="0"/>
                          <a:cs typeface="Arial" panose="020B0604020202020204" pitchFamily="34" charset="0"/>
                        </a:rPr>
                        <a:t>prononcer une décision d’arrêt temporaire d'une activité ; </a:t>
                      </a:r>
                    </a:p>
                    <a:p>
                      <a:pPr marL="342900" indent="-342900" algn="l">
                        <a:spcBef>
                          <a:spcPts val="300"/>
                        </a:spcBef>
                        <a:spcAft>
                          <a:spcPts val="300"/>
                        </a:spcAft>
                        <a:buFont typeface="Wingdings" panose="05000000000000000000" pitchFamily="2" charset="2"/>
                        <a:buChar char="q"/>
                      </a:pPr>
                      <a:r>
                        <a:rPr lang="fr-FR" sz="2400" b="0" dirty="0">
                          <a:effectLst/>
                          <a:latin typeface="Arial" panose="020B0604020202020204" pitchFamily="34" charset="0"/>
                          <a:cs typeface="Arial" panose="020B0604020202020204" pitchFamily="34" charset="0"/>
                        </a:rPr>
                        <a:t>proposer des sanctions contre l'entreprise.</a:t>
                      </a:r>
                      <a:endParaRPr lang="fr-FR" sz="24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678443505"/>
                  </a:ext>
                </a:extLst>
              </a:tr>
            </a:tbl>
          </a:graphicData>
        </a:graphic>
      </p:graphicFrame>
    </p:spTree>
    <p:extLst>
      <p:ext uri="{BB962C8B-B14F-4D97-AF65-F5344CB8AC3E}">
        <p14:creationId xmlns:p14="http://schemas.microsoft.com/office/powerpoint/2010/main" val="13081178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316C4ABE-0956-439A-8422-F8133C4BDFEE}"/>
              </a:ext>
            </a:extLst>
          </p:cNvPr>
          <p:cNvSpPr txBox="1"/>
          <p:nvPr/>
        </p:nvSpPr>
        <p:spPr>
          <a:xfrm>
            <a:off x="46566" y="72720"/>
            <a:ext cx="10672233" cy="523220"/>
          </a:xfrm>
          <a:prstGeom prst="rect">
            <a:avLst/>
          </a:prstGeom>
          <a:noFill/>
        </p:spPr>
        <p:txBody>
          <a:bodyPr wrap="square">
            <a:spAutoFit/>
          </a:bodyPr>
          <a:lstStyle/>
          <a:p>
            <a:pPr>
              <a:spcBef>
                <a:spcPts val="600"/>
              </a:spcBef>
              <a:spcAft>
                <a:spcPts val="2400"/>
              </a:spcAft>
            </a:pPr>
            <a:r>
              <a:rPr lang="fr-FR" sz="2800" b="1" kern="0" dirty="0">
                <a:effectLst/>
                <a:latin typeface="Arial" panose="020B0604020202020204" pitchFamily="34" charset="0"/>
                <a:ea typeface="Times New Roman" panose="02020603050405020304" pitchFamily="18" charset="0"/>
                <a:cs typeface="Arial" panose="020B0604020202020204" pitchFamily="34" charset="0"/>
              </a:rPr>
              <a:t>2.1. les acteurs internes à l'entreprise </a:t>
            </a:r>
          </a:p>
        </p:txBody>
      </p:sp>
      <p:graphicFrame>
        <p:nvGraphicFramePr>
          <p:cNvPr id="2" name="Tableau 1">
            <a:extLst>
              <a:ext uri="{FF2B5EF4-FFF2-40B4-BE49-F238E27FC236}">
                <a16:creationId xmlns:a16="http://schemas.microsoft.com/office/drawing/2014/main" id="{AEC2B707-51BF-44DA-BBA8-E00E99548E24}"/>
              </a:ext>
            </a:extLst>
          </p:cNvPr>
          <p:cNvGraphicFramePr>
            <a:graphicFrameLocks noGrp="1"/>
          </p:cNvGraphicFramePr>
          <p:nvPr>
            <p:extLst>
              <p:ext uri="{D42A27DB-BD31-4B8C-83A1-F6EECF244321}">
                <p14:modId xmlns:p14="http://schemas.microsoft.com/office/powerpoint/2010/main" val="635570971"/>
              </p:ext>
            </p:extLst>
          </p:nvPr>
        </p:nvGraphicFramePr>
        <p:xfrm>
          <a:off x="300567" y="855133"/>
          <a:ext cx="11359105" cy="5468394"/>
        </p:xfrm>
        <a:graphic>
          <a:graphicData uri="http://schemas.openxmlformats.org/drawingml/2006/table">
            <a:tbl>
              <a:tblPr firstRow="1" firstCol="1" bandRow="1">
                <a:tableStyleId>{ED083AE6-46FA-4A59-8FB0-9F97EB10719F}</a:tableStyleId>
              </a:tblPr>
              <a:tblGrid>
                <a:gridCol w="1375549">
                  <a:extLst>
                    <a:ext uri="{9D8B030D-6E8A-4147-A177-3AD203B41FA5}">
                      <a16:colId xmlns:a16="http://schemas.microsoft.com/office/drawing/2014/main" val="2915332516"/>
                    </a:ext>
                  </a:extLst>
                </a:gridCol>
                <a:gridCol w="9983556">
                  <a:extLst>
                    <a:ext uri="{9D8B030D-6E8A-4147-A177-3AD203B41FA5}">
                      <a16:colId xmlns:a16="http://schemas.microsoft.com/office/drawing/2014/main" val="889339321"/>
                    </a:ext>
                  </a:extLst>
                </a:gridCol>
              </a:tblGrid>
              <a:tr h="5468394">
                <a:tc>
                  <a:txBody>
                    <a:bodyPr/>
                    <a:lstStyle/>
                    <a:p>
                      <a:pPr algn="ctr"/>
                      <a:r>
                        <a:rPr lang="fr-FR" sz="1800" b="1" u="none" strike="noStrike" dirty="0">
                          <a:solidFill>
                            <a:srgbClr val="00B0F0"/>
                          </a:solidFill>
                          <a:effectLst/>
                          <a:latin typeface="Arial" panose="020B0604020202020204" pitchFamily="34" charset="0"/>
                          <a:cs typeface="Arial" panose="020B0604020202020204" pitchFamily="34" charset="0"/>
                        </a:rPr>
                        <a:t>Employeur</a:t>
                      </a:r>
                      <a:endParaRPr lang="fr-FR" sz="1800" b="1" dirty="0">
                        <a:solidFill>
                          <a:srgbClr val="00B0F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300"/>
                        </a:spcBef>
                      </a:pPr>
                      <a:r>
                        <a:rPr lang="fr-FR" sz="1800" b="0" dirty="0">
                          <a:effectLst/>
                          <a:latin typeface="Arial" panose="020B0604020202020204" pitchFamily="34" charset="0"/>
                          <a:cs typeface="Arial" panose="020B0604020202020204" pitchFamily="34" charset="0"/>
                        </a:rPr>
                        <a:t>L’article L4121-2 du code du travail donne une liste exhaustive de ses missions :</a:t>
                      </a:r>
                    </a:p>
                    <a:p>
                      <a:pPr marL="342900" lvl="0" indent="-342900">
                        <a:spcBef>
                          <a:spcPts val="300"/>
                        </a:spcBef>
                        <a:buFont typeface="+mj-lt"/>
                        <a:buAutoNum type="arabicPeriod"/>
                      </a:pPr>
                      <a:r>
                        <a:rPr lang="fr-FR" sz="1800" b="0" dirty="0">
                          <a:effectLst/>
                          <a:latin typeface="Arial" panose="020B0604020202020204" pitchFamily="34" charset="0"/>
                          <a:cs typeface="Arial" panose="020B0604020202020204" pitchFamily="34" charset="0"/>
                        </a:rPr>
                        <a:t>Éviter les risques ;</a:t>
                      </a:r>
                    </a:p>
                    <a:p>
                      <a:pPr marL="342900" lvl="0" indent="-342900">
                        <a:spcBef>
                          <a:spcPts val="300"/>
                        </a:spcBef>
                        <a:buFont typeface="+mj-lt"/>
                        <a:buAutoNum type="arabicPeriod"/>
                      </a:pPr>
                      <a:r>
                        <a:rPr lang="fr-FR" sz="1800" b="0" dirty="0">
                          <a:effectLst/>
                          <a:latin typeface="Arial" panose="020B0604020202020204" pitchFamily="34" charset="0"/>
                          <a:cs typeface="Arial" panose="020B0604020202020204" pitchFamily="34" charset="0"/>
                        </a:rPr>
                        <a:t>Évaluer les risques qui ne peuvent pas être évités ;</a:t>
                      </a:r>
                    </a:p>
                    <a:p>
                      <a:pPr marL="342900" lvl="0" indent="-342900">
                        <a:spcBef>
                          <a:spcPts val="300"/>
                        </a:spcBef>
                        <a:buFont typeface="+mj-lt"/>
                        <a:buAutoNum type="arabicPeriod"/>
                      </a:pPr>
                      <a:r>
                        <a:rPr lang="fr-FR" sz="1800" b="0" dirty="0">
                          <a:effectLst/>
                          <a:latin typeface="Arial" panose="020B0604020202020204" pitchFamily="34" charset="0"/>
                          <a:cs typeface="Arial" panose="020B0604020202020204" pitchFamily="34" charset="0"/>
                        </a:rPr>
                        <a:t>Combattre les risques à la source ;</a:t>
                      </a:r>
                    </a:p>
                    <a:p>
                      <a:pPr marL="342900" lvl="0" indent="-342900">
                        <a:spcBef>
                          <a:spcPts val="300"/>
                        </a:spcBef>
                        <a:buFont typeface="+mj-lt"/>
                        <a:buAutoNum type="arabicPeriod"/>
                      </a:pPr>
                      <a:r>
                        <a:rPr lang="fr-FR" sz="1800" b="0" dirty="0">
                          <a:effectLst/>
                          <a:latin typeface="Arial" panose="020B0604020202020204" pitchFamily="34" charset="0"/>
                          <a:cs typeface="Arial" panose="020B0604020202020204" pitchFamily="34" charset="0"/>
                        </a:rPr>
                        <a:t>Adapter le travail à l'homme, en particulier en ce qui concerne la conception des postes de travail ainsi que le choix des équipements de travail et des méthodes de travail et de production, en vue notamment de limiter le travail monotone et le travail cadencé et de réduire les effets de ceux-ci sur la santé ;</a:t>
                      </a:r>
                    </a:p>
                    <a:p>
                      <a:pPr marL="342900" lvl="0" indent="-342900">
                        <a:spcBef>
                          <a:spcPts val="300"/>
                        </a:spcBef>
                        <a:buFont typeface="+mj-lt"/>
                        <a:buAutoNum type="arabicPeriod"/>
                      </a:pPr>
                      <a:r>
                        <a:rPr lang="fr-FR" sz="1800" b="0" dirty="0">
                          <a:effectLst/>
                          <a:latin typeface="Arial" panose="020B0604020202020204" pitchFamily="34" charset="0"/>
                          <a:cs typeface="Arial" panose="020B0604020202020204" pitchFamily="34" charset="0"/>
                        </a:rPr>
                        <a:t>Tenir compte de l'état d'évolution de la technique ;</a:t>
                      </a:r>
                    </a:p>
                    <a:p>
                      <a:pPr marL="342900" lvl="0" indent="-342900">
                        <a:spcBef>
                          <a:spcPts val="300"/>
                        </a:spcBef>
                        <a:buFont typeface="+mj-lt"/>
                        <a:buAutoNum type="arabicPeriod"/>
                      </a:pPr>
                      <a:r>
                        <a:rPr lang="fr-FR" sz="1800" b="0" dirty="0">
                          <a:effectLst/>
                          <a:latin typeface="Arial" panose="020B0604020202020204" pitchFamily="34" charset="0"/>
                          <a:cs typeface="Arial" panose="020B0604020202020204" pitchFamily="34" charset="0"/>
                        </a:rPr>
                        <a:t>Remplacer ce qui est dangereux par ce qui n'est pas dangereux ou par ce qui est moins dangereux ;</a:t>
                      </a:r>
                    </a:p>
                    <a:p>
                      <a:pPr marL="342900" lvl="0" indent="-342900">
                        <a:spcBef>
                          <a:spcPts val="300"/>
                        </a:spcBef>
                        <a:buFont typeface="+mj-lt"/>
                        <a:buAutoNum type="arabicPeriod"/>
                      </a:pPr>
                      <a:r>
                        <a:rPr lang="fr-FR" sz="1800" b="0" dirty="0">
                          <a:effectLst/>
                          <a:latin typeface="Arial" panose="020B0604020202020204" pitchFamily="34" charset="0"/>
                          <a:cs typeface="Arial" panose="020B0604020202020204" pitchFamily="34" charset="0"/>
                        </a:rPr>
                        <a:t>Planifier la prévention en y intégrant, dans un ensemble cohérent, la technique, l'organisation du travail, les conditions de travail, les relations sociales et l'influence des facteurs ambiants, notamment les risques liés au harcèlement moral et au harcèlement sexuel ainsi que ceux liés aux agissements sexistes ;</a:t>
                      </a:r>
                    </a:p>
                    <a:p>
                      <a:pPr marL="342900" lvl="0" indent="-342900">
                        <a:spcBef>
                          <a:spcPts val="300"/>
                        </a:spcBef>
                        <a:buFont typeface="+mj-lt"/>
                        <a:buAutoNum type="arabicPeriod"/>
                      </a:pPr>
                      <a:r>
                        <a:rPr lang="fr-FR" sz="1800" b="0" dirty="0">
                          <a:effectLst/>
                          <a:latin typeface="Arial" panose="020B0604020202020204" pitchFamily="34" charset="0"/>
                          <a:cs typeface="Arial" panose="020B0604020202020204" pitchFamily="34" charset="0"/>
                        </a:rPr>
                        <a:t>Prendre des mesures de protection collective en leur donnant la priorité sur les mesures de protection individuelle ;</a:t>
                      </a:r>
                    </a:p>
                    <a:p>
                      <a:pPr marL="342900" lvl="0" indent="-342900">
                        <a:spcBef>
                          <a:spcPts val="300"/>
                        </a:spcBef>
                        <a:buFont typeface="+mj-lt"/>
                        <a:buAutoNum type="arabicPeriod"/>
                      </a:pPr>
                      <a:r>
                        <a:rPr lang="fr-FR" sz="1800" b="0" dirty="0">
                          <a:effectLst/>
                          <a:latin typeface="Arial" panose="020B0604020202020204" pitchFamily="34" charset="0"/>
                          <a:cs typeface="Arial" panose="020B0604020202020204" pitchFamily="34" charset="0"/>
                        </a:rPr>
                        <a:t>Donner les instructions appropriées aux travailleurs.</a:t>
                      </a:r>
                    </a:p>
                  </a:txBody>
                  <a:tcPr marL="68580" marR="68580" marT="0" marB="0"/>
                </a:tc>
                <a:extLst>
                  <a:ext uri="{0D108BD9-81ED-4DB2-BD59-A6C34878D82A}">
                    <a16:rowId xmlns:a16="http://schemas.microsoft.com/office/drawing/2014/main" val="1895872741"/>
                  </a:ext>
                </a:extLst>
              </a:tr>
            </a:tbl>
          </a:graphicData>
        </a:graphic>
      </p:graphicFrame>
    </p:spTree>
    <p:extLst>
      <p:ext uri="{BB962C8B-B14F-4D97-AF65-F5344CB8AC3E}">
        <p14:creationId xmlns:p14="http://schemas.microsoft.com/office/powerpoint/2010/main" val="211486113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316C4ABE-0956-439A-8422-F8133C4BDFEE}"/>
              </a:ext>
            </a:extLst>
          </p:cNvPr>
          <p:cNvSpPr txBox="1"/>
          <p:nvPr/>
        </p:nvSpPr>
        <p:spPr>
          <a:xfrm>
            <a:off x="46566" y="72720"/>
            <a:ext cx="10672233" cy="523220"/>
          </a:xfrm>
          <a:prstGeom prst="rect">
            <a:avLst/>
          </a:prstGeom>
          <a:noFill/>
        </p:spPr>
        <p:txBody>
          <a:bodyPr wrap="square">
            <a:spAutoFit/>
          </a:bodyPr>
          <a:lstStyle/>
          <a:p>
            <a:pPr>
              <a:spcBef>
                <a:spcPts val="600"/>
              </a:spcBef>
              <a:spcAft>
                <a:spcPts val="2400"/>
              </a:spcAft>
            </a:pPr>
            <a:r>
              <a:rPr lang="fr-FR" sz="2800" b="1" kern="0" dirty="0">
                <a:effectLst/>
                <a:latin typeface="Arial" panose="020B0604020202020204" pitchFamily="34" charset="0"/>
                <a:ea typeface="Times New Roman" panose="02020603050405020304" pitchFamily="18" charset="0"/>
                <a:cs typeface="Arial" panose="020B0604020202020204" pitchFamily="34" charset="0"/>
              </a:rPr>
              <a:t>2.1. les acteurs internes à l'entreprise </a:t>
            </a:r>
          </a:p>
        </p:txBody>
      </p:sp>
      <p:graphicFrame>
        <p:nvGraphicFramePr>
          <p:cNvPr id="2" name="Tableau 1">
            <a:extLst>
              <a:ext uri="{FF2B5EF4-FFF2-40B4-BE49-F238E27FC236}">
                <a16:creationId xmlns:a16="http://schemas.microsoft.com/office/drawing/2014/main" id="{AEC2B707-51BF-44DA-BBA8-E00E99548E24}"/>
              </a:ext>
            </a:extLst>
          </p:cNvPr>
          <p:cNvGraphicFramePr>
            <a:graphicFrameLocks noGrp="1"/>
          </p:cNvGraphicFramePr>
          <p:nvPr>
            <p:extLst>
              <p:ext uri="{D42A27DB-BD31-4B8C-83A1-F6EECF244321}">
                <p14:modId xmlns:p14="http://schemas.microsoft.com/office/powerpoint/2010/main" val="2417881656"/>
              </p:ext>
            </p:extLst>
          </p:nvPr>
        </p:nvGraphicFramePr>
        <p:xfrm>
          <a:off x="105835" y="1947333"/>
          <a:ext cx="11095566" cy="2273300"/>
        </p:xfrm>
        <a:graphic>
          <a:graphicData uri="http://schemas.openxmlformats.org/drawingml/2006/table">
            <a:tbl>
              <a:tblPr firstRow="1" firstCol="1" bandRow="1">
                <a:tableStyleId>{ED083AE6-46FA-4A59-8FB0-9F97EB10719F}</a:tableStyleId>
              </a:tblPr>
              <a:tblGrid>
                <a:gridCol w="1641399">
                  <a:extLst>
                    <a:ext uri="{9D8B030D-6E8A-4147-A177-3AD203B41FA5}">
                      <a16:colId xmlns:a16="http://schemas.microsoft.com/office/drawing/2014/main" val="2915332516"/>
                    </a:ext>
                  </a:extLst>
                </a:gridCol>
                <a:gridCol w="9454167">
                  <a:extLst>
                    <a:ext uri="{9D8B030D-6E8A-4147-A177-3AD203B41FA5}">
                      <a16:colId xmlns:a16="http://schemas.microsoft.com/office/drawing/2014/main" val="889339321"/>
                    </a:ext>
                  </a:extLst>
                </a:gridCol>
              </a:tblGrid>
              <a:tr h="2273300">
                <a:tc>
                  <a:txBody>
                    <a:bodyPr/>
                    <a:lstStyle/>
                    <a:p>
                      <a:pPr algn="ctr"/>
                      <a:r>
                        <a:rPr lang="fr-FR" sz="2200" b="1" u="none" strike="noStrike" dirty="0">
                          <a:solidFill>
                            <a:srgbClr val="00B0F0"/>
                          </a:solidFill>
                          <a:effectLst/>
                          <a:latin typeface="Arial" panose="020B0604020202020204" pitchFamily="34" charset="0"/>
                          <a:cs typeface="Arial" panose="020B0604020202020204" pitchFamily="34" charset="0"/>
                        </a:rPr>
                        <a:t>Employeur</a:t>
                      </a:r>
                      <a:endParaRPr lang="fr-FR" sz="2200" b="1" dirty="0">
                        <a:solidFill>
                          <a:srgbClr val="00B0F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600"/>
                        </a:spcBef>
                        <a:spcAft>
                          <a:spcPts val="300"/>
                        </a:spcAft>
                      </a:pPr>
                      <a:r>
                        <a:rPr lang="fr-FR" sz="2400" b="0" dirty="0">
                          <a:effectLst/>
                          <a:latin typeface="Arial" panose="020B0604020202020204" pitchFamily="34" charset="0"/>
                          <a:cs typeface="Arial" panose="020B0604020202020204" pitchFamily="34" charset="0"/>
                        </a:rPr>
                        <a:t>L’employeur a une </a:t>
                      </a:r>
                      <a:r>
                        <a:rPr lang="fr-FR" sz="2800" b="1" dirty="0">
                          <a:solidFill>
                            <a:srgbClr val="FFFF00"/>
                          </a:solidFill>
                          <a:effectLst/>
                          <a:latin typeface="Arial" panose="020B0604020202020204" pitchFamily="34" charset="0"/>
                          <a:cs typeface="Arial" panose="020B0604020202020204" pitchFamily="34" charset="0"/>
                        </a:rPr>
                        <a:t>obligation de résultat </a:t>
                      </a:r>
                    </a:p>
                    <a:p>
                      <a:pPr algn="ctr">
                        <a:spcBef>
                          <a:spcPts val="600"/>
                        </a:spcBef>
                        <a:spcAft>
                          <a:spcPts val="300"/>
                        </a:spcAft>
                      </a:pPr>
                      <a:r>
                        <a:rPr lang="fr-FR" sz="2400" b="0" dirty="0">
                          <a:effectLst/>
                          <a:latin typeface="Arial" panose="020B0604020202020204" pitchFamily="34" charset="0"/>
                          <a:cs typeface="Arial" panose="020B0604020202020204" pitchFamily="34" charset="0"/>
                        </a:rPr>
                        <a:t>en matière de santé et de sécurité au travail. </a:t>
                      </a:r>
                    </a:p>
                    <a:p>
                      <a:pPr algn="ctr">
                        <a:spcBef>
                          <a:spcPts val="600"/>
                        </a:spcBef>
                        <a:spcAft>
                          <a:spcPts val="300"/>
                        </a:spcAft>
                      </a:pPr>
                      <a:r>
                        <a:rPr lang="fr-FR" sz="2400" b="0" dirty="0">
                          <a:effectLst/>
                          <a:latin typeface="Arial" panose="020B0604020202020204" pitchFamily="34" charset="0"/>
                          <a:cs typeface="Arial" panose="020B0604020202020204" pitchFamily="34" charset="0"/>
                        </a:rPr>
                        <a:t>Sa responsabilité civile et pénale peut être engagée.</a:t>
                      </a:r>
                      <a:endParaRPr lang="fr-FR" sz="24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895872741"/>
                  </a:ext>
                </a:extLst>
              </a:tr>
            </a:tbl>
          </a:graphicData>
        </a:graphic>
      </p:graphicFrame>
    </p:spTree>
    <p:extLst>
      <p:ext uri="{BB962C8B-B14F-4D97-AF65-F5344CB8AC3E}">
        <p14:creationId xmlns:p14="http://schemas.microsoft.com/office/powerpoint/2010/main" val="142548433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56471" y="590900"/>
            <a:ext cx="11644462"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2. Identifier les acteurs de la santé et de la sécurité au travail </a:t>
            </a:r>
            <a:endParaRPr lang="fr-FR" sz="2800" dirty="0">
              <a:solidFill>
                <a:srgbClr val="FFFF00"/>
              </a:solidFill>
              <a:latin typeface="Arial" panose="020B0604020202020204" pitchFamily="34" charset="0"/>
              <a:cs typeface="Arial" panose="020B0604020202020204" pitchFamily="34" charset="0"/>
            </a:endParaRPr>
          </a:p>
        </p:txBody>
      </p:sp>
      <p:sp>
        <p:nvSpPr>
          <p:cNvPr id="8" name="Titre 1">
            <a:extLst>
              <a:ext uri="{FF2B5EF4-FFF2-40B4-BE49-F238E27FC236}">
                <a16:creationId xmlns:a16="http://schemas.microsoft.com/office/drawing/2014/main" id="{B138E307-1A9E-42BB-AE48-12181015CACB}"/>
              </a:ext>
            </a:extLst>
          </p:cNvPr>
          <p:cNvSpPr>
            <a:spLocks noGrp="1"/>
          </p:cNvSpPr>
          <p:nvPr>
            <p:ph type="ctrTitle"/>
          </p:nvPr>
        </p:nvSpPr>
        <p:spPr>
          <a:xfrm>
            <a:off x="-1" y="1"/>
            <a:ext cx="12192001" cy="523220"/>
          </a:xfrm>
        </p:spPr>
        <p:txBody>
          <a:bodyPr>
            <a:noAutofit/>
          </a:bodyPr>
          <a:lstStyle/>
          <a:p>
            <a:r>
              <a:rPr lang="fr-FR" sz="2600" b="1" dirty="0">
                <a:latin typeface="Arial" panose="020B0604020202020204" pitchFamily="34" charset="0"/>
                <a:cs typeface="Arial" panose="020B0604020202020204" pitchFamily="34" charset="0"/>
              </a:rPr>
              <a:t>Chap. 7 – La gestion des risques liés à la santé et à la sécurité du travail </a:t>
            </a:r>
          </a:p>
        </p:txBody>
      </p:sp>
      <p:sp>
        <p:nvSpPr>
          <p:cNvPr id="5" name="ZoneTexte 4">
            <a:extLst>
              <a:ext uri="{FF2B5EF4-FFF2-40B4-BE49-F238E27FC236}">
                <a16:creationId xmlns:a16="http://schemas.microsoft.com/office/drawing/2014/main" id="{316C4ABE-0956-439A-8422-F8133C4BDFEE}"/>
              </a:ext>
            </a:extLst>
          </p:cNvPr>
          <p:cNvSpPr txBox="1"/>
          <p:nvPr/>
        </p:nvSpPr>
        <p:spPr>
          <a:xfrm>
            <a:off x="122766" y="1114120"/>
            <a:ext cx="10672233" cy="523220"/>
          </a:xfrm>
          <a:prstGeom prst="rect">
            <a:avLst/>
          </a:prstGeom>
          <a:noFill/>
        </p:spPr>
        <p:txBody>
          <a:bodyPr wrap="square">
            <a:spAutoFit/>
          </a:bodyPr>
          <a:lstStyle/>
          <a:p>
            <a:pPr>
              <a:spcBef>
                <a:spcPts val="600"/>
              </a:spcBef>
              <a:spcAft>
                <a:spcPts val="2400"/>
              </a:spcAft>
            </a:pPr>
            <a:r>
              <a:rPr lang="fr-FR" sz="2800" b="1" kern="0" dirty="0">
                <a:effectLst/>
                <a:latin typeface="Arial" panose="020B0604020202020204" pitchFamily="34" charset="0"/>
                <a:ea typeface="Times New Roman" panose="02020603050405020304" pitchFamily="18" charset="0"/>
                <a:cs typeface="Arial" panose="020B0604020202020204" pitchFamily="34" charset="0"/>
              </a:rPr>
              <a:t>2.1. Les acteurs internes à l'entreprise </a:t>
            </a:r>
          </a:p>
        </p:txBody>
      </p:sp>
      <p:graphicFrame>
        <p:nvGraphicFramePr>
          <p:cNvPr id="3" name="Tableau 2">
            <a:extLst>
              <a:ext uri="{FF2B5EF4-FFF2-40B4-BE49-F238E27FC236}">
                <a16:creationId xmlns:a16="http://schemas.microsoft.com/office/drawing/2014/main" id="{579FE5F5-4E7D-481B-A515-D19CB125CE43}"/>
              </a:ext>
            </a:extLst>
          </p:cNvPr>
          <p:cNvGraphicFramePr>
            <a:graphicFrameLocks noGrp="1"/>
          </p:cNvGraphicFramePr>
          <p:nvPr>
            <p:extLst>
              <p:ext uri="{D42A27DB-BD31-4B8C-83A1-F6EECF244321}">
                <p14:modId xmlns:p14="http://schemas.microsoft.com/office/powerpoint/2010/main" val="990360599"/>
              </p:ext>
            </p:extLst>
          </p:nvPr>
        </p:nvGraphicFramePr>
        <p:xfrm>
          <a:off x="563032" y="2027767"/>
          <a:ext cx="11173913" cy="4102100"/>
        </p:xfrm>
        <a:graphic>
          <a:graphicData uri="http://schemas.openxmlformats.org/drawingml/2006/table">
            <a:tbl>
              <a:tblPr firstRow="1" firstCol="1" bandRow="1">
                <a:tableStyleId>{ED083AE6-46FA-4A59-8FB0-9F97EB10719F}</a:tableStyleId>
              </a:tblPr>
              <a:tblGrid>
                <a:gridCol w="1427023">
                  <a:extLst>
                    <a:ext uri="{9D8B030D-6E8A-4147-A177-3AD203B41FA5}">
                      <a16:colId xmlns:a16="http://schemas.microsoft.com/office/drawing/2014/main" val="1357039001"/>
                    </a:ext>
                  </a:extLst>
                </a:gridCol>
                <a:gridCol w="9746890">
                  <a:extLst>
                    <a:ext uri="{9D8B030D-6E8A-4147-A177-3AD203B41FA5}">
                      <a16:colId xmlns:a16="http://schemas.microsoft.com/office/drawing/2014/main" val="3359921993"/>
                    </a:ext>
                  </a:extLst>
                </a:gridCol>
              </a:tblGrid>
              <a:tr h="4102100">
                <a:tc>
                  <a:txBody>
                    <a:bodyPr/>
                    <a:lstStyle/>
                    <a:p>
                      <a:pPr algn="ctr"/>
                      <a:r>
                        <a:rPr lang="fr-FR" sz="2400" dirty="0">
                          <a:solidFill>
                            <a:srgbClr val="00B0F0"/>
                          </a:solidFill>
                          <a:effectLst/>
                          <a:latin typeface="Arial" panose="020B0604020202020204" pitchFamily="34" charset="0"/>
                          <a:cs typeface="Arial" panose="020B0604020202020204" pitchFamily="34" charset="0"/>
                        </a:rPr>
                        <a:t>Salariés</a:t>
                      </a:r>
                      <a:endParaRPr lang="fr-FR" sz="2400" dirty="0">
                        <a:solidFill>
                          <a:srgbClr val="00B0F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300"/>
                        </a:spcBef>
                        <a:spcAft>
                          <a:spcPts val="1800"/>
                        </a:spcAft>
                      </a:pPr>
                      <a:r>
                        <a:rPr lang="fr-FR" sz="2400" b="0" dirty="0">
                          <a:effectLst/>
                          <a:latin typeface="Arial" panose="020B0604020202020204" pitchFamily="34" charset="0"/>
                          <a:cs typeface="Arial" panose="020B0604020202020204" pitchFamily="34" charset="0"/>
                        </a:rPr>
                        <a:t>Le salarié est le premier concerné par la mise en œuvre de la politique de santé et de sécurité. </a:t>
                      </a:r>
                    </a:p>
                    <a:p>
                      <a:pPr algn="ctr">
                        <a:spcBef>
                          <a:spcPts val="300"/>
                        </a:spcBef>
                        <a:spcAft>
                          <a:spcPts val="300"/>
                        </a:spcAft>
                      </a:pPr>
                      <a:r>
                        <a:rPr lang="fr-FR" sz="2400" b="0" dirty="0">
                          <a:effectLst/>
                          <a:latin typeface="Arial" panose="020B0604020202020204" pitchFamily="34" charset="0"/>
                          <a:cs typeface="Arial" panose="020B0604020202020204" pitchFamily="34" charset="0"/>
                        </a:rPr>
                        <a:t>Cette situation a plusieurs implications. </a:t>
                      </a:r>
                    </a:p>
                    <a:p>
                      <a:pPr marL="342900" lvl="0" indent="-342900">
                        <a:spcBef>
                          <a:spcPts val="300"/>
                        </a:spcBef>
                        <a:spcAft>
                          <a:spcPts val="300"/>
                        </a:spcAft>
                        <a:buFont typeface="Symbol" panose="05050102010706020507" pitchFamily="18" charset="2"/>
                        <a:buChar char="Þ"/>
                      </a:pPr>
                      <a:r>
                        <a:rPr lang="fr-FR" sz="2400" b="0" dirty="0">
                          <a:effectLst/>
                          <a:latin typeface="Arial" panose="020B0604020202020204" pitchFamily="34" charset="0"/>
                          <a:cs typeface="Arial" panose="020B0604020202020204" pitchFamily="34" charset="0"/>
                        </a:rPr>
                        <a:t>Chaque salarié doit </a:t>
                      </a:r>
                      <a:r>
                        <a:rPr lang="fr-FR" sz="2400" b="1" dirty="0">
                          <a:effectLst/>
                          <a:latin typeface="Arial" panose="020B0604020202020204" pitchFamily="34" charset="0"/>
                          <a:cs typeface="Arial" panose="020B0604020202020204" pitchFamily="34" charset="0"/>
                        </a:rPr>
                        <a:t>respecter les normes </a:t>
                      </a:r>
                      <a:r>
                        <a:rPr lang="fr-FR" sz="2400" b="0" dirty="0">
                          <a:effectLst/>
                          <a:latin typeface="Arial" panose="020B0604020202020204" pitchFamily="34" charset="0"/>
                          <a:cs typeface="Arial" panose="020B0604020202020204" pitchFamily="34" charset="0"/>
                        </a:rPr>
                        <a:t>de sécurité et de prévention des risques vis-à-vis de lui-même et vis à vis des autres salariés ;</a:t>
                      </a:r>
                    </a:p>
                    <a:p>
                      <a:pPr marL="342900" lvl="0" indent="-342900">
                        <a:spcBef>
                          <a:spcPts val="300"/>
                        </a:spcBef>
                        <a:spcAft>
                          <a:spcPts val="300"/>
                        </a:spcAft>
                        <a:buFont typeface="Symbol" panose="05050102010706020507" pitchFamily="18" charset="2"/>
                        <a:buChar char="Þ"/>
                      </a:pPr>
                      <a:r>
                        <a:rPr lang="fr-FR" sz="2400" b="0" dirty="0">
                          <a:effectLst/>
                          <a:latin typeface="Arial" panose="020B0604020202020204" pitchFamily="34" charset="0"/>
                          <a:cs typeface="Arial" panose="020B0604020202020204" pitchFamily="34" charset="0"/>
                        </a:rPr>
                        <a:t>Le non-respect des règles d’hygiène et de sécurité </a:t>
                      </a:r>
                      <a:r>
                        <a:rPr lang="fr-FR" sz="2400" b="1" dirty="0">
                          <a:effectLst/>
                          <a:latin typeface="Arial" panose="020B0604020202020204" pitchFamily="34" charset="0"/>
                          <a:cs typeface="Arial" panose="020B0604020202020204" pitchFamily="34" charset="0"/>
                        </a:rPr>
                        <a:t>peut justifier des sanctions de l’employeur</a:t>
                      </a:r>
                      <a:r>
                        <a:rPr lang="fr-FR" sz="2400" b="0" dirty="0">
                          <a:effectLst/>
                          <a:latin typeface="Arial" panose="020B0604020202020204" pitchFamily="34" charset="0"/>
                          <a:cs typeface="Arial" panose="020B0604020202020204" pitchFamily="34" charset="0"/>
                        </a:rPr>
                        <a:t>, voire un licenciement en cas de faute grave ou lourde.</a:t>
                      </a:r>
                    </a:p>
                  </a:txBody>
                  <a:tcPr marL="68580" marR="68580" marT="0" marB="0" anchor="ctr"/>
                </a:tc>
                <a:extLst>
                  <a:ext uri="{0D108BD9-81ED-4DB2-BD59-A6C34878D82A}">
                    <a16:rowId xmlns:a16="http://schemas.microsoft.com/office/drawing/2014/main" val="2057394993"/>
                  </a:ext>
                </a:extLst>
              </a:tr>
            </a:tbl>
          </a:graphicData>
        </a:graphic>
      </p:graphicFrame>
    </p:spTree>
    <p:extLst>
      <p:ext uri="{BB962C8B-B14F-4D97-AF65-F5344CB8AC3E}">
        <p14:creationId xmlns:p14="http://schemas.microsoft.com/office/powerpoint/2010/main" val="2419124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56471" y="590900"/>
            <a:ext cx="11644462"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2. Identifier les acteurs de la santé et de la sécurité au travail </a:t>
            </a:r>
            <a:endParaRPr lang="fr-FR" sz="2800" dirty="0">
              <a:solidFill>
                <a:srgbClr val="FFFF00"/>
              </a:solidFill>
              <a:latin typeface="Arial" panose="020B0604020202020204" pitchFamily="34" charset="0"/>
              <a:cs typeface="Arial" panose="020B0604020202020204" pitchFamily="34" charset="0"/>
            </a:endParaRPr>
          </a:p>
        </p:txBody>
      </p:sp>
      <p:sp>
        <p:nvSpPr>
          <p:cNvPr id="8" name="Titre 1">
            <a:extLst>
              <a:ext uri="{FF2B5EF4-FFF2-40B4-BE49-F238E27FC236}">
                <a16:creationId xmlns:a16="http://schemas.microsoft.com/office/drawing/2014/main" id="{B138E307-1A9E-42BB-AE48-12181015CACB}"/>
              </a:ext>
            </a:extLst>
          </p:cNvPr>
          <p:cNvSpPr>
            <a:spLocks noGrp="1"/>
          </p:cNvSpPr>
          <p:nvPr>
            <p:ph type="ctrTitle"/>
          </p:nvPr>
        </p:nvSpPr>
        <p:spPr>
          <a:xfrm>
            <a:off x="-1" y="1"/>
            <a:ext cx="12192001" cy="523220"/>
          </a:xfrm>
        </p:spPr>
        <p:txBody>
          <a:bodyPr>
            <a:noAutofit/>
          </a:bodyPr>
          <a:lstStyle/>
          <a:p>
            <a:r>
              <a:rPr lang="fr-FR" sz="2600" b="1" dirty="0">
                <a:latin typeface="Arial" panose="020B0604020202020204" pitchFamily="34" charset="0"/>
                <a:cs typeface="Arial" panose="020B0604020202020204" pitchFamily="34" charset="0"/>
              </a:rPr>
              <a:t>Chap. 7 – La gestion des risques liés à la santé et à la sécurité du travail </a:t>
            </a:r>
          </a:p>
        </p:txBody>
      </p:sp>
      <p:sp>
        <p:nvSpPr>
          <p:cNvPr id="5" name="ZoneTexte 4">
            <a:extLst>
              <a:ext uri="{FF2B5EF4-FFF2-40B4-BE49-F238E27FC236}">
                <a16:creationId xmlns:a16="http://schemas.microsoft.com/office/drawing/2014/main" id="{316C4ABE-0956-439A-8422-F8133C4BDFEE}"/>
              </a:ext>
            </a:extLst>
          </p:cNvPr>
          <p:cNvSpPr txBox="1"/>
          <p:nvPr/>
        </p:nvSpPr>
        <p:spPr>
          <a:xfrm>
            <a:off x="122766" y="1114120"/>
            <a:ext cx="10672233" cy="523220"/>
          </a:xfrm>
          <a:prstGeom prst="rect">
            <a:avLst/>
          </a:prstGeom>
          <a:noFill/>
        </p:spPr>
        <p:txBody>
          <a:bodyPr wrap="square">
            <a:spAutoFit/>
          </a:bodyPr>
          <a:lstStyle/>
          <a:p>
            <a:pPr>
              <a:spcBef>
                <a:spcPts val="600"/>
              </a:spcBef>
              <a:spcAft>
                <a:spcPts val="2400"/>
              </a:spcAft>
            </a:pPr>
            <a:r>
              <a:rPr lang="fr-FR" sz="2800" b="1" kern="0" dirty="0">
                <a:effectLst/>
                <a:latin typeface="Arial" panose="020B0604020202020204" pitchFamily="34" charset="0"/>
                <a:ea typeface="Times New Roman" panose="02020603050405020304" pitchFamily="18" charset="0"/>
                <a:cs typeface="Arial" panose="020B0604020202020204" pitchFamily="34" charset="0"/>
              </a:rPr>
              <a:t>2.1. Les acteurs internes à l'entreprise </a:t>
            </a:r>
          </a:p>
        </p:txBody>
      </p:sp>
      <p:graphicFrame>
        <p:nvGraphicFramePr>
          <p:cNvPr id="3" name="Tableau 2">
            <a:extLst>
              <a:ext uri="{FF2B5EF4-FFF2-40B4-BE49-F238E27FC236}">
                <a16:creationId xmlns:a16="http://schemas.microsoft.com/office/drawing/2014/main" id="{579FE5F5-4E7D-481B-A515-D19CB125CE43}"/>
              </a:ext>
            </a:extLst>
          </p:cNvPr>
          <p:cNvGraphicFramePr>
            <a:graphicFrameLocks noGrp="1"/>
          </p:cNvGraphicFramePr>
          <p:nvPr>
            <p:extLst>
              <p:ext uri="{D42A27DB-BD31-4B8C-83A1-F6EECF244321}">
                <p14:modId xmlns:p14="http://schemas.microsoft.com/office/powerpoint/2010/main" val="1900508721"/>
              </p:ext>
            </p:extLst>
          </p:nvPr>
        </p:nvGraphicFramePr>
        <p:xfrm>
          <a:off x="563033" y="2027767"/>
          <a:ext cx="11032246" cy="4102100"/>
        </p:xfrm>
        <a:graphic>
          <a:graphicData uri="http://schemas.openxmlformats.org/drawingml/2006/table">
            <a:tbl>
              <a:tblPr firstRow="1" firstCol="1" bandRow="1">
                <a:tableStyleId>{ED083AE6-46FA-4A59-8FB0-9F97EB10719F}</a:tableStyleId>
              </a:tblPr>
              <a:tblGrid>
                <a:gridCol w="1408930">
                  <a:extLst>
                    <a:ext uri="{9D8B030D-6E8A-4147-A177-3AD203B41FA5}">
                      <a16:colId xmlns:a16="http://schemas.microsoft.com/office/drawing/2014/main" val="1357039001"/>
                    </a:ext>
                  </a:extLst>
                </a:gridCol>
                <a:gridCol w="9623316">
                  <a:extLst>
                    <a:ext uri="{9D8B030D-6E8A-4147-A177-3AD203B41FA5}">
                      <a16:colId xmlns:a16="http://schemas.microsoft.com/office/drawing/2014/main" val="3359921993"/>
                    </a:ext>
                  </a:extLst>
                </a:gridCol>
              </a:tblGrid>
              <a:tr h="4102100">
                <a:tc>
                  <a:txBody>
                    <a:bodyPr/>
                    <a:lstStyle/>
                    <a:p>
                      <a:pPr algn="ctr"/>
                      <a:r>
                        <a:rPr lang="fr-FR" sz="2400" dirty="0">
                          <a:solidFill>
                            <a:srgbClr val="00B0F0"/>
                          </a:solidFill>
                          <a:effectLst/>
                          <a:latin typeface="Arial" panose="020B0604020202020204" pitchFamily="34" charset="0"/>
                          <a:cs typeface="Arial" panose="020B0604020202020204" pitchFamily="34" charset="0"/>
                        </a:rPr>
                        <a:t>Salariés</a:t>
                      </a:r>
                      <a:endParaRPr lang="fr-FR" sz="2400" dirty="0">
                        <a:solidFill>
                          <a:srgbClr val="00B0F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200"/>
                        </a:spcBef>
                        <a:spcAft>
                          <a:spcPts val="1800"/>
                        </a:spcAft>
                      </a:pPr>
                      <a:r>
                        <a:rPr lang="fr-FR" sz="2400" b="0" dirty="0">
                          <a:effectLst/>
                          <a:latin typeface="Arial" panose="020B0604020202020204" pitchFamily="34" charset="0"/>
                          <a:cs typeface="Arial" panose="020B0604020202020204" pitchFamily="34" charset="0"/>
                        </a:rPr>
                        <a:t>L’article L4131-3 du code du travail introduit un </a:t>
                      </a:r>
                      <a:r>
                        <a:rPr lang="fr-FR" sz="2400" b="1" dirty="0">
                          <a:effectLst/>
                          <a:latin typeface="Arial" panose="020B0604020202020204" pitchFamily="34" charset="0"/>
                          <a:cs typeface="Arial" panose="020B0604020202020204" pitchFamily="34" charset="0"/>
                        </a:rPr>
                        <a:t>droit d’alerte et de retrait</a:t>
                      </a:r>
                      <a:r>
                        <a:rPr lang="fr-FR" sz="2400" b="0" dirty="0">
                          <a:effectLst/>
                          <a:latin typeface="Arial" panose="020B0604020202020204" pitchFamily="34" charset="0"/>
                          <a:cs typeface="Arial" panose="020B0604020202020204" pitchFamily="34" charset="0"/>
                        </a:rPr>
                        <a:t> pour le salarié. </a:t>
                      </a:r>
                    </a:p>
                    <a:p>
                      <a:pPr marL="342900" indent="-342900">
                        <a:spcBef>
                          <a:spcPts val="1200"/>
                        </a:spcBef>
                        <a:buFont typeface="Symbol" panose="05050102010706020507" pitchFamily="18" charset="2"/>
                        <a:buChar char="Þ"/>
                      </a:pPr>
                      <a:r>
                        <a:rPr lang="fr-FR" sz="2400" b="0" dirty="0">
                          <a:effectLst/>
                          <a:latin typeface="Arial" panose="020B0604020202020204" pitchFamily="34" charset="0"/>
                          <a:cs typeface="Arial" panose="020B0604020202020204" pitchFamily="34" charset="0"/>
                        </a:rPr>
                        <a:t>Ce dernier doit signaler toute situation de travail dont il a un motif raisonnable de penser qu'elle présente un danger grave et imminent pour sa vie ou sa santé. </a:t>
                      </a:r>
                    </a:p>
                    <a:p>
                      <a:pPr marL="342900" indent="-342900">
                        <a:spcBef>
                          <a:spcPts val="1200"/>
                        </a:spcBef>
                        <a:buFont typeface="Symbol" panose="05050102010706020507" pitchFamily="18" charset="2"/>
                        <a:buChar char="Þ"/>
                      </a:pPr>
                      <a:r>
                        <a:rPr lang="fr-FR" sz="2400" b="0" dirty="0">
                          <a:effectLst/>
                          <a:latin typeface="Arial" panose="020B0604020202020204" pitchFamily="34" charset="0"/>
                          <a:cs typeface="Arial" panose="020B0604020202020204" pitchFamily="34" charset="0"/>
                        </a:rPr>
                        <a:t>Il peut se retirer d'une telle situation en ayant au préalable déclenché la procédure d’alerte de l’employeur. </a:t>
                      </a:r>
                    </a:p>
                    <a:p>
                      <a:pPr marL="342900" indent="-342900">
                        <a:spcBef>
                          <a:spcPts val="1200"/>
                        </a:spcBef>
                        <a:buFont typeface="Symbol" panose="05050102010706020507" pitchFamily="18" charset="2"/>
                        <a:buChar char="Þ"/>
                      </a:pPr>
                      <a:r>
                        <a:rPr lang="fr-FR" sz="2400" b="0" dirty="0">
                          <a:effectLst/>
                          <a:latin typeface="Arial" panose="020B0604020202020204" pitchFamily="34" charset="0"/>
                          <a:cs typeface="Arial" panose="020B0604020202020204" pitchFamily="34" charset="0"/>
                        </a:rPr>
                        <a:t>Tant que le danger persiste, l’employeur ne peut demander au travailleur de reprendre son activité.</a:t>
                      </a:r>
                      <a:endParaRPr lang="fr-FR" sz="24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057394993"/>
                  </a:ext>
                </a:extLst>
              </a:tr>
            </a:tbl>
          </a:graphicData>
        </a:graphic>
      </p:graphicFrame>
    </p:spTree>
    <p:extLst>
      <p:ext uri="{BB962C8B-B14F-4D97-AF65-F5344CB8AC3E}">
        <p14:creationId xmlns:p14="http://schemas.microsoft.com/office/powerpoint/2010/main" val="11260353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56471" y="590900"/>
            <a:ext cx="11644462"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2. Identifier les acteurs de la santé et de la sécurité au travail </a:t>
            </a:r>
            <a:endParaRPr lang="fr-FR" sz="2800" dirty="0">
              <a:solidFill>
                <a:srgbClr val="FFFF00"/>
              </a:solidFill>
              <a:latin typeface="Arial" panose="020B0604020202020204" pitchFamily="34" charset="0"/>
              <a:cs typeface="Arial" panose="020B0604020202020204" pitchFamily="34" charset="0"/>
            </a:endParaRPr>
          </a:p>
        </p:txBody>
      </p:sp>
      <p:sp>
        <p:nvSpPr>
          <p:cNvPr id="8" name="Titre 1">
            <a:extLst>
              <a:ext uri="{FF2B5EF4-FFF2-40B4-BE49-F238E27FC236}">
                <a16:creationId xmlns:a16="http://schemas.microsoft.com/office/drawing/2014/main" id="{B138E307-1A9E-42BB-AE48-12181015CACB}"/>
              </a:ext>
            </a:extLst>
          </p:cNvPr>
          <p:cNvSpPr>
            <a:spLocks noGrp="1"/>
          </p:cNvSpPr>
          <p:nvPr>
            <p:ph type="ctrTitle"/>
          </p:nvPr>
        </p:nvSpPr>
        <p:spPr>
          <a:xfrm>
            <a:off x="-1" y="1"/>
            <a:ext cx="12192001" cy="523220"/>
          </a:xfrm>
        </p:spPr>
        <p:txBody>
          <a:bodyPr>
            <a:noAutofit/>
          </a:bodyPr>
          <a:lstStyle/>
          <a:p>
            <a:r>
              <a:rPr lang="fr-FR" sz="2600" b="1" dirty="0">
                <a:latin typeface="Arial" panose="020B0604020202020204" pitchFamily="34" charset="0"/>
                <a:cs typeface="Arial" panose="020B0604020202020204" pitchFamily="34" charset="0"/>
              </a:rPr>
              <a:t>Chap. 7 – La gestion des risques liés à la santé et à la sécurité du travail </a:t>
            </a:r>
          </a:p>
        </p:txBody>
      </p:sp>
      <p:sp>
        <p:nvSpPr>
          <p:cNvPr id="5" name="ZoneTexte 4">
            <a:extLst>
              <a:ext uri="{FF2B5EF4-FFF2-40B4-BE49-F238E27FC236}">
                <a16:creationId xmlns:a16="http://schemas.microsoft.com/office/drawing/2014/main" id="{316C4ABE-0956-439A-8422-F8133C4BDFEE}"/>
              </a:ext>
            </a:extLst>
          </p:cNvPr>
          <p:cNvSpPr txBox="1"/>
          <p:nvPr/>
        </p:nvSpPr>
        <p:spPr>
          <a:xfrm>
            <a:off x="122766" y="1114120"/>
            <a:ext cx="10672233" cy="523220"/>
          </a:xfrm>
          <a:prstGeom prst="rect">
            <a:avLst/>
          </a:prstGeom>
          <a:noFill/>
        </p:spPr>
        <p:txBody>
          <a:bodyPr wrap="square">
            <a:spAutoFit/>
          </a:bodyPr>
          <a:lstStyle/>
          <a:p>
            <a:pPr>
              <a:spcBef>
                <a:spcPts val="600"/>
              </a:spcBef>
              <a:spcAft>
                <a:spcPts val="2400"/>
              </a:spcAft>
            </a:pPr>
            <a:r>
              <a:rPr lang="fr-FR" sz="2800" b="1" kern="0" dirty="0">
                <a:effectLst/>
                <a:latin typeface="Arial" panose="020B0604020202020204" pitchFamily="34" charset="0"/>
                <a:ea typeface="Times New Roman" panose="02020603050405020304" pitchFamily="18" charset="0"/>
                <a:cs typeface="Arial" panose="020B0604020202020204" pitchFamily="34" charset="0"/>
              </a:rPr>
              <a:t>2.1. Les acteurs internes à l'entreprise </a:t>
            </a:r>
          </a:p>
        </p:txBody>
      </p:sp>
      <p:graphicFrame>
        <p:nvGraphicFramePr>
          <p:cNvPr id="2" name="Tableau 1">
            <a:extLst>
              <a:ext uri="{FF2B5EF4-FFF2-40B4-BE49-F238E27FC236}">
                <a16:creationId xmlns:a16="http://schemas.microsoft.com/office/drawing/2014/main" id="{1313E678-B044-41D6-B5B6-0011A0755C23}"/>
              </a:ext>
            </a:extLst>
          </p:cNvPr>
          <p:cNvGraphicFramePr>
            <a:graphicFrameLocks noGrp="1"/>
          </p:cNvGraphicFramePr>
          <p:nvPr>
            <p:extLst>
              <p:ext uri="{D42A27DB-BD31-4B8C-83A1-F6EECF244321}">
                <p14:modId xmlns:p14="http://schemas.microsoft.com/office/powerpoint/2010/main" val="3814695434"/>
              </p:ext>
            </p:extLst>
          </p:nvPr>
        </p:nvGraphicFramePr>
        <p:xfrm>
          <a:off x="566949" y="2273142"/>
          <a:ext cx="10896388" cy="3203734"/>
        </p:xfrm>
        <a:graphic>
          <a:graphicData uri="http://schemas.openxmlformats.org/drawingml/2006/table">
            <a:tbl>
              <a:tblPr firstRow="1" firstCol="1" bandRow="1">
                <a:tableStyleId>{ED083AE6-46FA-4A59-8FB0-9F97EB10719F}</a:tableStyleId>
              </a:tblPr>
              <a:tblGrid>
                <a:gridCol w="1888623">
                  <a:extLst>
                    <a:ext uri="{9D8B030D-6E8A-4147-A177-3AD203B41FA5}">
                      <a16:colId xmlns:a16="http://schemas.microsoft.com/office/drawing/2014/main" val="2409517498"/>
                    </a:ext>
                  </a:extLst>
                </a:gridCol>
                <a:gridCol w="9007765">
                  <a:extLst>
                    <a:ext uri="{9D8B030D-6E8A-4147-A177-3AD203B41FA5}">
                      <a16:colId xmlns:a16="http://schemas.microsoft.com/office/drawing/2014/main" val="342522674"/>
                    </a:ext>
                  </a:extLst>
                </a:gridCol>
              </a:tblGrid>
              <a:tr h="3203734">
                <a:tc>
                  <a:txBody>
                    <a:bodyPr/>
                    <a:lstStyle/>
                    <a:p>
                      <a:pPr algn="ctr"/>
                      <a:r>
                        <a:rPr lang="fr-FR" sz="2200" dirty="0">
                          <a:solidFill>
                            <a:srgbClr val="00B0F0"/>
                          </a:solidFill>
                          <a:effectLst/>
                          <a:latin typeface="Arial" panose="020B0604020202020204" pitchFamily="34" charset="0"/>
                          <a:cs typeface="Arial" panose="020B0604020202020204" pitchFamily="34" charset="0"/>
                        </a:rPr>
                        <a:t>CSE </a:t>
                      </a:r>
                    </a:p>
                    <a:p>
                      <a:pPr algn="ctr"/>
                      <a:endParaRPr lang="fr-FR" sz="2200" dirty="0">
                        <a:solidFill>
                          <a:srgbClr val="00B0F0"/>
                        </a:solidFill>
                        <a:effectLst/>
                        <a:latin typeface="Arial" panose="020B0604020202020204" pitchFamily="34" charset="0"/>
                        <a:cs typeface="Arial" panose="020B0604020202020204" pitchFamily="34" charset="0"/>
                      </a:endParaRPr>
                    </a:p>
                    <a:p>
                      <a:pPr algn="ctr"/>
                      <a:r>
                        <a:rPr lang="fr-FR" sz="2200" dirty="0">
                          <a:solidFill>
                            <a:srgbClr val="00B0F0"/>
                          </a:solidFill>
                          <a:effectLst/>
                          <a:latin typeface="Arial" panose="020B0604020202020204" pitchFamily="34" charset="0"/>
                          <a:cs typeface="Arial" panose="020B0604020202020204" pitchFamily="34" charset="0"/>
                        </a:rPr>
                        <a:t>comité social et économique</a:t>
                      </a:r>
                    </a:p>
                  </a:txBody>
                  <a:tcPr marL="68580" marR="68580" marT="0" marB="0" anchor="ctr"/>
                </a:tc>
                <a:tc>
                  <a:txBody>
                    <a:bodyPr/>
                    <a:lstStyle/>
                    <a:p>
                      <a:r>
                        <a:rPr lang="fr-FR" sz="2400" b="0" dirty="0">
                          <a:effectLst/>
                          <a:latin typeface="Arial" panose="020B0604020202020204" pitchFamily="34" charset="0"/>
                          <a:cs typeface="Arial" panose="020B0604020202020204" pitchFamily="34" charset="0"/>
                        </a:rPr>
                        <a:t>Il a plusieurs missions en matière de santé et de sécurité au travail :</a:t>
                      </a:r>
                    </a:p>
                    <a:p>
                      <a:pPr marL="342900" lvl="0" indent="-342900">
                        <a:buFont typeface="Arial" panose="020B0604020202020204" pitchFamily="34" charset="0"/>
                        <a:buChar char="-"/>
                      </a:pPr>
                      <a:r>
                        <a:rPr lang="fr-FR" sz="2400" b="0" dirty="0">
                          <a:effectLst/>
                          <a:latin typeface="Arial" panose="020B0604020202020204" pitchFamily="34" charset="0"/>
                          <a:cs typeface="Arial" panose="020B0604020202020204" pitchFamily="34" charset="0"/>
                        </a:rPr>
                        <a:t>il contribue à promouvoir la santé la sécurité et les conditions de travail dans l'entreprise ; </a:t>
                      </a:r>
                    </a:p>
                    <a:p>
                      <a:pPr marL="342900" lvl="0" indent="-342900">
                        <a:buFont typeface="Arial" panose="020B0604020202020204" pitchFamily="34" charset="0"/>
                        <a:buChar char="-"/>
                      </a:pPr>
                      <a:r>
                        <a:rPr lang="fr-FR" sz="2400" b="0" dirty="0">
                          <a:effectLst/>
                          <a:latin typeface="Arial" panose="020B0604020202020204" pitchFamily="34" charset="0"/>
                          <a:cs typeface="Arial" panose="020B0604020202020204" pitchFamily="34" charset="0"/>
                        </a:rPr>
                        <a:t>il réalise des enquêtes en matière d'accidents de travail ou de maladies professionnelles ; </a:t>
                      </a:r>
                    </a:p>
                    <a:p>
                      <a:pPr marL="342900" lvl="0" indent="-342900">
                        <a:buFont typeface="Arial" panose="020B0604020202020204" pitchFamily="34" charset="0"/>
                        <a:buChar char="-"/>
                      </a:pPr>
                      <a:r>
                        <a:rPr lang="fr-FR" sz="2400" b="0" dirty="0">
                          <a:effectLst/>
                          <a:latin typeface="Arial" panose="020B0604020202020204" pitchFamily="34" charset="0"/>
                          <a:cs typeface="Arial" panose="020B0604020202020204" pitchFamily="34" charset="0"/>
                        </a:rPr>
                        <a:t>il peut saisir l'inspection du travail en cas de besoin.</a:t>
                      </a:r>
                    </a:p>
                  </a:txBody>
                  <a:tcPr marL="68580" marR="68580" marT="0" marB="0" anchor="ctr"/>
                </a:tc>
                <a:extLst>
                  <a:ext uri="{0D108BD9-81ED-4DB2-BD59-A6C34878D82A}">
                    <a16:rowId xmlns:a16="http://schemas.microsoft.com/office/drawing/2014/main" val="3864739747"/>
                  </a:ext>
                </a:extLst>
              </a:tr>
            </a:tbl>
          </a:graphicData>
        </a:graphic>
      </p:graphicFrame>
    </p:spTree>
    <p:extLst>
      <p:ext uri="{BB962C8B-B14F-4D97-AF65-F5344CB8AC3E}">
        <p14:creationId xmlns:p14="http://schemas.microsoft.com/office/powerpoint/2010/main" val="146128671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56471" y="590900"/>
            <a:ext cx="11644462"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2. Identifier les acteurs de la santé et de la sécurité au travail </a:t>
            </a:r>
            <a:endParaRPr lang="fr-FR" sz="2800" dirty="0">
              <a:solidFill>
                <a:srgbClr val="FFFF00"/>
              </a:solidFill>
              <a:latin typeface="Arial" panose="020B0604020202020204" pitchFamily="34" charset="0"/>
              <a:cs typeface="Arial" panose="020B0604020202020204" pitchFamily="34" charset="0"/>
            </a:endParaRPr>
          </a:p>
        </p:txBody>
      </p:sp>
      <p:sp>
        <p:nvSpPr>
          <p:cNvPr id="8" name="Titre 1">
            <a:extLst>
              <a:ext uri="{FF2B5EF4-FFF2-40B4-BE49-F238E27FC236}">
                <a16:creationId xmlns:a16="http://schemas.microsoft.com/office/drawing/2014/main" id="{B138E307-1A9E-42BB-AE48-12181015CACB}"/>
              </a:ext>
            </a:extLst>
          </p:cNvPr>
          <p:cNvSpPr>
            <a:spLocks noGrp="1"/>
          </p:cNvSpPr>
          <p:nvPr>
            <p:ph type="ctrTitle"/>
          </p:nvPr>
        </p:nvSpPr>
        <p:spPr>
          <a:xfrm>
            <a:off x="-1" y="1"/>
            <a:ext cx="12192001" cy="523220"/>
          </a:xfrm>
        </p:spPr>
        <p:txBody>
          <a:bodyPr>
            <a:noAutofit/>
          </a:bodyPr>
          <a:lstStyle/>
          <a:p>
            <a:r>
              <a:rPr lang="fr-FR" sz="2600" b="1" dirty="0">
                <a:latin typeface="Arial" panose="020B0604020202020204" pitchFamily="34" charset="0"/>
                <a:cs typeface="Arial" panose="020B0604020202020204" pitchFamily="34" charset="0"/>
              </a:rPr>
              <a:t>Chap. 7 – La gestion des risques liés à la santé et à la sécurité du travail </a:t>
            </a:r>
          </a:p>
        </p:txBody>
      </p:sp>
      <p:sp>
        <p:nvSpPr>
          <p:cNvPr id="5" name="ZoneTexte 4">
            <a:extLst>
              <a:ext uri="{FF2B5EF4-FFF2-40B4-BE49-F238E27FC236}">
                <a16:creationId xmlns:a16="http://schemas.microsoft.com/office/drawing/2014/main" id="{316C4ABE-0956-439A-8422-F8133C4BDFEE}"/>
              </a:ext>
            </a:extLst>
          </p:cNvPr>
          <p:cNvSpPr txBox="1"/>
          <p:nvPr/>
        </p:nvSpPr>
        <p:spPr>
          <a:xfrm>
            <a:off x="122766" y="1114120"/>
            <a:ext cx="10672233" cy="523220"/>
          </a:xfrm>
          <a:prstGeom prst="rect">
            <a:avLst/>
          </a:prstGeom>
          <a:noFill/>
        </p:spPr>
        <p:txBody>
          <a:bodyPr wrap="square">
            <a:spAutoFit/>
          </a:bodyPr>
          <a:lstStyle/>
          <a:p>
            <a:pPr>
              <a:spcBef>
                <a:spcPts val="600"/>
              </a:spcBef>
              <a:spcAft>
                <a:spcPts val="2400"/>
              </a:spcAft>
            </a:pPr>
            <a:r>
              <a:rPr lang="fr-FR" sz="2800" b="1" kern="0" dirty="0">
                <a:effectLst/>
                <a:latin typeface="Arial" panose="020B0604020202020204" pitchFamily="34" charset="0"/>
                <a:ea typeface="Times New Roman" panose="02020603050405020304" pitchFamily="18" charset="0"/>
                <a:cs typeface="Arial" panose="020B0604020202020204" pitchFamily="34" charset="0"/>
              </a:rPr>
              <a:t>2.1.Les acteurs internes à l'entreprise </a:t>
            </a:r>
          </a:p>
        </p:txBody>
      </p:sp>
      <p:graphicFrame>
        <p:nvGraphicFramePr>
          <p:cNvPr id="2" name="Tableau 1">
            <a:extLst>
              <a:ext uri="{FF2B5EF4-FFF2-40B4-BE49-F238E27FC236}">
                <a16:creationId xmlns:a16="http://schemas.microsoft.com/office/drawing/2014/main" id="{1313E678-B044-41D6-B5B6-0011A0755C23}"/>
              </a:ext>
            </a:extLst>
          </p:cNvPr>
          <p:cNvGraphicFramePr>
            <a:graphicFrameLocks noGrp="1"/>
          </p:cNvGraphicFramePr>
          <p:nvPr>
            <p:extLst>
              <p:ext uri="{D42A27DB-BD31-4B8C-83A1-F6EECF244321}">
                <p14:modId xmlns:p14="http://schemas.microsoft.com/office/powerpoint/2010/main" val="1961695101"/>
              </p:ext>
            </p:extLst>
          </p:nvPr>
        </p:nvGraphicFramePr>
        <p:xfrm>
          <a:off x="472225" y="2331879"/>
          <a:ext cx="11344380" cy="3274724"/>
        </p:xfrm>
        <a:graphic>
          <a:graphicData uri="http://schemas.openxmlformats.org/drawingml/2006/table">
            <a:tbl>
              <a:tblPr firstRow="1" firstCol="1" bandRow="1">
                <a:tableStyleId>{ED083AE6-46FA-4A59-8FB0-9F97EB10719F}</a:tableStyleId>
              </a:tblPr>
              <a:tblGrid>
                <a:gridCol w="1867437">
                  <a:extLst>
                    <a:ext uri="{9D8B030D-6E8A-4147-A177-3AD203B41FA5}">
                      <a16:colId xmlns:a16="http://schemas.microsoft.com/office/drawing/2014/main" val="2409517498"/>
                    </a:ext>
                  </a:extLst>
                </a:gridCol>
                <a:gridCol w="9476943">
                  <a:extLst>
                    <a:ext uri="{9D8B030D-6E8A-4147-A177-3AD203B41FA5}">
                      <a16:colId xmlns:a16="http://schemas.microsoft.com/office/drawing/2014/main" val="342522674"/>
                    </a:ext>
                  </a:extLst>
                </a:gridCol>
              </a:tblGrid>
              <a:tr h="3274724">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fr-FR" sz="2400" dirty="0">
                        <a:effectLst/>
                        <a:latin typeface="Arial" panose="020B0604020202020204" pitchFamily="34" charset="0"/>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fr-FR" sz="2200" dirty="0">
                          <a:solidFill>
                            <a:srgbClr val="00B0F0"/>
                          </a:solidFill>
                          <a:effectLst/>
                          <a:latin typeface="Arial" panose="020B0604020202020204" pitchFamily="34" charset="0"/>
                          <a:cs typeface="Arial" panose="020B0604020202020204" pitchFamily="34" charset="0"/>
                        </a:rPr>
                        <a:t>CSE</a:t>
                      </a:r>
                    </a:p>
                    <a:p>
                      <a:pPr marL="0" marR="0" lvl="0" indent="0" algn="ctr" defTabSz="457200" rtl="0" eaLnBrk="1" fontAlgn="auto" latinLnBrk="0" hangingPunct="1">
                        <a:lnSpc>
                          <a:spcPct val="100000"/>
                        </a:lnSpc>
                        <a:spcBef>
                          <a:spcPts val="0"/>
                        </a:spcBef>
                        <a:spcAft>
                          <a:spcPts val="0"/>
                        </a:spcAft>
                        <a:buClrTx/>
                        <a:buSzTx/>
                        <a:buFontTx/>
                        <a:buNone/>
                        <a:tabLst/>
                        <a:defRPr/>
                      </a:pPr>
                      <a:r>
                        <a:rPr lang="fr-FR" sz="2200" dirty="0">
                          <a:solidFill>
                            <a:srgbClr val="00B0F0"/>
                          </a:solidFill>
                          <a:effectLst/>
                          <a:latin typeface="Arial" panose="020B0604020202020204" pitchFamily="34" charset="0"/>
                          <a:cs typeface="Arial" panose="020B0604020202020204" pitchFamily="34" charset="0"/>
                        </a:rPr>
                        <a:t> </a:t>
                      </a:r>
                    </a:p>
                    <a:p>
                      <a:pPr marL="0" marR="0" lvl="0" indent="0" algn="ctr" defTabSz="457200" rtl="0" eaLnBrk="1" fontAlgn="auto" latinLnBrk="0" hangingPunct="1">
                        <a:lnSpc>
                          <a:spcPct val="100000"/>
                        </a:lnSpc>
                        <a:spcBef>
                          <a:spcPts val="0"/>
                        </a:spcBef>
                        <a:spcAft>
                          <a:spcPts val="0"/>
                        </a:spcAft>
                        <a:buClrTx/>
                        <a:buSzTx/>
                        <a:buFontTx/>
                        <a:buNone/>
                        <a:tabLst/>
                        <a:defRPr/>
                      </a:pPr>
                      <a:r>
                        <a:rPr lang="fr-FR" sz="2200" dirty="0">
                          <a:solidFill>
                            <a:srgbClr val="00B0F0"/>
                          </a:solidFill>
                          <a:effectLst/>
                          <a:latin typeface="Arial" panose="020B0604020202020204" pitchFamily="34" charset="0"/>
                          <a:cs typeface="Arial" panose="020B0604020202020204" pitchFamily="34" charset="0"/>
                        </a:rPr>
                        <a:t>comité social et économique</a:t>
                      </a:r>
                    </a:p>
                    <a:p>
                      <a:pPr algn="ct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300"/>
                        </a:spcBef>
                      </a:pPr>
                      <a:r>
                        <a:rPr lang="fr-FR" sz="2400" b="0" dirty="0">
                          <a:effectLst/>
                          <a:latin typeface="Arial" panose="020B0604020202020204" pitchFamily="34" charset="0"/>
                          <a:cs typeface="Arial" panose="020B0604020202020204" pitchFamily="34" charset="0"/>
                        </a:rPr>
                        <a:t>Il est consulté : </a:t>
                      </a:r>
                    </a:p>
                    <a:p>
                      <a:pPr marL="342900" lvl="0" indent="-342900">
                        <a:buFont typeface="Arial" panose="020B0604020202020204" pitchFamily="34" charset="0"/>
                        <a:buChar char="-"/>
                      </a:pPr>
                      <a:r>
                        <a:rPr lang="fr-FR" sz="2400" b="0" dirty="0">
                          <a:effectLst/>
                          <a:latin typeface="Arial" panose="020B0604020202020204" pitchFamily="34" charset="0"/>
                          <a:cs typeface="Arial" panose="020B0604020202020204" pitchFamily="34" charset="0"/>
                        </a:rPr>
                        <a:t>sur les conditions d'emploi, de travail et la formation professionnelle ;</a:t>
                      </a:r>
                    </a:p>
                    <a:p>
                      <a:pPr marL="342900" lvl="0" indent="-342900">
                        <a:buFont typeface="Arial" panose="020B0604020202020204" pitchFamily="34" charset="0"/>
                        <a:buChar char="-"/>
                      </a:pPr>
                      <a:r>
                        <a:rPr lang="fr-FR" sz="2400" b="0" dirty="0">
                          <a:effectLst/>
                          <a:latin typeface="Arial" panose="020B0604020202020204" pitchFamily="34" charset="0"/>
                          <a:cs typeface="Arial" panose="020B0604020202020204" pitchFamily="34" charset="0"/>
                        </a:rPr>
                        <a:t>sur l'introduction de nouvelles technologies, les modifications de conditions de travail, de santé et de sécurité ;</a:t>
                      </a:r>
                    </a:p>
                    <a:p>
                      <a:pPr marL="342900" lvl="0" indent="-342900">
                        <a:buFont typeface="Arial" panose="020B0604020202020204" pitchFamily="34" charset="0"/>
                        <a:buChar char="-"/>
                      </a:pPr>
                      <a:r>
                        <a:rPr lang="fr-FR" sz="2400" b="0" dirty="0">
                          <a:effectLst/>
                          <a:latin typeface="Arial" panose="020B0604020202020204" pitchFamily="34" charset="0"/>
                          <a:cs typeface="Arial" panose="020B0604020202020204" pitchFamily="34" charset="0"/>
                        </a:rPr>
                        <a:t>sur les actions destinées à faciliter l’insertion ou la réinsertion des victimes d'accidents du travail, des invalides, des personnes atteintes de maladies chroniques, des travailleurs handicapés</a:t>
                      </a:r>
                    </a:p>
                  </a:txBody>
                  <a:tcPr marL="68580" marR="68580" marT="0" marB="0" anchor="ctr"/>
                </a:tc>
                <a:extLst>
                  <a:ext uri="{0D108BD9-81ED-4DB2-BD59-A6C34878D82A}">
                    <a16:rowId xmlns:a16="http://schemas.microsoft.com/office/drawing/2014/main" val="3864739747"/>
                  </a:ext>
                </a:extLst>
              </a:tr>
            </a:tbl>
          </a:graphicData>
        </a:graphic>
      </p:graphicFrame>
    </p:spTree>
    <p:extLst>
      <p:ext uri="{BB962C8B-B14F-4D97-AF65-F5344CB8AC3E}">
        <p14:creationId xmlns:p14="http://schemas.microsoft.com/office/powerpoint/2010/main" val="2728080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56471" y="590900"/>
            <a:ext cx="11644462"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2. Identifier les acteurs de la santé et de la sécurité au travail </a:t>
            </a:r>
            <a:endParaRPr lang="fr-FR" sz="2800" dirty="0">
              <a:solidFill>
                <a:srgbClr val="FFFF00"/>
              </a:solidFill>
              <a:latin typeface="Arial" panose="020B0604020202020204" pitchFamily="34" charset="0"/>
              <a:cs typeface="Arial" panose="020B0604020202020204" pitchFamily="34" charset="0"/>
            </a:endParaRPr>
          </a:p>
        </p:txBody>
      </p:sp>
      <p:sp>
        <p:nvSpPr>
          <p:cNvPr id="8" name="Titre 1">
            <a:extLst>
              <a:ext uri="{FF2B5EF4-FFF2-40B4-BE49-F238E27FC236}">
                <a16:creationId xmlns:a16="http://schemas.microsoft.com/office/drawing/2014/main" id="{B138E307-1A9E-42BB-AE48-12181015CACB}"/>
              </a:ext>
            </a:extLst>
          </p:cNvPr>
          <p:cNvSpPr>
            <a:spLocks noGrp="1"/>
          </p:cNvSpPr>
          <p:nvPr>
            <p:ph type="ctrTitle"/>
          </p:nvPr>
        </p:nvSpPr>
        <p:spPr>
          <a:xfrm>
            <a:off x="-1" y="1"/>
            <a:ext cx="12192001" cy="523220"/>
          </a:xfrm>
        </p:spPr>
        <p:txBody>
          <a:bodyPr>
            <a:noAutofit/>
          </a:bodyPr>
          <a:lstStyle/>
          <a:p>
            <a:r>
              <a:rPr lang="fr-FR" sz="2600" b="1" dirty="0">
                <a:latin typeface="Arial" panose="020B0604020202020204" pitchFamily="34" charset="0"/>
                <a:cs typeface="Arial" panose="020B0604020202020204" pitchFamily="34" charset="0"/>
              </a:rPr>
              <a:t>Chap. 7 – La gestion des risques liés à la santé et à la sécurité du travail </a:t>
            </a:r>
          </a:p>
        </p:txBody>
      </p:sp>
      <p:sp>
        <p:nvSpPr>
          <p:cNvPr id="5" name="ZoneTexte 4">
            <a:extLst>
              <a:ext uri="{FF2B5EF4-FFF2-40B4-BE49-F238E27FC236}">
                <a16:creationId xmlns:a16="http://schemas.microsoft.com/office/drawing/2014/main" id="{316C4ABE-0956-439A-8422-F8133C4BDFEE}"/>
              </a:ext>
            </a:extLst>
          </p:cNvPr>
          <p:cNvSpPr txBox="1"/>
          <p:nvPr/>
        </p:nvSpPr>
        <p:spPr>
          <a:xfrm>
            <a:off x="122766" y="1114120"/>
            <a:ext cx="10672233" cy="523220"/>
          </a:xfrm>
          <a:prstGeom prst="rect">
            <a:avLst/>
          </a:prstGeom>
          <a:noFill/>
        </p:spPr>
        <p:txBody>
          <a:bodyPr wrap="square">
            <a:spAutoFit/>
          </a:bodyPr>
          <a:lstStyle/>
          <a:p>
            <a:pPr>
              <a:spcBef>
                <a:spcPts val="600"/>
              </a:spcBef>
              <a:spcAft>
                <a:spcPts val="2400"/>
              </a:spcAft>
            </a:pPr>
            <a:r>
              <a:rPr lang="fr-FR" sz="2800" b="1" kern="0" dirty="0">
                <a:effectLst/>
                <a:latin typeface="Arial" panose="020B0604020202020204" pitchFamily="34" charset="0"/>
                <a:ea typeface="Times New Roman" panose="02020603050405020304" pitchFamily="18" charset="0"/>
                <a:cs typeface="Arial" panose="020B0604020202020204" pitchFamily="34" charset="0"/>
              </a:rPr>
              <a:t>2.1. Les acteurs internes à l'entreprise </a:t>
            </a:r>
          </a:p>
        </p:txBody>
      </p:sp>
      <p:graphicFrame>
        <p:nvGraphicFramePr>
          <p:cNvPr id="2" name="Tableau 1">
            <a:extLst>
              <a:ext uri="{FF2B5EF4-FFF2-40B4-BE49-F238E27FC236}">
                <a16:creationId xmlns:a16="http://schemas.microsoft.com/office/drawing/2014/main" id="{1313E678-B044-41D6-B5B6-0011A0755C23}"/>
              </a:ext>
            </a:extLst>
          </p:cNvPr>
          <p:cNvGraphicFramePr>
            <a:graphicFrameLocks noGrp="1"/>
          </p:cNvGraphicFramePr>
          <p:nvPr>
            <p:extLst>
              <p:ext uri="{D42A27DB-BD31-4B8C-83A1-F6EECF244321}">
                <p14:modId xmlns:p14="http://schemas.microsoft.com/office/powerpoint/2010/main" val="4252669315"/>
              </p:ext>
            </p:extLst>
          </p:nvPr>
        </p:nvGraphicFramePr>
        <p:xfrm>
          <a:off x="503979" y="2369979"/>
          <a:ext cx="10896388" cy="3002280"/>
        </p:xfrm>
        <a:graphic>
          <a:graphicData uri="http://schemas.openxmlformats.org/drawingml/2006/table">
            <a:tbl>
              <a:tblPr firstRow="1" firstCol="1" bandRow="1">
                <a:tableStyleId>{ED083AE6-46FA-4A59-8FB0-9F97EB10719F}</a:tableStyleId>
              </a:tblPr>
              <a:tblGrid>
                <a:gridCol w="1857148">
                  <a:extLst>
                    <a:ext uri="{9D8B030D-6E8A-4147-A177-3AD203B41FA5}">
                      <a16:colId xmlns:a16="http://schemas.microsoft.com/office/drawing/2014/main" val="2409517498"/>
                    </a:ext>
                  </a:extLst>
                </a:gridCol>
                <a:gridCol w="9039240">
                  <a:extLst>
                    <a:ext uri="{9D8B030D-6E8A-4147-A177-3AD203B41FA5}">
                      <a16:colId xmlns:a16="http://schemas.microsoft.com/office/drawing/2014/main" val="342522674"/>
                    </a:ext>
                  </a:extLst>
                </a:gridCol>
              </a:tblGrid>
              <a:tr h="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r-FR" sz="2200" dirty="0">
                          <a:solidFill>
                            <a:srgbClr val="00B0F0"/>
                          </a:solidFill>
                          <a:effectLst/>
                          <a:latin typeface="Arial" panose="020B0604020202020204" pitchFamily="34" charset="0"/>
                          <a:cs typeface="Arial" panose="020B0604020202020204" pitchFamily="34" charset="0"/>
                        </a:rPr>
                        <a:t>CSE</a:t>
                      </a:r>
                    </a:p>
                    <a:p>
                      <a:pPr marL="0" marR="0" lvl="0" indent="0" algn="ctr" defTabSz="457200" rtl="0" eaLnBrk="1" fontAlgn="auto" latinLnBrk="0" hangingPunct="1">
                        <a:lnSpc>
                          <a:spcPct val="100000"/>
                        </a:lnSpc>
                        <a:spcBef>
                          <a:spcPts val="0"/>
                        </a:spcBef>
                        <a:spcAft>
                          <a:spcPts val="0"/>
                        </a:spcAft>
                        <a:buClrTx/>
                        <a:buSzTx/>
                        <a:buFontTx/>
                        <a:buNone/>
                        <a:tabLst/>
                        <a:defRPr/>
                      </a:pPr>
                      <a:r>
                        <a:rPr lang="fr-FR" sz="2200" dirty="0">
                          <a:solidFill>
                            <a:srgbClr val="00B0F0"/>
                          </a:solidFill>
                          <a:effectLst/>
                          <a:latin typeface="Arial" panose="020B0604020202020204" pitchFamily="34" charset="0"/>
                          <a:cs typeface="Arial" panose="020B0604020202020204" pitchFamily="34" charset="0"/>
                        </a:rPr>
                        <a:t> </a:t>
                      </a:r>
                    </a:p>
                    <a:p>
                      <a:pPr marL="0" marR="0" lvl="0" indent="0" algn="ctr" defTabSz="457200" rtl="0" eaLnBrk="1" fontAlgn="auto" latinLnBrk="0" hangingPunct="1">
                        <a:lnSpc>
                          <a:spcPct val="100000"/>
                        </a:lnSpc>
                        <a:spcBef>
                          <a:spcPts val="0"/>
                        </a:spcBef>
                        <a:spcAft>
                          <a:spcPts val="0"/>
                        </a:spcAft>
                        <a:buClrTx/>
                        <a:buSzTx/>
                        <a:buFontTx/>
                        <a:buNone/>
                        <a:tabLst/>
                        <a:defRPr/>
                      </a:pPr>
                      <a:r>
                        <a:rPr lang="fr-FR" sz="2200" dirty="0">
                          <a:solidFill>
                            <a:srgbClr val="00B0F0"/>
                          </a:solidFill>
                          <a:effectLst/>
                          <a:latin typeface="Arial" panose="020B0604020202020204" pitchFamily="34" charset="0"/>
                          <a:cs typeface="Arial" panose="020B0604020202020204" pitchFamily="34" charset="0"/>
                        </a:rPr>
                        <a:t>comité </a:t>
                      </a:r>
                    </a:p>
                    <a:p>
                      <a:pPr marL="0" marR="0" lvl="0" indent="0" algn="ctr" defTabSz="457200" rtl="0" eaLnBrk="1" fontAlgn="auto" latinLnBrk="0" hangingPunct="1">
                        <a:lnSpc>
                          <a:spcPct val="100000"/>
                        </a:lnSpc>
                        <a:spcBef>
                          <a:spcPts val="0"/>
                        </a:spcBef>
                        <a:spcAft>
                          <a:spcPts val="0"/>
                        </a:spcAft>
                        <a:buClrTx/>
                        <a:buSzTx/>
                        <a:buFontTx/>
                        <a:buNone/>
                        <a:tabLst/>
                        <a:defRPr/>
                      </a:pPr>
                      <a:r>
                        <a:rPr lang="fr-FR" sz="2200" dirty="0">
                          <a:solidFill>
                            <a:srgbClr val="00B0F0"/>
                          </a:solidFill>
                          <a:effectLst/>
                          <a:latin typeface="Arial" panose="020B0604020202020204" pitchFamily="34" charset="0"/>
                          <a:cs typeface="Arial" panose="020B0604020202020204" pitchFamily="34" charset="0"/>
                        </a:rPr>
                        <a:t>social et économique</a:t>
                      </a:r>
                    </a:p>
                  </a:txBody>
                  <a:tcPr marL="68580" marR="68580" marT="0" marB="0" anchor="ctr"/>
                </a:tc>
                <a:tc>
                  <a:txBody>
                    <a:bodyPr/>
                    <a:lstStyle/>
                    <a:p>
                      <a:pPr>
                        <a:spcBef>
                          <a:spcPts val="300"/>
                        </a:spcBef>
                      </a:pPr>
                      <a:endParaRPr lang="fr-FR" sz="2400" b="0" dirty="0">
                        <a:effectLst/>
                        <a:latin typeface="Arial" panose="020B0604020202020204" pitchFamily="34" charset="0"/>
                        <a:cs typeface="Arial" panose="020B0604020202020204" pitchFamily="34" charset="0"/>
                      </a:endParaRPr>
                    </a:p>
                    <a:p>
                      <a:pPr>
                        <a:spcBef>
                          <a:spcPts val="300"/>
                        </a:spcBef>
                      </a:pPr>
                      <a:r>
                        <a:rPr lang="fr-FR" sz="2400" b="0" dirty="0">
                          <a:effectLst/>
                          <a:latin typeface="Arial" panose="020B0604020202020204" pitchFamily="34" charset="0"/>
                          <a:cs typeface="Arial" panose="020B0604020202020204" pitchFamily="34" charset="0"/>
                        </a:rPr>
                        <a:t>Ces membres doivent être informés des visites de l'inspecteur du travail et peuvent le rencontrer.</a:t>
                      </a:r>
                    </a:p>
                    <a:p>
                      <a:pPr>
                        <a:spcBef>
                          <a:spcPts val="300"/>
                        </a:spcBef>
                      </a:pPr>
                      <a:endParaRPr lang="fr-FR" sz="2400" b="0" dirty="0">
                        <a:effectLst/>
                        <a:latin typeface="Arial" panose="020B0604020202020204" pitchFamily="34" charset="0"/>
                        <a:cs typeface="Arial" panose="020B0604020202020204" pitchFamily="34" charset="0"/>
                      </a:endParaRPr>
                    </a:p>
                    <a:p>
                      <a:r>
                        <a:rPr lang="fr-FR" sz="2400" b="0" dirty="0">
                          <a:effectLst/>
                          <a:latin typeface="Arial" panose="020B0604020202020204" pitchFamily="34" charset="0"/>
                          <a:cs typeface="Arial" panose="020B0604020202020204" pitchFamily="34" charset="0"/>
                        </a:rPr>
                        <a:t>Il doit réaliser régulièrement des contrôles et des enquêtes sur la santé, la sécurité et les conditions de travail, les accidents du travail et les maladies professionnelles.</a:t>
                      </a:r>
                    </a:p>
                    <a:p>
                      <a:endParaRPr lang="fr-FR" sz="24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864739747"/>
                  </a:ext>
                </a:extLst>
              </a:tr>
            </a:tbl>
          </a:graphicData>
        </a:graphic>
      </p:graphicFrame>
    </p:spTree>
    <p:extLst>
      <p:ext uri="{BB962C8B-B14F-4D97-AF65-F5344CB8AC3E}">
        <p14:creationId xmlns:p14="http://schemas.microsoft.com/office/powerpoint/2010/main" val="398242893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56471" y="590900"/>
            <a:ext cx="11644462"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2. Identifier les acteurs de la santé et de la sécurité au travail </a:t>
            </a:r>
            <a:endParaRPr lang="fr-FR" sz="2800" dirty="0">
              <a:solidFill>
                <a:srgbClr val="FFFF00"/>
              </a:solidFill>
              <a:latin typeface="Arial" panose="020B0604020202020204" pitchFamily="34" charset="0"/>
              <a:cs typeface="Arial" panose="020B0604020202020204" pitchFamily="34" charset="0"/>
            </a:endParaRPr>
          </a:p>
        </p:txBody>
      </p:sp>
      <p:sp>
        <p:nvSpPr>
          <p:cNvPr id="8" name="Titre 1">
            <a:extLst>
              <a:ext uri="{FF2B5EF4-FFF2-40B4-BE49-F238E27FC236}">
                <a16:creationId xmlns:a16="http://schemas.microsoft.com/office/drawing/2014/main" id="{B138E307-1A9E-42BB-AE48-12181015CACB}"/>
              </a:ext>
            </a:extLst>
          </p:cNvPr>
          <p:cNvSpPr>
            <a:spLocks noGrp="1"/>
          </p:cNvSpPr>
          <p:nvPr>
            <p:ph type="ctrTitle"/>
          </p:nvPr>
        </p:nvSpPr>
        <p:spPr>
          <a:xfrm>
            <a:off x="-1" y="1"/>
            <a:ext cx="12192001" cy="523220"/>
          </a:xfrm>
        </p:spPr>
        <p:txBody>
          <a:bodyPr>
            <a:noAutofit/>
          </a:bodyPr>
          <a:lstStyle/>
          <a:p>
            <a:r>
              <a:rPr lang="fr-FR" sz="2600" b="1" dirty="0">
                <a:latin typeface="Arial" panose="020B0604020202020204" pitchFamily="34" charset="0"/>
                <a:cs typeface="Arial" panose="020B0604020202020204" pitchFamily="34" charset="0"/>
              </a:rPr>
              <a:t>Chap. 7 – La gestion des risques liés à la santé et à la sécurité du travail </a:t>
            </a:r>
          </a:p>
        </p:txBody>
      </p:sp>
      <p:sp>
        <p:nvSpPr>
          <p:cNvPr id="5" name="ZoneTexte 4">
            <a:extLst>
              <a:ext uri="{FF2B5EF4-FFF2-40B4-BE49-F238E27FC236}">
                <a16:creationId xmlns:a16="http://schemas.microsoft.com/office/drawing/2014/main" id="{316C4ABE-0956-439A-8422-F8133C4BDFEE}"/>
              </a:ext>
            </a:extLst>
          </p:cNvPr>
          <p:cNvSpPr txBox="1"/>
          <p:nvPr/>
        </p:nvSpPr>
        <p:spPr>
          <a:xfrm>
            <a:off x="122766" y="1114120"/>
            <a:ext cx="10672233" cy="523220"/>
          </a:xfrm>
          <a:prstGeom prst="rect">
            <a:avLst/>
          </a:prstGeom>
          <a:noFill/>
        </p:spPr>
        <p:txBody>
          <a:bodyPr wrap="square">
            <a:spAutoFit/>
          </a:bodyPr>
          <a:lstStyle/>
          <a:p>
            <a:pPr>
              <a:spcBef>
                <a:spcPts val="600"/>
              </a:spcBef>
              <a:spcAft>
                <a:spcPts val="2400"/>
              </a:spcAft>
            </a:pPr>
            <a:r>
              <a:rPr lang="fr-FR" sz="2800" b="1" kern="0" dirty="0">
                <a:effectLst/>
                <a:latin typeface="Arial" panose="020B0604020202020204" pitchFamily="34" charset="0"/>
                <a:ea typeface="Times New Roman" panose="02020603050405020304" pitchFamily="18" charset="0"/>
                <a:cs typeface="Arial" panose="020B0604020202020204" pitchFamily="34" charset="0"/>
              </a:rPr>
              <a:t>2.2. Les principaux acteurs </a:t>
            </a:r>
            <a:r>
              <a:rPr lang="fr-FR" sz="2800" b="1" kern="0" dirty="0">
                <a:latin typeface="Arial" panose="020B0604020202020204" pitchFamily="34" charset="0"/>
                <a:ea typeface="Times New Roman" panose="02020603050405020304" pitchFamily="18" charset="0"/>
                <a:cs typeface="Arial" panose="020B0604020202020204" pitchFamily="34" charset="0"/>
              </a:rPr>
              <a:t>ex</a:t>
            </a:r>
            <a:r>
              <a:rPr lang="fr-FR" sz="2800" b="1" kern="0" dirty="0">
                <a:effectLst/>
                <a:latin typeface="Arial" panose="020B0604020202020204" pitchFamily="34" charset="0"/>
                <a:ea typeface="Times New Roman" panose="02020603050405020304" pitchFamily="18" charset="0"/>
                <a:cs typeface="Arial" panose="020B0604020202020204" pitchFamily="34" charset="0"/>
              </a:rPr>
              <a:t>ternes</a:t>
            </a:r>
          </a:p>
        </p:txBody>
      </p:sp>
      <p:graphicFrame>
        <p:nvGraphicFramePr>
          <p:cNvPr id="2" name="Tableau 1">
            <a:extLst>
              <a:ext uri="{FF2B5EF4-FFF2-40B4-BE49-F238E27FC236}">
                <a16:creationId xmlns:a16="http://schemas.microsoft.com/office/drawing/2014/main" id="{A8D66348-078E-4386-9C76-76472F6BC5C8}"/>
              </a:ext>
            </a:extLst>
          </p:cNvPr>
          <p:cNvGraphicFramePr>
            <a:graphicFrameLocks noGrp="1"/>
          </p:cNvGraphicFramePr>
          <p:nvPr>
            <p:extLst>
              <p:ext uri="{D42A27DB-BD31-4B8C-83A1-F6EECF244321}">
                <p14:modId xmlns:p14="http://schemas.microsoft.com/office/powerpoint/2010/main" val="3762646932"/>
              </p:ext>
            </p:extLst>
          </p:nvPr>
        </p:nvGraphicFramePr>
        <p:xfrm>
          <a:off x="499533" y="1924970"/>
          <a:ext cx="10841567" cy="3188898"/>
        </p:xfrm>
        <a:graphic>
          <a:graphicData uri="http://schemas.openxmlformats.org/drawingml/2006/table">
            <a:tbl>
              <a:tblPr firstRow="1" firstCol="1" bandRow="1">
                <a:tableStyleId>{ED083AE6-46FA-4A59-8FB0-9F97EB10719F}</a:tableStyleId>
              </a:tblPr>
              <a:tblGrid>
                <a:gridCol w="1595430">
                  <a:extLst>
                    <a:ext uri="{9D8B030D-6E8A-4147-A177-3AD203B41FA5}">
                      <a16:colId xmlns:a16="http://schemas.microsoft.com/office/drawing/2014/main" val="1708264616"/>
                    </a:ext>
                  </a:extLst>
                </a:gridCol>
                <a:gridCol w="9246137">
                  <a:extLst>
                    <a:ext uri="{9D8B030D-6E8A-4147-A177-3AD203B41FA5}">
                      <a16:colId xmlns:a16="http://schemas.microsoft.com/office/drawing/2014/main" val="774183677"/>
                    </a:ext>
                  </a:extLst>
                </a:gridCol>
              </a:tblGrid>
              <a:tr h="3188898">
                <a:tc>
                  <a:txBody>
                    <a:bodyPr/>
                    <a:lstStyle/>
                    <a:p>
                      <a:pPr algn="ctr"/>
                      <a:r>
                        <a:rPr lang="fr-FR" sz="2200" dirty="0">
                          <a:solidFill>
                            <a:srgbClr val="00B0F0"/>
                          </a:solidFill>
                          <a:effectLst/>
                          <a:latin typeface="Arial" panose="020B0604020202020204" pitchFamily="34" charset="0"/>
                          <a:cs typeface="Arial" panose="020B0604020202020204" pitchFamily="34" charset="0"/>
                        </a:rPr>
                        <a:t>Services de santé</a:t>
                      </a:r>
                    </a:p>
                    <a:p>
                      <a:pPr algn="ctr"/>
                      <a:r>
                        <a:rPr lang="fr-FR" sz="2200" dirty="0">
                          <a:solidFill>
                            <a:srgbClr val="00B0F0"/>
                          </a:solidFill>
                          <a:effectLst/>
                          <a:latin typeface="Arial" panose="020B0604020202020204" pitchFamily="34" charset="0"/>
                          <a:cs typeface="Arial" panose="020B0604020202020204" pitchFamily="34" charset="0"/>
                        </a:rPr>
                        <a:t> au travail</a:t>
                      </a:r>
                    </a:p>
                    <a:p>
                      <a:pPr algn="ctr"/>
                      <a:endParaRPr lang="fr-FR" sz="2200" dirty="0">
                        <a:solidFill>
                          <a:srgbClr val="00B0F0"/>
                        </a:solidFill>
                        <a:effectLst/>
                        <a:latin typeface="Arial" panose="020B0604020202020204" pitchFamily="34" charset="0"/>
                        <a:cs typeface="Arial" panose="020B0604020202020204" pitchFamily="34" charset="0"/>
                      </a:endParaRPr>
                    </a:p>
                    <a:p>
                      <a:pPr algn="ctr"/>
                      <a:r>
                        <a:rPr lang="fr-FR" sz="2200" dirty="0">
                          <a:solidFill>
                            <a:srgbClr val="00B0F0"/>
                          </a:solidFill>
                          <a:effectLst/>
                          <a:latin typeface="Arial" panose="020B0604020202020204" pitchFamily="34" charset="0"/>
                          <a:cs typeface="Arial" panose="020B0604020202020204" pitchFamily="34" charset="0"/>
                        </a:rPr>
                        <a:t>Médecine du travail</a:t>
                      </a:r>
                      <a:endParaRPr lang="fr-FR" sz="2200" dirty="0">
                        <a:solidFill>
                          <a:srgbClr val="00B0F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800"/>
                        </a:spcBef>
                      </a:pPr>
                      <a:r>
                        <a:rPr lang="fr-FR" sz="2400" b="0" dirty="0">
                          <a:effectLst/>
                          <a:latin typeface="Arial" panose="020B0604020202020204" pitchFamily="34" charset="0"/>
                          <a:cs typeface="Arial" panose="020B0604020202020204" pitchFamily="34" charset="0"/>
                        </a:rPr>
                        <a:t>Les services de santé sont organisés en services interentreprises pour les PME-PMI. </a:t>
                      </a:r>
                    </a:p>
                    <a:p>
                      <a:pPr algn="ctr">
                        <a:spcBef>
                          <a:spcPts val="1800"/>
                        </a:spcBef>
                      </a:pPr>
                      <a:r>
                        <a:rPr lang="fr-FR" sz="2400" b="0" dirty="0">
                          <a:effectLst/>
                          <a:latin typeface="Arial" panose="020B0604020202020204" pitchFamily="34" charset="0"/>
                          <a:cs typeface="Arial" panose="020B0604020202020204" pitchFamily="34" charset="0"/>
                        </a:rPr>
                        <a:t>Ils conseillent les employeurs, les travailleurs et leurs représentants sur les dispositions et mesures destinées à prévenir ou à réduire toute altération de la santé des travailleurs du fait de leur travail.</a:t>
                      </a:r>
                    </a:p>
                  </a:txBody>
                  <a:tcPr marL="68580" marR="68580" marT="0" marB="0" anchor="ctr"/>
                </a:tc>
                <a:extLst>
                  <a:ext uri="{0D108BD9-81ED-4DB2-BD59-A6C34878D82A}">
                    <a16:rowId xmlns:a16="http://schemas.microsoft.com/office/drawing/2014/main" val="573075388"/>
                  </a:ext>
                </a:extLst>
              </a:tr>
            </a:tbl>
          </a:graphicData>
        </a:graphic>
      </p:graphicFrame>
    </p:spTree>
    <p:extLst>
      <p:ext uri="{BB962C8B-B14F-4D97-AF65-F5344CB8AC3E}">
        <p14:creationId xmlns:p14="http://schemas.microsoft.com/office/powerpoint/2010/main" val="20819170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269</TotalTime>
  <Words>1541</Words>
  <Application>Microsoft Office PowerPoint</Application>
  <PresentationFormat>Grand écran</PresentationFormat>
  <Paragraphs>124</Paragraphs>
  <Slides>13</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13</vt:i4>
      </vt:variant>
    </vt:vector>
  </HeadingPairs>
  <TitlesOfParts>
    <vt:vector size="20" baseType="lpstr">
      <vt:lpstr>Arial</vt:lpstr>
      <vt:lpstr>Calibri</vt:lpstr>
      <vt:lpstr>Century Gothic</vt:lpstr>
      <vt:lpstr>Symbol</vt:lpstr>
      <vt:lpstr>Wingdings</vt:lpstr>
      <vt:lpstr>Wingdings 3</vt:lpstr>
      <vt:lpstr>Ion</vt:lpstr>
      <vt:lpstr>Chap. 7 – La gestion des risques liés à la santé et à la sécurité du travail </vt:lpstr>
      <vt:lpstr>Présentation PowerPoint</vt:lpstr>
      <vt:lpstr>Présentation PowerPoint</vt:lpstr>
      <vt:lpstr>Chap. 7 – La gestion des risques liés à la santé et à la sécurité du travail </vt:lpstr>
      <vt:lpstr>Chap. 7 – La gestion des risques liés à la santé et à la sécurité du travail </vt:lpstr>
      <vt:lpstr>Chap. 7 – La gestion des risques liés à la santé et à la sécurité du travail </vt:lpstr>
      <vt:lpstr>Chap. 7 – La gestion des risques liés à la santé et à la sécurité du travail </vt:lpstr>
      <vt:lpstr>Chap. 7 – La gestion des risques liés à la santé et à la sécurité du travail </vt:lpstr>
      <vt:lpstr>Chap. 7 – La gestion des risques liés à la santé et à la sécurité du travail </vt:lpstr>
      <vt:lpstr>Présentation PowerPoint</vt:lpstr>
      <vt:lpstr>Chap. 7 – La gestion des risques liés à la santé et à la sécurité du travail </vt:lpstr>
      <vt:lpstr>Chap. 7 – La gestion des risques liés à la santé et à la sécurité du travail </vt:lpstr>
      <vt:lpstr>Chap. 7 – La gestion des risques liés à la santé et à la sécurité du travail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46</cp:revision>
  <dcterms:created xsi:type="dcterms:W3CDTF">2014-01-14T07:42:30Z</dcterms:created>
  <dcterms:modified xsi:type="dcterms:W3CDTF">2023-11-07T20:13:41Z</dcterms:modified>
</cp:coreProperties>
</file>