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60" r:id="rId2"/>
    <p:sldId id="261" r:id="rId3"/>
    <p:sldId id="262" r:id="rId4"/>
    <p:sldId id="264" r:id="rId5"/>
    <p:sldId id="263" r:id="rId6"/>
    <p:sldId id="26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31D68-3187-4B78-AE2B-6AF1C544F95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F6F01E-72FD-4118-BF30-82137B41C594}">
      <dgm:prSet phldrT="[Texte]" custT="1"/>
      <dgm:spPr/>
      <dgm:t>
        <a:bodyPr/>
        <a:lstStyle/>
        <a:p>
          <a:r>
            <a: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Conséquences pour le salarié</a:t>
          </a:r>
          <a:endParaRPr lang="fr-FR" sz="2400" dirty="0"/>
        </a:p>
      </dgm:t>
    </dgm:pt>
    <dgm:pt modelId="{62DD78B8-DE9E-4B68-98A2-68FF7FCAAD2A}" type="parTrans" cxnId="{0E0D22D5-A73B-4075-9C16-81D440433D81}">
      <dgm:prSet/>
      <dgm:spPr/>
      <dgm:t>
        <a:bodyPr/>
        <a:lstStyle/>
        <a:p>
          <a:endParaRPr lang="fr-FR" sz="2400"/>
        </a:p>
      </dgm:t>
    </dgm:pt>
    <dgm:pt modelId="{B52509F1-1856-4A46-91E3-0569AEEC49B2}" type="sibTrans" cxnId="{0E0D22D5-A73B-4075-9C16-81D440433D81}">
      <dgm:prSet/>
      <dgm:spPr/>
      <dgm:t>
        <a:bodyPr/>
        <a:lstStyle/>
        <a:p>
          <a:endParaRPr lang="fr-FR" sz="2400"/>
        </a:p>
      </dgm:t>
    </dgm:pt>
    <dgm:pt modelId="{CA112A46-AE20-4684-87AF-9A4B09FC4D2B}">
      <dgm:prSet custT="1"/>
      <dgm:spPr/>
      <dgm:t>
        <a:bodyPr/>
        <a:lstStyle/>
        <a:p>
          <a:r>
            <a: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 maintien du salaire </a:t>
          </a:r>
          <a:endParaRPr lang="fr-FR" sz="24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F1414-F0C5-46A4-9EC1-B06C6321C41F}" type="sibTrans" cxnId="{7BA7BD29-3CDD-44CA-AA94-EE8DD489FBCA}">
      <dgm:prSet/>
      <dgm:spPr/>
      <dgm:t>
        <a:bodyPr/>
        <a:lstStyle/>
        <a:p>
          <a:endParaRPr lang="fr-FR" sz="2400"/>
        </a:p>
      </dgm:t>
    </dgm:pt>
    <dgm:pt modelId="{CC3ACD95-3BD6-4332-8791-CDE2081A23DF}" type="parTrans" cxnId="{7BA7BD29-3CDD-44CA-AA94-EE8DD489FBCA}">
      <dgm:prSet/>
      <dgm:spPr/>
      <dgm:t>
        <a:bodyPr/>
        <a:lstStyle/>
        <a:p>
          <a:endParaRPr lang="fr-FR" sz="2400"/>
        </a:p>
      </dgm:t>
    </dgm:pt>
    <dgm:pt modelId="{8F65C8E4-5E2E-4D9A-BD92-2A4E7C456EEC}">
      <dgm:prSet custT="1"/>
      <dgm:spPr/>
      <dgm:t>
        <a:bodyPr/>
        <a:lstStyle/>
        <a:p>
          <a:r>
            <a: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la prise en charge à 100 % par la CPAM, des frais médicaux, induits par l’accident ou la maladie professionnelle.</a:t>
          </a:r>
        </a:p>
      </dgm:t>
    </dgm:pt>
    <dgm:pt modelId="{5D0765C6-15B1-4960-9624-6B48D484AC9A}" type="sibTrans" cxnId="{C6272B7D-A3ED-4392-963F-29D83F0B3CC9}">
      <dgm:prSet/>
      <dgm:spPr/>
      <dgm:t>
        <a:bodyPr/>
        <a:lstStyle/>
        <a:p>
          <a:endParaRPr lang="fr-FR" sz="2400"/>
        </a:p>
      </dgm:t>
    </dgm:pt>
    <dgm:pt modelId="{F98C695B-5069-4F3B-8739-1724E715215A}" type="parTrans" cxnId="{C6272B7D-A3ED-4392-963F-29D83F0B3CC9}">
      <dgm:prSet/>
      <dgm:spPr/>
      <dgm:t>
        <a:bodyPr/>
        <a:lstStyle/>
        <a:p>
          <a:endParaRPr lang="fr-FR" sz="2400"/>
        </a:p>
      </dgm:t>
    </dgm:pt>
    <dgm:pt modelId="{470DBFEC-E329-42AC-896C-F031C1A318D1}" type="pres">
      <dgm:prSet presAssocID="{99231D68-3187-4B78-AE2B-6AF1C544F9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C205B0-4435-442A-84D3-719A2397E8F7}" type="pres">
      <dgm:prSet presAssocID="{8CF6F01E-72FD-4118-BF30-82137B41C594}" presName="root" presStyleCnt="0"/>
      <dgm:spPr/>
    </dgm:pt>
    <dgm:pt modelId="{96E10579-5484-4D6F-8C65-1F2D59DF5266}" type="pres">
      <dgm:prSet presAssocID="{8CF6F01E-72FD-4118-BF30-82137B41C594}" presName="rootComposite" presStyleCnt="0"/>
      <dgm:spPr/>
    </dgm:pt>
    <dgm:pt modelId="{77BC9F57-6952-4EED-AF9C-6FD54649B90C}" type="pres">
      <dgm:prSet presAssocID="{8CF6F01E-72FD-4118-BF30-82137B41C594}" presName="rootText" presStyleLbl="node1" presStyleIdx="0" presStyleCnt="1" custScaleX="235982" custScaleY="50114"/>
      <dgm:spPr/>
    </dgm:pt>
    <dgm:pt modelId="{24832F92-BEE0-4BB0-8C23-FA2C82C72EFA}" type="pres">
      <dgm:prSet presAssocID="{8CF6F01E-72FD-4118-BF30-82137B41C594}" presName="rootConnector" presStyleLbl="node1" presStyleIdx="0" presStyleCnt="1"/>
      <dgm:spPr/>
    </dgm:pt>
    <dgm:pt modelId="{73DB5B34-2165-4244-AD37-68E82356A90A}" type="pres">
      <dgm:prSet presAssocID="{8CF6F01E-72FD-4118-BF30-82137B41C594}" presName="childShape" presStyleCnt="0"/>
      <dgm:spPr/>
    </dgm:pt>
    <dgm:pt modelId="{24001052-CB60-43E7-A92C-51EBC9F2FD40}" type="pres">
      <dgm:prSet presAssocID="{CC3ACD95-3BD6-4332-8791-CDE2081A23DF}" presName="Name13" presStyleLbl="parChTrans1D2" presStyleIdx="0" presStyleCnt="2"/>
      <dgm:spPr/>
    </dgm:pt>
    <dgm:pt modelId="{9B987F4B-60BA-4504-892A-F9F2D3F67A66}" type="pres">
      <dgm:prSet presAssocID="{CA112A46-AE20-4684-87AF-9A4B09FC4D2B}" presName="childText" presStyleLbl="bgAcc1" presStyleIdx="0" presStyleCnt="2" custScaleX="417403" custScaleY="43788" custLinFactNeighborX="-590" custLinFactNeighborY="-944">
        <dgm:presLayoutVars>
          <dgm:bulletEnabled val="1"/>
        </dgm:presLayoutVars>
      </dgm:prSet>
      <dgm:spPr/>
    </dgm:pt>
    <dgm:pt modelId="{4C83A65A-5CA1-4FCC-8ACB-CCE8E9DCE0CA}" type="pres">
      <dgm:prSet presAssocID="{F98C695B-5069-4F3B-8739-1724E715215A}" presName="Name13" presStyleLbl="parChTrans1D2" presStyleIdx="1" presStyleCnt="2"/>
      <dgm:spPr/>
    </dgm:pt>
    <dgm:pt modelId="{87E661E5-9A3C-466A-A5D3-D0AC574AE167}" type="pres">
      <dgm:prSet presAssocID="{8F65C8E4-5E2E-4D9A-BD92-2A4E7C456EEC}" presName="childText" presStyleLbl="bgAcc1" presStyleIdx="1" presStyleCnt="2" custScaleX="417403" custScaleY="80169">
        <dgm:presLayoutVars>
          <dgm:bulletEnabled val="1"/>
        </dgm:presLayoutVars>
      </dgm:prSet>
      <dgm:spPr/>
    </dgm:pt>
  </dgm:ptLst>
  <dgm:cxnLst>
    <dgm:cxn modelId="{CD999904-77C1-4487-AA7B-A2331F66B7CE}" type="presOf" srcId="{8CF6F01E-72FD-4118-BF30-82137B41C594}" destId="{77BC9F57-6952-4EED-AF9C-6FD54649B90C}" srcOrd="0" destOrd="0" presId="urn:microsoft.com/office/officeart/2005/8/layout/hierarchy3"/>
    <dgm:cxn modelId="{7BA7BD29-3CDD-44CA-AA94-EE8DD489FBCA}" srcId="{8CF6F01E-72FD-4118-BF30-82137B41C594}" destId="{CA112A46-AE20-4684-87AF-9A4B09FC4D2B}" srcOrd="0" destOrd="0" parTransId="{CC3ACD95-3BD6-4332-8791-CDE2081A23DF}" sibTransId="{F25F1414-F0C5-46A4-9EC1-B06C6321C41F}"/>
    <dgm:cxn modelId="{5C7CAD2F-88B0-4186-84F8-FD74751FE2AC}" type="presOf" srcId="{8CF6F01E-72FD-4118-BF30-82137B41C594}" destId="{24832F92-BEE0-4BB0-8C23-FA2C82C72EFA}" srcOrd="1" destOrd="0" presId="urn:microsoft.com/office/officeart/2005/8/layout/hierarchy3"/>
    <dgm:cxn modelId="{2E4F2E65-A44A-4E88-9020-3DF26B7BF91E}" type="presOf" srcId="{CA112A46-AE20-4684-87AF-9A4B09FC4D2B}" destId="{9B987F4B-60BA-4504-892A-F9F2D3F67A66}" srcOrd="0" destOrd="0" presId="urn:microsoft.com/office/officeart/2005/8/layout/hierarchy3"/>
    <dgm:cxn modelId="{9A8D934B-16AF-4AEF-8D80-7CAFACB72A38}" type="presOf" srcId="{99231D68-3187-4B78-AE2B-6AF1C544F957}" destId="{470DBFEC-E329-42AC-896C-F031C1A318D1}" srcOrd="0" destOrd="0" presId="urn:microsoft.com/office/officeart/2005/8/layout/hierarchy3"/>
    <dgm:cxn modelId="{C6272B7D-A3ED-4392-963F-29D83F0B3CC9}" srcId="{8CF6F01E-72FD-4118-BF30-82137B41C594}" destId="{8F65C8E4-5E2E-4D9A-BD92-2A4E7C456EEC}" srcOrd="1" destOrd="0" parTransId="{F98C695B-5069-4F3B-8739-1724E715215A}" sibTransId="{5D0765C6-15B1-4960-9624-6B48D484AC9A}"/>
    <dgm:cxn modelId="{FBB1D697-5A73-4ACA-B2D5-330B88160EB6}" type="presOf" srcId="{8F65C8E4-5E2E-4D9A-BD92-2A4E7C456EEC}" destId="{87E661E5-9A3C-466A-A5D3-D0AC574AE167}" srcOrd="0" destOrd="0" presId="urn:microsoft.com/office/officeart/2005/8/layout/hierarchy3"/>
    <dgm:cxn modelId="{B2824B9C-4086-4AF5-A4E7-F602FD14F473}" type="presOf" srcId="{CC3ACD95-3BD6-4332-8791-CDE2081A23DF}" destId="{24001052-CB60-43E7-A92C-51EBC9F2FD40}" srcOrd="0" destOrd="0" presId="urn:microsoft.com/office/officeart/2005/8/layout/hierarchy3"/>
    <dgm:cxn modelId="{DB6BE8BE-D53A-4983-9F9C-974F69FCBCC7}" type="presOf" srcId="{F98C695B-5069-4F3B-8739-1724E715215A}" destId="{4C83A65A-5CA1-4FCC-8ACB-CCE8E9DCE0CA}" srcOrd="0" destOrd="0" presId="urn:microsoft.com/office/officeart/2005/8/layout/hierarchy3"/>
    <dgm:cxn modelId="{0E0D22D5-A73B-4075-9C16-81D440433D81}" srcId="{99231D68-3187-4B78-AE2B-6AF1C544F957}" destId="{8CF6F01E-72FD-4118-BF30-82137B41C594}" srcOrd="0" destOrd="0" parTransId="{62DD78B8-DE9E-4B68-98A2-68FF7FCAAD2A}" sibTransId="{B52509F1-1856-4A46-91E3-0569AEEC49B2}"/>
    <dgm:cxn modelId="{8DB9587B-E7D9-4198-B274-DB3085FD0871}" type="presParOf" srcId="{470DBFEC-E329-42AC-896C-F031C1A318D1}" destId="{A0C205B0-4435-442A-84D3-719A2397E8F7}" srcOrd="0" destOrd="0" presId="urn:microsoft.com/office/officeart/2005/8/layout/hierarchy3"/>
    <dgm:cxn modelId="{C7C65484-B1F0-481F-803E-8447F0A8EE6D}" type="presParOf" srcId="{A0C205B0-4435-442A-84D3-719A2397E8F7}" destId="{96E10579-5484-4D6F-8C65-1F2D59DF5266}" srcOrd="0" destOrd="0" presId="urn:microsoft.com/office/officeart/2005/8/layout/hierarchy3"/>
    <dgm:cxn modelId="{B069FDEF-182C-4B0C-BAFD-C6DC918ACED4}" type="presParOf" srcId="{96E10579-5484-4D6F-8C65-1F2D59DF5266}" destId="{77BC9F57-6952-4EED-AF9C-6FD54649B90C}" srcOrd="0" destOrd="0" presId="urn:microsoft.com/office/officeart/2005/8/layout/hierarchy3"/>
    <dgm:cxn modelId="{F66F51A6-889C-4F5A-A38E-DB11F4452183}" type="presParOf" srcId="{96E10579-5484-4D6F-8C65-1F2D59DF5266}" destId="{24832F92-BEE0-4BB0-8C23-FA2C82C72EFA}" srcOrd="1" destOrd="0" presId="urn:microsoft.com/office/officeart/2005/8/layout/hierarchy3"/>
    <dgm:cxn modelId="{C7B053DF-746B-4B51-8A49-520169A01D29}" type="presParOf" srcId="{A0C205B0-4435-442A-84D3-719A2397E8F7}" destId="{73DB5B34-2165-4244-AD37-68E82356A90A}" srcOrd="1" destOrd="0" presId="urn:microsoft.com/office/officeart/2005/8/layout/hierarchy3"/>
    <dgm:cxn modelId="{D16E013C-8E9B-474D-8C7B-608BD1AEB383}" type="presParOf" srcId="{73DB5B34-2165-4244-AD37-68E82356A90A}" destId="{24001052-CB60-43E7-A92C-51EBC9F2FD40}" srcOrd="0" destOrd="0" presId="urn:microsoft.com/office/officeart/2005/8/layout/hierarchy3"/>
    <dgm:cxn modelId="{F4D58DEE-2EB5-4B4F-ABA6-84DBE1F00E56}" type="presParOf" srcId="{73DB5B34-2165-4244-AD37-68E82356A90A}" destId="{9B987F4B-60BA-4504-892A-F9F2D3F67A66}" srcOrd="1" destOrd="0" presId="urn:microsoft.com/office/officeart/2005/8/layout/hierarchy3"/>
    <dgm:cxn modelId="{BAE29C0B-2A29-44BA-BB9D-64B8B33F8A0A}" type="presParOf" srcId="{73DB5B34-2165-4244-AD37-68E82356A90A}" destId="{4C83A65A-5CA1-4FCC-8ACB-CCE8E9DCE0CA}" srcOrd="2" destOrd="0" presId="urn:microsoft.com/office/officeart/2005/8/layout/hierarchy3"/>
    <dgm:cxn modelId="{F02C2599-867E-4128-89A6-2CDC1CF39C65}" type="presParOf" srcId="{73DB5B34-2165-4244-AD37-68E82356A90A}" destId="{87E661E5-9A3C-466A-A5D3-D0AC574AE16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C9F57-6952-4EED-AF9C-6FD54649B90C}">
      <dsp:nvSpPr>
        <dsp:cNvPr id="0" name=""/>
        <dsp:cNvSpPr/>
      </dsp:nvSpPr>
      <dsp:spPr>
        <a:xfrm>
          <a:off x="3537" y="629987"/>
          <a:ext cx="6441161" cy="683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Conséquences pour le salarié</a:t>
          </a:r>
          <a:endParaRPr lang="fr-FR" sz="2400" kern="1200" dirty="0"/>
        </a:p>
      </dsp:txBody>
      <dsp:txXfrm>
        <a:off x="23569" y="650019"/>
        <a:ext cx="6401097" cy="643870"/>
      </dsp:txXfrm>
    </dsp:sp>
    <dsp:sp modelId="{24001052-CB60-43E7-A92C-51EBC9F2FD40}">
      <dsp:nvSpPr>
        <dsp:cNvPr id="0" name=""/>
        <dsp:cNvSpPr/>
      </dsp:nvSpPr>
      <dsp:spPr>
        <a:xfrm>
          <a:off x="647653" y="1313922"/>
          <a:ext cx="631232" cy="627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105"/>
              </a:lnTo>
              <a:lnTo>
                <a:pt x="631232" y="6271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87F4B-60BA-4504-892A-F9F2D3F67A66}">
      <dsp:nvSpPr>
        <dsp:cNvPr id="0" name=""/>
        <dsp:cNvSpPr/>
      </dsp:nvSpPr>
      <dsp:spPr>
        <a:xfrm>
          <a:off x="1278886" y="1642227"/>
          <a:ext cx="9114458" cy="59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 maintien du salaire </a:t>
          </a:r>
          <a:endParaRPr lang="fr-FR" sz="24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6389" y="1659730"/>
        <a:ext cx="9079452" cy="562593"/>
      </dsp:txXfrm>
    </dsp:sp>
    <dsp:sp modelId="{4C83A65A-5CA1-4FCC-8ACB-CCE8E9DCE0CA}">
      <dsp:nvSpPr>
        <dsp:cNvPr id="0" name=""/>
        <dsp:cNvSpPr/>
      </dsp:nvSpPr>
      <dsp:spPr>
        <a:xfrm>
          <a:off x="647653" y="1313922"/>
          <a:ext cx="644116" cy="182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34"/>
              </a:lnTo>
              <a:lnTo>
                <a:pt x="644116" y="18270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661E5-9A3C-466A-A5D3-D0AC574AE167}">
      <dsp:nvSpPr>
        <dsp:cNvPr id="0" name=""/>
        <dsp:cNvSpPr/>
      </dsp:nvSpPr>
      <dsp:spPr>
        <a:xfrm>
          <a:off x="1291770" y="2593900"/>
          <a:ext cx="9114458" cy="1094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la prise en charge à 100 % par la CPAM, des frais médicaux, induits par l’accident ou la maladie professionnelle.</a:t>
          </a:r>
        </a:p>
      </dsp:txBody>
      <dsp:txXfrm>
        <a:off x="1323815" y="2625945"/>
        <a:ext cx="9050368" cy="1030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F157-BB62-E84D-98A3-26073FFC4BD1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4139A-EDC8-5D47-ACE9-37FA52404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17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71" y="590900"/>
            <a:ext cx="1164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Définir la notion d’accident et de maladie professionnelle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38E307-1A9E-42BB-AE48-12181015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523220"/>
          </a:xfrm>
        </p:spPr>
        <p:txBody>
          <a:bodyPr>
            <a:no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7 – La gestion des risques liés à la santé et à la sécurité du travail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C4ABE-0956-439A-8422-F8133C4BDFEE}"/>
              </a:ext>
            </a:extLst>
          </p:cNvPr>
          <p:cNvSpPr txBox="1"/>
          <p:nvPr/>
        </p:nvSpPr>
        <p:spPr>
          <a:xfrm>
            <a:off x="660399" y="1656395"/>
            <a:ext cx="10672233" cy="368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La responsabilité de l’employeur </a:t>
            </a:r>
          </a:p>
          <a:p>
            <a:pPr algn="ctr">
              <a:spcAft>
                <a:spcPts val="18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L’employeur est responsable des risques et des dommages qu’il fait supporter à son personnel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dans le cadre de son temps de travail et de l’exercice de son métier. </a:t>
            </a:r>
          </a:p>
          <a:p>
            <a:pPr algn="ctr">
              <a:spcBef>
                <a:spcPts val="3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Cette responsabilité est engagée à l’occasion des accidents du travail, des accidents de trajet pour se rendre au travail et pour des atteintes à la santé du salarié subies dans le cadre de l’activité professionnelle qui entraine une maladie professionnelle.  </a:t>
            </a:r>
          </a:p>
        </p:txBody>
      </p:sp>
    </p:spTree>
    <p:extLst>
      <p:ext uri="{BB962C8B-B14F-4D97-AF65-F5344CB8AC3E}">
        <p14:creationId xmlns:p14="http://schemas.microsoft.com/office/powerpoint/2010/main" val="21148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71" y="590900"/>
            <a:ext cx="1164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Définir la notion d’accident et de maladie professionnelle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38E307-1A9E-42BB-AE48-12181015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523220"/>
          </a:xfrm>
        </p:spPr>
        <p:txBody>
          <a:bodyPr>
            <a:no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7 – La gestion des risques liés à la santé et à la sécurité du travail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C4ABE-0956-439A-8422-F8133C4BDFEE}"/>
              </a:ext>
            </a:extLst>
          </p:cNvPr>
          <p:cNvSpPr txBox="1"/>
          <p:nvPr/>
        </p:nvSpPr>
        <p:spPr>
          <a:xfrm>
            <a:off x="376766" y="1181799"/>
            <a:ext cx="1067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Typologie des situations 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89299D-9887-4304-9213-84826F1CD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8" y="1938508"/>
            <a:ext cx="11087271" cy="4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71" y="590900"/>
            <a:ext cx="1164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Définir la notion d’accident et de maladie professionnelle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38E307-1A9E-42BB-AE48-12181015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523220"/>
          </a:xfrm>
        </p:spPr>
        <p:txBody>
          <a:bodyPr>
            <a:no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7 – La gestion des risques liés à la santé et à la sécurité du travail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C4ABE-0956-439A-8422-F8133C4BDFEE}"/>
              </a:ext>
            </a:extLst>
          </p:cNvPr>
          <p:cNvSpPr txBox="1"/>
          <p:nvPr/>
        </p:nvSpPr>
        <p:spPr>
          <a:xfrm>
            <a:off x="376766" y="1181799"/>
            <a:ext cx="1067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conséquences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66FA3D0-875E-4AB4-917E-96C3106B0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099409"/>
              </p:ext>
            </p:extLst>
          </p:nvPr>
        </p:nvGraphicFramePr>
        <p:xfrm>
          <a:off x="973667" y="1896533"/>
          <a:ext cx="1040976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1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71" y="590900"/>
            <a:ext cx="1164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Définir la notion d’accident et de maladie professionnelle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38E307-1A9E-42BB-AE48-12181015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523220"/>
          </a:xfrm>
        </p:spPr>
        <p:txBody>
          <a:bodyPr>
            <a:no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7 – La gestion des risques liés à la santé et à la sécurité du travail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C4ABE-0956-439A-8422-F8133C4BDFEE}"/>
              </a:ext>
            </a:extLst>
          </p:cNvPr>
          <p:cNvSpPr txBox="1"/>
          <p:nvPr/>
        </p:nvSpPr>
        <p:spPr>
          <a:xfrm>
            <a:off x="56471" y="1080199"/>
            <a:ext cx="1067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conséquences </a:t>
            </a:r>
          </a:p>
        </p:txBody>
      </p:sp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ED2531F7-7774-400A-B4D0-7F875404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1" y="1697567"/>
            <a:ext cx="9679450" cy="50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71" y="590900"/>
            <a:ext cx="1164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Définir la notion d’accident et de maladie professionnelle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38E307-1A9E-42BB-AE48-12181015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523220"/>
          </a:xfrm>
        </p:spPr>
        <p:txBody>
          <a:bodyPr>
            <a:no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7 – La gestion des risques liés à la santé et à la sécurité du travail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C4ABE-0956-439A-8422-F8133C4BDFEE}"/>
              </a:ext>
            </a:extLst>
          </p:cNvPr>
          <p:cNvSpPr txBox="1"/>
          <p:nvPr/>
        </p:nvSpPr>
        <p:spPr>
          <a:xfrm>
            <a:off x="376766" y="1181799"/>
            <a:ext cx="1067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conséquences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8A67E1-5E0E-44A9-B3B7-3543AE4A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3" y="2232811"/>
            <a:ext cx="11062069" cy="32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6471" y="590900"/>
            <a:ext cx="1164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Définir la notion d’accident et de maladie professionnelle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138E307-1A9E-42BB-AE48-12181015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523220"/>
          </a:xfrm>
        </p:spPr>
        <p:txBody>
          <a:bodyPr>
            <a:noAutofit/>
          </a:bodyPr>
          <a:lstStyle/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Chap. 7 – La gestion des risques liés à la santé et à la sécurité du travail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6C4ABE-0956-439A-8422-F8133C4BDFEE}"/>
              </a:ext>
            </a:extLst>
          </p:cNvPr>
          <p:cNvSpPr txBox="1"/>
          <p:nvPr/>
        </p:nvSpPr>
        <p:spPr>
          <a:xfrm>
            <a:off x="376766" y="1181799"/>
            <a:ext cx="1067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fr-FR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conséquences 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E780BF6-DB41-4113-B9CC-3245E3DC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4" y="2226462"/>
            <a:ext cx="11026936" cy="26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</TotalTime>
  <Words>293</Words>
  <Application>Microsoft Office PowerPoint</Application>
  <PresentationFormat>Grand écran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Chap. 7 – La gestion des risques liés à la santé et à la sécurité du travail </vt:lpstr>
      <vt:lpstr>Chap. 7 – La gestion des risques liés à la santé et à la sécurité du travail </vt:lpstr>
      <vt:lpstr>Chap. 7 – La gestion des risques liés à la santé et à la sécurité du travail </vt:lpstr>
      <vt:lpstr>Chap. 7 – La gestion des risques liés à la santé et à la sécurité du travail </vt:lpstr>
      <vt:lpstr>Chap. 7 – La gestion des risques liés à la santé et à la sécurité du travail </vt:lpstr>
      <vt:lpstr>Chap. 7 – La gestion des risques liés à la santé et à la sécurité du travail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42</cp:revision>
  <dcterms:created xsi:type="dcterms:W3CDTF">2014-01-14T07:42:30Z</dcterms:created>
  <dcterms:modified xsi:type="dcterms:W3CDTF">2023-11-07T19:45:54Z</dcterms:modified>
</cp:coreProperties>
</file>