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4"/>
  </p:notesMasterIdLst>
  <p:sldIdLst>
    <p:sldId id="256" r:id="rId2"/>
    <p:sldId id="257" r:id="rId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5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D3C785-C73F-483F-BA4F-6D0267373777}"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fr-FR"/>
        </a:p>
      </dgm:t>
    </dgm:pt>
    <dgm:pt modelId="{5C76A7EB-38FA-40FF-8A5D-7A550BFB0725}">
      <dgm:prSet phldrT="[Texte]" custT="1"/>
      <dgm:spPr/>
      <dgm:t>
        <a:bodyPr/>
        <a:lstStyle/>
        <a:p>
          <a:r>
            <a:rPr lang="fr-FR" sz="2000" b="1" dirty="0">
              <a:latin typeface="Arial" panose="020B0604020202020204" pitchFamily="34" charset="0"/>
              <a:cs typeface="Arial" panose="020B0604020202020204" pitchFamily="34" charset="0"/>
            </a:rPr>
            <a:t>L’employeur à plusieurs obligations</a:t>
          </a:r>
        </a:p>
      </dgm:t>
    </dgm:pt>
    <dgm:pt modelId="{2B023403-AC48-48D0-BFDB-4717CCD935B5}" type="parTrans" cxnId="{A57F87C1-0929-4C6F-A26C-A77B197D9FFD}">
      <dgm:prSet/>
      <dgm:spPr/>
      <dgm:t>
        <a:bodyPr/>
        <a:lstStyle/>
        <a:p>
          <a:endParaRPr lang="fr-FR" sz="2000">
            <a:latin typeface="Arial" panose="020B0604020202020204" pitchFamily="34" charset="0"/>
            <a:cs typeface="Arial" panose="020B0604020202020204" pitchFamily="34" charset="0"/>
          </a:endParaRPr>
        </a:p>
      </dgm:t>
    </dgm:pt>
    <dgm:pt modelId="{CF2CE03C-2DF3-413E-B5BB-4BBEC48B932A}" type="sibTrans" cxnId="{A57F87C1-0929-4C6F-A26C-A77B197D9FFD}">
      <dgm:prSet/>
      <dgm:spPr/>
      <dgm:t>
        <a:bodyPr/>
        <a:lstStyle/>
        <a:p>
          <a:endParaRPr lang="fr-FR" sz="2000">
            <a:latin typeface="Arial" panose="020B0604020202020204" pitchFamily="34" charset="0"/>
            <a:cs typeface="Arial" panose="020B0604020202020204" pitchFamily="34" charset="0"/>
          </a:endParaRPr>
        </a:p>
      </dgm:t>
    </dgm:pt>
    <dgm:pt modelId="{376449F3-F6F4-4658-98F2-8C9771D58B48}">
      <dgm:prSet custT="1"/>
      <dgm:spPr/>
      <dgm:t>
        <a:bodyPr/>
        <a:lstStyle/>
        <a:p>
          <a:pPr>
            <a:buFont typeface="Symbol" panose="05050102010706020507" pitchFamily="18" charset="2"/>
            <a:buChar char=""/>
          </a:pPr>
          <a:r>
            <a:rPr lang="fr-FR" sz="1800" dirty="0">
              <a:latin typeface="Arial" panose="020B0604020202020204" pitchFamily="34" charset="0"/>
              <a:cs typeface="Arial" panose="020B0604020202020204" pitchFamily="34" charset="0"/>
            </a:rPr>
            <a:t>il doit concevoir un </a:t>
          </a:r>
          <a:r>
            <a:rPr lang="fr-FR" sz="1800" b="1" dirty="0">
              <a:latin typeface="Arial" panose="020B0604020202020204" pitchFamily="34" charset="0"/>
              <a:cs typeface="Arial" panose="020B0604020202020204" pitchFamily="34" charset="0"/>
            </a:rPr>
            <a:t>document unique d'évaluation des risques professionnels (DUERP) </a:t>
          </a:r>
          <a:r>
            <a:rPr lang="fr-FR" sz="1800" dirty="0">
              <a:latin typeface="Arial" panose="020B0604020202020204" pitchFamily="34" charset="0"/>
              <a:cs typeface="Arial" panose="020B0604020202020204" pitchFamily="34" charset="0"/>
            </a:rPr>
            <a:t>qui récapitule les risques attachés à chaque poste et les mesures de prévention mise en œuvre </a:t>
          </a:r>
        </a:p>
      </dgm:t>
    </dgm:pt>
    <dgm:pt modelId="{56F93FAE-1A9A-434C-89EB-F2BDBB8282A5}" type="parTrans" cxnId="{5B8E38A8-6B09-43C3-A9BB-CFB13BEFDE45}">
      <dgm:prSet/>
      <dgm:spPr/>
      <dgm:t>
        <a:bodyPr/>
        <a:lstStyle/>
        <a:p>
          <a:endParaRPr lang="fr-FR" sz="2000">
            <a:latin typeface="Arial" panose="020B0604020202020204" pitchFamily="34" charset="0"/>
            <a:cs typeface="Arial" panose="020B0604020202020204" pitchFamily="34" charset="0"/>
          </a:endParaRPr>
        </a:p>
      </dgm:t>
    </dgm:pt>
    <dgm:pt modelId="{D305024B-0354-4C9D-93E2-79641D61CFD5}" type="sibTrans" cxnId="{5B8E38A8-6B09-43C3-A9BB-CFB13BEFDE45}">
      <dgm:prSet/>
      <dgm:spPr/>
      <dgm:t>
        <a:bodyPr/>
        <a:lstStyle/>
        <a:p>
          <a:endParaRPr lang="fr-FR" sz="2000">
            <a:latin typeface="Arial" panose="020B0604020202020204" pitchFamily="34" charset="0"/>
            <a:cs typeface="Arial" panose="020B0604020202020204" pitchFamily="34" charset="0"/>
          </a:endParaRPr>
        </a:p>
      </dgm:t>
    </dgm:pt>
    <dgm:pt modelId="{ECF564D5-299B-44A7-83A1-6C8EB6B4B680}">
      <dgm:prSet custT="1"/>
      <dgm:spPr/>
      <dgm:t>
        <a:bodyPr/>
        <a:lstStyle/>
        <a:p>
          <a:pPr>
            <a:buFont typeface="Symbol" panose="05050102010706020507" pitchFamily="18" charset="2"/>
            <a:buChar char=""/>
          </a:pPr>
          <a:r>
            <a:rPr lang="fr-FR" sz="1800" dirty="0">
              <a:latin typeface="Arial" panose="020B0604020202020204" pitchFamily="34" charset="0"/>
              <a:cs typeface="Arial" panose="020B0604020202020204" pitchFamily="34" charset="0"/>
            </a:rPr>
            <a:t>il doit rédiger un </a:t>
          </a:r>
          <a:r>
            <a:rPr lang="fr-FR" sz="1800" b="1" dirty="0">
              <a:latin typeface="Arial" panose="020B0604020202020204" pitchFamily="34" charset="0"/>
              <a:cs typeface="Arial" panose="020B0604020202020204" pitchFamily="34" charset="0"/>
            </a:rPr>
            <a:t>règlement intérieur </a:t>
          </a:r>
          <a:r>
            <a:rPr lang="fr-FR" sz="1800" dirty="0">
              <a:latin typeface="Arial" panose="020B0604020202020204" pitchFamily="34" charset="0"/>
              <a:cs typeface="Arial" panose="020B0604020202020204" pitchFamily="34" charset="0"/>
            </a:rPr>
            <a:t>qui reprend les règles à appliquer en matière d'hygiène et de sécurité et les sanctions applicables en cas de non-application </a:t>
          </a:r>
        </a:p>
      </dgm:t>
    </dgm:pt>
    <dgm:pt modelId="{DB64895D-B2F7-43C1-B64A-0E712BE1566B}" type="parTrans" cxnId="{AC7A5E04-8CAC-460B-AF85-7E9962BEA18D}">
      <dgm:prSet/>
      <dgm:spPr/>
      <dgm:t>
        <a:bodyPr/>
        <a:lstStyle/>
        <a:p>
          <a:endParaRPr lang="fr-FR" sz="2000">
            <a:latin typeface="Arial" panose="020B0604020202020204" pitchFamily="34" charset="0"/>
            <a:cs typeface="Arial" panose="020B0604020202020204" pitchFamily="34" charset="0"/>
          </a:endParaRPr>
        </a:p>
      </dgm:t>
    </dgm:pt>
    <dgm:pt modelId="{3D85DB9B-3AA9-431D-8A10-EE68D7D8064C}" type="sibTrans" cxnId="{AC7A5E04-8CAC-460B-AF85-7E9962BEA18D}">
      <dgm:prSet/>
      <dgm:spPr/>
      <dgm:t>
        <a:bodyPr/>
        <a:lstStyle/>
        <a:p>
          <a:endParaRPr lang="fr-FR" sz="2000">
            <a:latin typeface="Arial" panose="020B0604020202020204" pitchFamily="34" charset="0"/>
            <a:cs typeface="Arial" panose="020B0604020202020204" pitchFamily="34" charset="0"/>
          </a:endParaRPr>
        </a:p>
      </dgm:t>
    </dgm:pt>
    <dgm:pt modelId="{880D9CED-04AD-4057-A42F-1DDB44BEA62B}">
      <dgm:prSet custT="1"/>
      <dgm:spPr/>
      <dgm:t>
        <a:bodyPr/>
        <a:lstStyle/>
        <a:p>
          <a:pPr>
            <a:buFont typeface="Symbol" panose="05050102010706020507" pitchFamily="18" charset="2"/>
            <a:buChar char=""/>
          </a:pPr>
          <a:r>
            <a:rPr lang="fr-FR" sz="1800">
              <a:latin typeface="Arial" panose="020B0604020202020204" pitchFamily="34" charset="0"/>
              <a:cs typeface="Arial" panose="020B0604020202020204" pitchFamily="34" charset="0"/>
            </a:rPr>
            <a:t>il a </a:t>
          </a:r>
          <a:r>
            <a:rPr lang="fr-FR" sz="1800" dirty="0">
              <a:latin typeface="Arial" panose="020B0604020202020204" pitchFamily="34" charset="0"/>
              <a:cs typeface="Arial" panose="020B0604020202020204" pitchFamily="34" charset="0"/>
            </a:rPr>
            <a:t>l'obligation </a:t>
          </a:r>
          <a:r>
            <a:rPr lang="fr-FR" sz="1800" b="1" dirty="0">
              <a:latin typeface="Arial" panose="020B0604020202020204" pitchFamily="34" charset="0"/>
              <a:cs typeface="Arial" panose="020B0604020202020204" pitchFamily="34" charset="0"/>
            </a:rPr>
            <a:t>d'informer et de former </a:t>
          </a:r>
          <a:r>
            <a:rPr lang="fr-FR" sz="1800" dirty="0">
              <a:latin typeface="Arial" panose="020B0604020202020204" pitchFamily="34" charset="0"/>
              <a:cs typeface="Arial" panose="020B0604020202020204" pitchFamily="34" charset="0"/>
            </a:rPr>
            <a:t>le personnel sur la protection et la sécurité au travail.</a:t>
          </a:r>
        </a:p>
      </dgm:t>
    </dgm:pt>
    <dgm:pt modelId="{2BF79A37-35D9-4A7D-A590-261B2D2B6387}" type="parTrans" cxnId="{FEE583ED-03FC-4AD9-BA58-938A7431173C}">
      <dgm:prSet/>
      <dgm:spPr/>
      <dgm:t>
        <a:bodyPr/>
        <a:lstStyle/>
        <a:p>
          <a:endParaRPr lang="fr-FR" sz="2000">
            <a:latin typeface="Arial" panose="020B0604020202020204" pitchFamily="34" charset="0"/>
            <a:cs typeface="Arial" panose="020B0604020202020204" pitchFamily="34" charset="0"/>
          </a:endParaRPr>
        </a:p>
      </dgm:t>
    </dgm:pt>
    <dgm:pt modelId="{AD9DD8E2-4955-46C0-86E1-DF039B6702BC}" type="sibTrans" cxnId="{FEE583ED-03FC-4AD9-BA58-938A7431173C}">
      <dgm:prSet/>
      <dgm:spPr/>
      <dgm:t>
        <a:bodyPr/>
        <a:lstStyle/>
        <a:p>
          <a:endParaRPr lang="fr-FR" sz="2000">
            <a:latin typeface="Arial" panose="020B0604020202020204" pitchFamily="34" charset="0"/>
            <a:cs typeface="Arial" panose="020B0604020202020204" pitchFamily="34" charset="0"/>
          </a:endParaRPr>
        </a:p>
      </dgm:t>
    </dgm:pt>
    <dgm:pt modelId="{6BE40B92-A1AE-41BC-9948-CF66E7B1771B}" type="pres">
      <dgm:prSet presAssocID="{EDD3C785-C73F-483F-BA4F-6D0267373777}" presName="diagram" presStyleCnt="0">
        <dgm:presLayoutVars>
          <dgm:chPref val="1"/>
          <dgm:dir/>
          <dgm:animOne val="branch"/>
          <dgm:animLvl val="lvl"/>
          <dgm:resizeHandles/>
        </dgm:presLayoutVars>
      </dgm:prSet>
      <dgm:spPr/>
    </dgm:pt>
    <dgm:pt modelId="{C4AC42A1-416D-46CB-9D40-BA5A9BB7E131}" type="pres">
      <dgm:prSet presAssocID="{5C76A7EB-38FA-40FF-8A5D-7A550BFB0725}" presName="root" presStyleCnt="0"/>
      <dgm:spPr/>
    </dgm:pt>
    <dgm:pt modelId="{F94687AE-0D31-4B39-99E3-B9D30380B60A}" type="pres">
      <dgm:prSet presAssocID="{5C76A7EB-38FA-40FF-8A5D-7A550BFB0725}" presName="rootComposite" presStyleCnt="0"/>
      <dgm:spPr/>
    </dgm:pt>
    <dgm:pt modelId="{D48D6459-1152-4926-B9AD-1EEB1B9CB41F}" type="pres">
      <dgm:prSet presAssocID="{5C76A7EB-38FA-40FF-8A5D-7A550BFB0725}" presName="rootText" presStyleLbl="node1" presStyleIdx="0" presStyleCnt="1" custScaleX="630585" custScaleY="119676"/>
      <dgm:spPr/>
    </dgm:pt>
    <dgm:pt modelId="{BC48F9C8-9661-4E5E-A8A6-04D8C18F7FF2}" type="pres">
      <dgm:prSet presAssocID="{5C76A7EB-38FA-40FF-8A5D-7A550BFB0725}" presName="rootConnector" presStyleLbl="node1" presStyleIdx="0" presStyleCnt="1"/>
      <dgm:spPr/>
    </dgm:pt>
    <dgm:pt modelId="{9355E54E-BA34-4232-B0E9-E39A7344E0F4}" type="pres">
      <dgm:prSet presAssocID="{5C76A7EB-38FA-40FF-8A5D-7A550BFB0725}" presName="childShape" presStyleCnt="0"/>
      <dgm:spPr/>
    </dgm:pt>
    <dgm:pt modelId="{0332B09A-9A8D-4B38-87F7-EC7C55543B81}" type="pres">
      <dgm:prSet presAssocID="{56F93FAE-1A9A-434C-89EB-F2BDBB8282A5}" presName="Name13" presStyleLbl="parChTrans1D2" presStyleIdx="0" presStyleCnt="3"/>
      <dgm:spPr/>
    </dgm:pt>
    <dgm:pt modelId="{1ABB8DD3-CDBD-42BC-A2C6-05C0AA7B1E54}" type="pres">
      <dgm:prSet presAssocID="{376449F3-F6F4-4658-98F2-8C9771D58B48}" presName="childText" presStyleLbl="bgAcc1" presStyleIdx="0" presStyleCnt="3" custScaleX="1160944" custScaleY="211831">
        <dgm:presLayoutVars>
          <dgm:bulletEnabled val="1"/>
        </dgm:presLayoutVars>
      </dgm:prSet>
      <dgm:spPr/>
    </dgm:pt>
    <dgm:pt modelId="{B2E99CDD-99DE-4189-B56F-60E36FD5F36F}" type="pres">
      <dgm:prSet presAssocID="{DB64895D-B2F7-43C1-B64A-0E712BE1566B}" presName="Name13" presStyleLbl="parChTrans1D2" presStyleIdx="1" presStyleCnt="3"/>
      <dgm:spPr/>
    </dgm:pt>
    <dgm:pt modelId="{6BA1EC5C-CFDD-434B-96FF-AC1DFE1D0E8F}" type="pres">
      <dgm:prSet presAssocID="{ECF564D5-299B-44A7-83A1-6C8EB6B4B680}" presName="childText" presStyleLbl="bgAcc1" presStyleIdx="1" presStyleCnt="3" custScaleX="1160944" custScaleY="179696">
        <dgm:presLayoutVars>
          <dgm:bulletEnabled val="1"/>
        </dgm:presLayoutVars>
      </dgm:prSet>
      <dgm:spPr/>
    </dgm:pt>
    <dgm:pt modelId="{E1E9E109-D5FF-4350-98D9-B45902B2DA6B}" type="pres">
      <dgm:prSet presAssocID="{2BF79A37-35D9-4A7D-A590-261B2D2B6387}" presName="Name13" presStyleLbl="parChTrans1D2" presStyleIdx="2" presStyleCnt="3"/>
      <dgm:spPr/>
    </dgm:pt>
    <dgm:pt modelId="{16F556BB-F058-4C8F-9675-AA1FCDF6CEA7}" type="pres">
      <dgm:prSet presAssocID="{880D9CED-04AD-4057-A42F-1DDB44BEA62B}" presName="childText" presStyleLbl="bgAcc1" presStyleIdx="2" presStyleCnt="3" custScaleX="1160944" custScaleY="179846">
        <dgm:presLayoutVars>
          <dgm:bulletEnabled val="1"/>
        </dgm:presLayoutVars>
      </dgm:prSet>
      <dgm:spPr/>
    </dgm:pt>
  </dgm:ptLst>
  <dgm:cxnLst>
    <dgm:cxn modelId="{AC7A5E04-8CAC-460B-AF85-7E9962BEA18D}" srcId="{5C76A7EB-38FA-40FF-8A5D-7A550BFB0725}" destId="{ECF564D5-299B-44A7-83A1-6C8EB6B4B680}" srcOrd="1" destOrd="0" parTransId="{DB64895D-B2F7-43C1-B64A-0E712BE1566B}" sibTransId="{3D85DB9B-3AA9-431D-8A10-EE68D7D8064C}"/>
    <dgm:cxn modelId="{9DCD7F36-E1E0-4432-8E28-3606C37C26ED}" type="presOf" srcId="{376449F3-F6F4-4658-98F2-8C9771D58B48}" destId="{1ABB8DD3-CDBD-42BC-A2C6-05C0AA7B1E54}" srcOrd="0" destOrd="0" presId="urn:microsoft.com/office/officeart/2005/8/layout/hierarchy3"/>
    <dgm:cxn modelId="{37EB3837-6865-4DB8-B3CB-3A7074DD643C}" type="presOf" srcId="{EDD3C785-C73F-483F-BA4F-6D0267373777}" destId="{6BE40B92-A1AE-41BC-9948-CF66E7B1771B}" srcOrd="0" destOrd="0" presId="urn:microsoft.com/office/officeart/2005/8/layout/hierarchy3"/>
    <dgm:cxn modelId="{C4C9AA3A-71EC-4072-B983-DF3C21C0324C}" type="presOf" srcId="{5C76A7EB-38FA-40FF-8A5D-7A550BFB0725}" destId="{BC48F9C8-9661-4E5E-A8A6-04D8C18F7FF2}" srcOrd="1" destOrd="0" presId="urn:microsoft.com/office/officeart/2005/8/layout/hierarchy3"/>
    <dgm:cxn modelId="{0969804F-F9E9-458C-A119-72E6C9DABF93}" type="presOf" srcId="{DB64895D-B2F7-43C1-B64A-0E712BE1566B}" destId="{B2E99CDD-99DE-4189-B56F-60E36FD5F36F}" srcOrd="0" destOrd="0" presId="urn:microsoft.com/office/officeart/2005/8/layout/hierarchy3"/>
    <dgm:cxn modelId="{44AD2B57-2011-4CA9-9AED-4CDE7328F37C}" type="presOf" srcId="{5C76A7EB-38FA-40FF-8A5D-7A550BFB0725}" destId="{D48D6459-1152-4926-B9AD-1EEB1B9CB41F}" srcOrd="0" destOrd="0" presId="urn:microsoft.com/office/officeart/2005/8/layout/hierarchy3"/>
    <dgm:cxn modelId="{693ACD7C-0EFB-44EE-BDC2-B68D32E1A7A1}" type="presOf" srcId="{56F93FAE-1A9A-434C-89EB-F2BDBB8282A5}" destId="{0332B09A-9A8D-4B38-87F7-EC7C55543B81}" srcOrd="0" destOrd="0" presId="urn:microsoft.com/office/officeart/2005/8/layout/hierarchy3"/>
    <dgm:cxn modelId="{5B8E38A8-6B09-43C3-A9BB-CFB13BEFDE45}" srcId="{5C76A7EB-38FA-40FF-8A5D-7A550BFB0725}" destId="{376449F3-F6F4-4658-98F2-8C9771D58B48}" srcOrd="0" destOrd="0" parTransId="{56F93FAE-1A9A-434C-89EB-F2BDBB8282A5}" sibTransId="{D305024B-0354-4C9D-93E2-79641D61CFD5}"/>
    <dgm:cxn modelId="{B89CACBD-C5C1-47CD-A7B0-2DEAB5D89A0C}" type="presOf" srcId="{ECF564D5-299B-44A7-83A1-6C8EB6B4B680}" destId="{6BA1EC5C-CFDD-434B-96FF-AC1DFE1D0E8F}" srcOrd="0" destOrd="0" presId="urn:microsoft.com/office/officeart/2005/8/layout/hierarchy3"/>
    <dgm:cxn modelId="{A57F87C1-0929-4C6F-A26C-A77B197D9FFD}" srcId="{EDD3C785-C73F-483F-BA4F-6D0267373777}" destId="{5C76A7EB-38FA-40FF-8A5D-7A550BFB0725}" srcOrd="0" destOrd="0" parTransId="{2B023403-AC48-48D0-BFDB-4717CCD935B5}" sibTransId="{CF2CE03C-2DF3-413E-B5BB-4BBEC48B932A}"/>
    <dgm:cxn modelId="{48D2F9DA-036E-4B2E-9D76-84F1A4FEE3DE}" type="presOf" srcId="{2BF79A37-35D9-4A7D-A590-261B2D2B6387}" destId="{E1E9E109-D5FF-4350-98D9-B45902B2DA6B}" srcOrd="0" destOrd="0" presId="urn:microsoft.com/office/officeart/2005/8/layout/hierarchy3"/>
    <dgm:cxn modelId="{7EE1CDEC-85F4-40EB-B581-44E993D9F1ED}" type="presOf" srcId="{880D9CED-04AD-4057-A42F-1DDB44BEA62B}" destId="{16F556BB-F058-4C8F-9675-AA1FCDF6CEA7}" srcOrd="0" destOrd="0" presId="urn:microsoft.com/office/officeart/2005/8/layout/hierarchy3"/>
    <dgm:cxn modelId="{FEE583ED-03FC-4AD9-BA58-938A7431173C}" srcId="{5C76A7EB-38FA-40FF-8A5D-7A550BFB0725}" destId="{880D9CED-04AD-4057-A42F-1DDB44BEA62B}" srcOrd="2" destOrd="0" parTransId="{2BF79A37-35D9-4A7D-A590-261B2D2B6387}" sibTransId="{AD9DD8E2-4955-46C0-86E1-DF039B6702BC}"/>
    <dgm:cxn modelId="{9F0E6D4A-A2EB-4677-8C9D-C257D4E1DF8E}" type="presParOf" srcId="{6BE40B92-A1AE-41BC-9948-CF66E7B1771B}" destId="{C4AC42A1-416D-46CB-9D40-BA5A9BB7E131}" srcOrd="0" destOrd="0" presId="urn:microsoft.com/office/officeart/2005/8/layout/hierarchy3"/>
    <dgm:cxn modelId="{D4A909A0-501A-43E0-BD34-62052963E222}" type="presParOf" srcId="{C4AC42A1-416D-46CB-9D40-BA5A9BB7E131}" destId="{F94687AE-0D31-4B39-99E3-B9D30380B60A}" srcOrd="0" destOrd="0" presId="urn:microsoft.com/office/officeart/2005/8/layout/hierarchy3"/>
    <dgm:cxn modelId="{759ACD8E-4526-482F-B058-F826A8B8F703}" type="presParOf" srcId="{F94687AE-0D31-4B39-99E3-B9D30380B60A}" destId="{D48D6459-1152-4926-B9AD-1EEB1B9CB41F}" srcOrd="0" destOrd="0" presId="urn:microsoft.com/office/officeart/2005/8/layout/hierarchy3"/>
    <dgm:cxn modelId="{C4E2BE34-0B35-4A77-8AD9-8F5CACBA87FA}" type="presParOf" srcId="{F94687AE-0D31-4B39-99E3-B9D30380B60A}" destId="{BC48F9C8-9661-4E5E-A8A6-04D8C18F7FF2}" srcOrd="1" destOrd="0" presId="urn:microsoft.com/office/officeart/2005/8/layout/hierarchy3"/>
    <dgm:cxn modelId="{EF91E644-41E4-4BEE-815E-4585C48B179A}" type="presParOf" srcId="{C4AC42A1-416D-46CB-9D40-BA5A9BB7E131}" destId="{9355E54E-BA34-4232-B0E9-E39A7344E0F4}" srcOrd="1" destOrd="0" presId="urn:microsoft.com/office/officeart/2005/8/layout/hierarchy3"/>
    <dgm:cxn modelId="{B2B4918B-C9BF-45C8-87B6-766B3E519EC0}" type="presParOf" srcId="{9355E54E-BA34-4232-B0E9-E39A7344E0F4}" destId="{0332B09A-9A8D-4B38-87F7-EC7C55543B81}" srcOrd="0" destOrd="0" presId="urn:microsoft.com/office/officeart/2005/8/layout/hierarchy3"/>
    <dgm:cxn modelId="{D301A231-C16F-4C2A-89A8-743E3C2D4902}" type="presParOf" srcId="{9355E54E-BA34-4232-B0E9-E39A7344E0F4}" destId="{1ABB8DD3-CDBD-42BC-A2C6-05C0AA7B1E54}" srcOrd="1" destOrd="0" presId="urn:microsoft.com/office/officeart/2005/8/layout/hierarchy3"/>
    <dgm:cxn modelId="{797B36DB-9ED8-463E-A159-A8431457CBB8}" type="presParOf" srcId="{9355E54E-BA34-4232-B0E9-E39A7344E0F4}" destId="{B2E99CDD-99DE-4189-B56F-60E36FD5F36F}" srcOrd="2" destOrd="0" presId="urn:microsoft.com/office/officeart/2005/8/layout/hierarchy3"/>
    <dgm:cxn modelId="{39976957-DF9F-41F1-AC42-BDBCB2471193}" type="presParOf" srcId="{9355E54E-BA34-4232-B0E9-E39A7344E0F4}" destId="{6BA1EC5C-CFDD-434B-96FF-AC1DFE1D0E8F}" srcOrd="3" destOrd="0" presId="urn:microsoft.com/office/officeart/2005/8/layout/hierarchy3"/>
    <dgm:cxn modelId="{29F2C5A0-9006-4DB7-AF03-377E267985E4}" type="presParOf" srcId="{9355E54E-BA34-4232-B0E9-E39A7344E0F4}" destId="{E1E9E109-D5FF-4350-98D9-B45902B2DA6B}" srcOrd="4" destOrd="0" presId="urn:microsoft.com/office/officeart/2005/8/layout/hierarchy3"/>
    <dgm:cxn modelId="{440515FF-6746-45B4-82BF-B47AF87D16EE}" type="presParOf" srcId="{9355E54E-BA34-4232-B0E9-E39A7344E0F4}" destId="{16F556BB-F058-4C8F-9675-AA1FCDF6CEA7}"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8D6459-1152-4926-B9AD-1EEB1B9CB41F}">
      <dsp:nvSpPr>
        <dsp:cNvPr id="0" name=""/>
        <dsp:cNvSpPr/>
      </dsp:nvSpPr>
      <dsp:spPr>
        <a:xfrm>
          <a:off x="3868" y="321070"/>
          <a:ext cx="6114404" cy="58021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fr-FR" sz="2000" b="1" kern="1200" dirty="0">
              <a:latin typeface="Arial" panose="020B0604020202020204" pitchFamily="34" charset="0"/>
              <a:cs typeface="Arial" panose="020B0604020202020204" pitchFamily="34" charset="0"/>
            </a:rPr>
            <a:t>L’employeur à plusieurs obligations</a:t>
          </a:r>
        </a:p>
      </dsp:txBody>
      <dsp:txXfrm>
        <a:off x="20862" y="338064"/>
        <a:ext cx="6080416" cy="546225"/>
      </dsp:txXfrm>
    </dsp:sp>
    <dsp:sp modelId="{0332B09A-9A8D-4B38-87F7-EC7C55543B81}">
      <dsp:nvSpPr>
        <dsp:cNvPr id="0" name=""/>
        <dsp:cNvSpPr/>
      </dsp:nvSpPr>
      <dsp:spPr>
        <a:xfrm>
          <a:off x="615308" y="901283"/>
          <a:ext cx="611440" cy="634704"/>
        </a:xfrm>
        <a:custGeom>
          <a:avLst/>
          <a:gdLst/>
          <a:ahLst/>
          <a:cxnLst/>
          <a:rect l="0" t="0" r="0" b="0"/>
          <a:pathLst>
            <a:path>
              <a:moveTo>
                <a:pt x="0" y="0"/>
              </a:moveTo>
              <a:lnTo>
                <a:pt x="0" y="634704"/>
              </a:lnTo>
              <a:lnTo>
                <a:pt x="611440" y="63470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ABB8DD3-CDBD-42BC-A2C6-05C0AA7B1E54}">
      <dsp:nvSpPr>
        <dsp:cNvPr id="0" name=""/>
        <dsp:cNvSpPr/>
      </dsp:nvSpPr>
      <dsp:spPr>
        <a:xfrm>
          <a:off x="1226749" y="1022488"/>
          <a:ext cx="9005582" cy="102699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Font typeface="Symbol" panose="05050102010706020507" pitchFamily="18" charset="2"/>
            <a:buNone/>
          </a:pPr>
          <a:r>
            <a:rPr lang="fr-FR" sz="1800" kern="1200" dirty="0">
              <a:latin typeface="Arial" panose="020B0604020202020204" pitchFamily="34" charset="0"/>
              <a:cs typeface="Arial" panose="020B0604020202020204" pitchFamily="34" charset="0"/>
            </a:rPr>
            <a:t>il doit concevoir un </a:t>
          </a:r>
          <a:r>
            <a:rPr lang="fr-FR" sz="1800" b="1" kern="1200" dirty="0">
              <a:latin typeface="Arial" panose="020B0604020202020204" pitchFamily="34" charset="0"/>
              <a:cs typeface="Arial" panose="020B0604020202020204" pitchFamily="34" charset="0"/>
            </a:rPr>
            <a:t>document unique d'évaluation des risques professionnels (DUERP) </a:t>
          </a:r>
          <a:r>
            <a:rPr lang="fr-FR" sz="1800" kern="1200" dirty="0">
              <a:latin typeface="Arial" panose="020B0604020202020204" pitchFamily="34" charset="0"/>
              <a:cs typeface="Arial" panose="020B0604020202020204" pitchFamily="34" charset="0"/>
            </a:rPr>
            <a:t>qui récapitule les risques attachés à chaque poste et les mesures de prévention mise en œuvre </a:t>
          </a:r>
        </a:p>
      </dsp:txBody>
      <dsp:txXfrm>
        <a:off x="1256829" y="1052568"/>
        <a:ext cx="8945422" cy="966839"/>
      </dsp:txXfrm>
    </dsp:sp>
    <dsp:sp modelId="{B2E99CDD-99DE-4189-B56F-60E36FD5F36F}">
      <dsp:nvSpPr>
        <dsp:cNvPr id="0" name=""/>
        <dsp:cNvSpPr/>
      </dsp:nvSpPr>
      <dsp:spPr>
        <a:xfrm>
          <a:off x="615308" y="901283"/>
          <a:ext cx="611440" cy="1705010"/>
        </a:xfrm>
        <a:custGeom>
          <a:avLst/>
          <a:gdLst/>
          <a:ahLst/>
          <a:cxnLst/>
          <a:rect l="0" t="0" r="0" b="0"/>
          <a:pathLst>
            <a:path>
              <a:moveTo>
                <a:pt x="0" y="0"/>
              </a:moveTo>
              <a:lnTo>
                <a:pt x="0" y="1705010"/>
              </a:lnTo>
              <a:lnTo>
                <a:pt x="611440" y="170501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A1EC5C-CFDD-434B-96FF-AC1DFE1D0E8F}">
      <dsp:nvSpPr>
        <dsp:cNvPr id="0" name=""/>
        <dsp:cNvSpPr/>
      </dsp:nvSpPr>
      <dsp:spPr>
        <a:xfrm>
          <a:off x="1226749" y="2170692"/>
          <a:ext cx="9005582" cy="871202"/>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Font typeface="Symbol" panose="05050102010706020507" pitchFamily="18" charset="2"/>
            <a:buNone/>
          </a:pPr>
          <a:r>
            <a:rPr lang="fr-FR" sz="1800" kern="1200" dirty="0">
              <a:latin typeface="Arial" panose="020B0604020202020204" pitchFamily="34" charset="0"/>
              <a:cs typeface="Arial" panose="020B0604020202020204" pitchFamily="34" charset="0"/>
            </a:rPr>
            <a:t>il doit rédiger un </a:t>
          </a:r>
          <a:r>
            <a:rPr lang="fr-FR" sz="1800" b="1" kern="1200" dirty="0">
              <a:latin typeface="Arial" panose="020B0604020202020204" pitchFamily="34" charset="0"/>
              <a:cs typeface="Arial" panose="020B0604020202020204" pitchFamily="34" charset="0"/>
            </a:rPr>
            <a:t>règlement intérieur </a:t>
          </a:r>
          <a:r>
            <a:rPr lang="fr-FR" sz="1800" kern="1200" dirty="0">
              <a:latin typeface="Arial" panose="020B0604020202020204" pitchFamily="34" charset="0"/>
              <a:cs typeface="Arial" panose="020B0604020202020204" pitchFamily="34" charset="0"/>
            </a:rPr>
            <a:t>qui reprend les règles à appliquer en matière d'hygiène et de sécurité et les sanctions applicables en cas de non-application </a:t>
          </a:r>
        </a:p>
      </dsp:txBody>
      <dsp:txXfrm>
        <a:off x="1252266" y="2196209"/>
        <a:ext cx="8954548" cy="820168"/>
      </dsp:txXfrm>
    </dsp:sp>
    <dsp:sp modelId="{E1E9E109-D5FF-4350-98D9-B45902B2DA6B}">
      <dsp:nvSpPr>
        <dsp:cNvPr id="0" name=""/>
        <dsp:cNvSpPr/>
      </dsp:nvSpPr>
      <dsp:spPr>
        <a:xfrm>
          <a:off x="615308" y="901283"/>
          <a:ext cx="611440" cy="2697780"/>
        </a:xfrm>
        <a:custGeom>
          <a:avLst/>
          <a:gdLst/>
          <a:ahLst/>
          <a:cxnLst/>
          <a:rect l="0" t="0" r="0" b="0"/>
          <a:pathLst>
            <a:path>
              <a:moveTo>
                <a:pt x="0" y="0"/>
              </a:moveTo>
              <a:lnTo>
                <a:pt x="0" y="2697780"/>
              </a:lnTo>
              <a:lnTo>
                <a:pt x="611440" y="269778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F556BB-F058-4C8F-9675-AA1FCDF6CEA7}">
      <dsp:nvSpPr>
        <dsp:cNvPr id="0" name=""/>
        <dsp:cNvSpPr/>
      </dsp:nvSpPr>
      <dsp:spPr>
        <a:xfrm>
          <a:off x="1226749" y="3163099"/>
          <a:ext cx="9005582" cy="87192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Font typeface="Symbol" panose="05050102010706020507" pitchFamily="18" charset="2"/>
            <a:buNone/>
          </a:pPr>
          <a:r>
            <a:rPr lang="fr-FR" sz="1800" kern="1200">
              <a:latin typeface="Arial" panose="020B0604020202020204" pitchFamily="34" charset="0"/>
              <a:cs typeface="Arial" panose="020B0604020202020204" pitchFamily="34" charset="0"/>
            </a:rPr>
            <a:t>il a </a:t>
          </a:r>
          <a:r>
            <a:rPr lang="fr-FR" sz="1800" kern="1200" dirty="0">
              <a:latin typeface="Arial" panose="020B0604020202020204" pitchFamily="34" charset="0"/>
              <a:cs typeface="Arial" panose="020B0604020202020204" pitchFamily="34" charset="0"/>
            </a:rPr>
            <a:t>l'obligation </a:t>
          </a:r>
          <a:r>
            <a:rPr lang="fr-FR" sz="1800" b="1" kern="1200" dirty="0">
              <a:latin typeface="Arial" panose="020B0604020202020204" pitchFamily="34" charset="0"/>
              <a:cs typeface="Arial" panose="020B0604020202020204" pitchFamily="34" charset="0"/>
            </a:rPr>
            <a:t>d'informer et de former </a:t>
          </a:r>
          <a:r>
            <a:rPr lang="fr-FR" sz="1800" kern="1200" dirty="0">
              <a:latin typeface="Arial" panose="020B0604020202020204" pitchFamily="34" charset="0"/>
              <a:cs typeface="Arial" panose="020B0604020202020204" pitchFamily="34" charset="0"/>
            </a:rPr>
            <a:t>le personnel sur la protection et la sécurité au travail.</a:t>
          </a:r>
        </a:p>
      </dsp:txBody>
      <dsp:txXfrm>
        <a:off x="1252287" y="3188637"/>
        <a:ext cx="8954506" cy="82085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B745DD-5CDF-8C44-83DC-3D45D37FED53}" type="datetimeFigureOut">
              <a:rPr lang="fr-FR" smtClean="0"/>
              <a:t>06/11/2023</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630FD4-49D9-204D-A9F9-15C4917185C3}" type="slidenum">
              <a:rPr lang="fr-FR" smtClean="0"/>
              <a:t>‹N°›</a:t>
            </a:fld>
            <a:endParaRPr lang="fr-FR"/>
          </a:p>
        </p:txBody>
      </p:sp>
    </p:spTree>
    <p:extLst>
      <p:ext uri="{BB962C8B-B14F-4D97-AF65-F5344CB8AC3E}">
        <p14:creationId xmlns:p14="http://schemas.microsoft.com/office/powerpoint/2010/main" val="221787067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06/11/2023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6061793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06/11/2023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1575718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06/11/2023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88831966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06/11/2023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77014140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06/11/2023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7560579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06/11/2023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59255581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06/11/2023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55714426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06/11/2023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456804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06/11/2023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48213549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p:cNvSpPr>
            <a:spLocks noGrp="1"/>
          </p:cNvSpPr>
          <p:nvPr>
            <p:ph type="dt" sz="half" idx="10"/>
          </p:nvPr>
        </p:nvSpPr>
        <p:spPr/>
        <p:txBody>
          <a:bodyPr/>
          <a:lstStyle/>
          <a:p>
            <a:fld id="{E0B14B23-EBBB-4FF8-A86F-057ABCCE629C}" type="datetimeFigureOut">
              <a:rPr lang="fr-FR" smtClean="0"/>
              <a:t>06/11/2023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4515600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06/11/2023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24809407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06/11/2023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54250179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06/11/2023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1270698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06/11/2023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0439236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06/11/2023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45945908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06/11/2023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8344309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06/11/2023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58326081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06/11/2023</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2728189066"/>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1"/>
            <a:ext cx="12192001" cy="523220"/>
          </a:xfrm>
        </p:spPr>
        <p:txBody>
          <a:bodyPr>
            <a:noAutofit/>
          </a:bodyPr>
          <a:lstStyle/>
          <a:p>
            <a:r>
              <a:rPr lang="fr-FR" sz="2600" b="1" dirty="0">
                <a:latin typeface="Arial" panose="020B0604020202020204" pitchFamily="34" charset="0"/>
                <a:cs typeface="Arial" panose="020B0604020202020204" pitchFamily="34" charset="0"/>
              </a:rPr>
              <a:t>Chap. 7 – La gestion des risques liés à la santé et à la sécurité du travail </a:t>
            </a:r>
          </a:p>
        </p:txBody>
      </p:sp>
      <p:sp>
        <p:nvSpPr>
          <p:cNvPr id="6" name="ZoneTexte 5"/>
          <p:cNvSpPr txBox="1"/>
          <p:nvPr/>
        </p:nvSpPr>
        <p:spPr>
          <a:xfrm>
            <a:off x="3514024" y="893220"/>
            <a:ext cx="4454665" cy="523220"/>
          </a:xfrm>
          <a:prstGeom prst="rect">
            <a:avLst/>
          </a:prstGeom>
          <a:noFill/>
        </p:spPr>
        <p:txBody>
          <a:bodyPr wrap="square" rtlCol="0">
            <a:spAutoFit/>
          </a:bodyPr>
          <a:lstStyle/>
          <a:p>
            <a:pPr algn="ctr">
              <a:spcBef>
                <a:spcPts val="1200"/>
              </a:spcBef>
            </a:pPr>
            <a:r>
              <a:rPr lang="fr-FR" sz="2800" b="1" dirty="0">
                <a:solidFill>
                  <a:srgbClr val="FFFF00"/>
                </a:solidFill>
                <a:latin typeface="Arial" panose="020B0604020202020204" pitchFamily="34" charset="0"/>
                <a:cs typeface="Arial" panose="020B0604020202020204" pitchFamily="34" charset="0"/>
              </a:rPr>
              <a:t>Problématique</a:t>
            </a:r>
            <a:endParaRPr lang="fr-FR" sz="2800" dirty="0">
              <a:solidFill>
                <a:srgbClr val="FFFF00"/>
              </a:solidFill>
              <a:latin typeface="Arial" panose="020B0604020202020204" pitchFamily="34" charset="0"/>
              <a:cs typeface="Arial" panose="020B0604020202020204" pitchFamily="34" charset="0"/>
            </a:endParaRPr>
          </a:p>
        </p:txBody>
      </p:sp>
      <p:sp>
        <p:nvSpPr>
          <p:cNvPr id="8" name="ZoneTexte 7">
            <a:extLst>
              <a:ext uri="{FF2B5EF4-FFF2-40B4-BE49-F238E27FC236}">
                <a16:creationId xmlns:a16="http://schemas.microsoft.com/office/drawing/2014/main" id="{1D0933A0-5D33-4E7E-A005-747D42DF14ED}"/>
              </a:ext>
            </a:extLst>
          </p:cNvPr>
          <p:cNvSpPr txBox="1"/>
          <p:nvPr/>
        </p:nvSpPr>
        <p:spPr>
          <a:xfrm>
            <a:off x="723899" y="1855963"/>
            <a:ext cx="10744200" cy="4108817"/>
          </a:xfrm>
          <a:prstGeom prst="rect">
            <a:avLst/>
          </a:prstGeom>
          <a:noFill/>
        </p:spPr>
        <p:txBody>
          <a:bodyPr wrap="square">
            <a:spAutoFit/>
          </a:bodyPr>
          <a:lstStyle/>
          <a:p>
            <a:pPr algn="ctr">
              <a:spcBef>
                <a:spcPts val="1800"/>
              </a:spcBef>
            </a:pPr>
            <a:r>
              <a:rPr lang="fr-FR" sz="2400" dirty="0">
                <a:effectLst/>
                <a:latin typeface="Arial" panose="020B0604020202020204" pitchFamily="34" charset="0"/>
                <a:ea typeface="Times New Roman" panose="02020603050405020304" pitchFamily="18" charset="0"/>
                <a:cs typeface="Times New Roman" panose="02020603050405020304" pitchFamily="18" charset="0"/>
              </a:rPr>
              <a:t>L'employeur est </a:t>
            </a:r>
            <a:r>
              <a:rPr lang="fr-FR" sz="2400" b="1" dirty="0">
                <a:effectLst/>
                <a:latin typeface="Arial" panose="020B0604020202020204" pitchFamily="34" charset="0"/>
                <a:ea typeface="Times New Roman" panose="02020603050405020304" pitchFamily="18" charset="0"/>
                <a:cs typeface="Times New Roman" panose="02020603050405020304" pitchFamily="18" charset="0"/>
              </a:rPr>
              <a:t>responsable de la santé et de la protection </a:t>
            </a:r>
            <a:r>
              <a:rPr lang="fr-FR" sz="2400" dirty="0">
                <a:effectLst/>
                <a:latin typeface="Arial" panose="020B0604020202020204" pitchFamily="34" charset="0"/>
                <a:ea typeface="Times New Roman" panose="02020603050405020304" pitchFamily="18" charset="0"/>
                <a:cs typeface="Times New Roman" panose="02020603050405020304" pitchFamily="18" charset="0"/>
              </a:rPr>
              <a:t>des salariés contre les risques et les maladies professionnelles et en matière d'amélioration des conditions de travail. </a:t>
            </a:r>
          </a:p>
          <a:p>
            <a:pPr algn="ctr">
              <a:spcBef>
                <a:spcPts val="1800"/>
              </a:spcBef>
            </a:pPr>
            <a:r>
              <a:rPr lang="fr-FR" sz="2400" b="1" dirty="0">
                <a:effectLst/>
                <a:latin typeface="Arial" panose="020B0604020202020204" pitchFamily="34" charset="0"/>
                <a:ea typeface="Times New Roman" panose="02020603050405020304" pitchFamily="18" charset="0"/>
                <a:cs typeface="Times New Roman" panose="02020603050405020304" pitchFamily="18" charset="0"/>
              </a:rPr>
              <a:t>Il a une </a:t>
            </a:r>
            <a:r>
              <a:rPr lang="fr-FR" sz="2400" b="1"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obligation de résultat</a:t>
            </a:r>
            <a:r>
              <a:rPr lang="fr-FR" sz="2400" b="1" dirty="0">
                <a:effectLst/>
                <a:latin typeface="Arial" panose="020B0604020202020204" pitchFamily="34" charset="0"/>
                <a:ea typeface="Times New Roman" panose="02020603050405020304" pitchFamily="18" charset="0"/>
                <a:cs typeface="Times New Roman" panose="02020603050405020304" pitchFamily="18" charset="0"/>
              </a:rPr>
              <a:t>. </a:t>
            </a:r>
          </a:p>
          <a:p>
            <a:pPr algn="ctr">
              <a:spcBef>
                <a:spcPts val="1800"/>
              </a:spcBef>
            </a:pPr>
            <a:r>
              <a:rPr lang="fr-FR" sz="2400" b="1"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Des sanctions peuvent être prononcée contre l’employeurs qui ne respecte pas ces obligations</a:t>
            </a:r>
          </a:p>
          <a:p>
            <a:pPr algn="just">
              <a:spcBef>
                <a:spcPts val="1800"/>
              </a:spcBef>
            </a:pPr>
            <a:r>
              <a:rPr lang="fr-FR" sz="2400" dirty="0">
                <a:effectLst/>
                <a:latin typeface="Arial" panose="020B0604020202020204" pitchFamily="34" charset="0"/>
                <a:ea typeface="Times New Roman" panose="02020603050405020304" pitchFamily="18" charset="0"/>
                <a:cs typeface="Times New Roman" panose="02020603050405020304" pitchFamily="18" charset="0"/>
              </a:rPr>
              <a:t>Dans ce combat pour protéger les salariés l'employeur n'est pas seul, les salariés sont partis prenantes ainsi que le CSE, les services de la santé au travail et l'inspection du travail.</a:t>
            </a:r>
          </a:p>
        </p:txBody>
      </p:sp>
    </p:spTree>
    <p:extLst>
      <p:ext uri="{BB962C8B-B14F-4D97-AF65-F5344CB8AC3E}">
        <p14:creationId xmlns:p14="http://schemas.microsoft.com/office/powerpoint/2010/main" val="5498345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1"/>
            <a:ext cx="12192001" cy="523220"/>
          </a:xfrm>
        </p:spPr>
        <p:txBody>
          <a:bodyPr>
            <a:noAutofit/>
          </a:bodyPr>
          <a:lstStyle/>
          <a:p>
            <a:r>
              <a:rPr lang="fr-FR" sz="2600" b="1" dirty="0">
                <a:latin typeface="Arial" panose="020B0604020202020204" pitchFamily="34" charset="0"/>
                <a:cs typeface="Arial" panose="020B0604020202020204" pitchFamily="34" charset="0"/>
              </a:rPr>
              <a:t>Chap. 7 – La gestion des risques liés à la santé et à la sécurité du travail </a:t>
            </a:r>
          </a:p>
        </p:txBody>
      </p:sp>
      <p:sp>
        <p:nvSpPr>
          <p:cNvPr id="6" name="ZoneTexte 5"/>
          <p:cNvSpPr txBox="1"/>
          <p:nvPr/>
        </p:nvSpPr>
        <p:spPr>
          <a:xfrm>
            <a:off x="3488266" y="726262"/>
            <a:ext cx="4454665" cy="523220"/>
          </a:xfrm>
          <a:prstGeom prst="rect">
            <a:avLst/>
          </a:prstGeom>
          <a:noFill/>
        </p:spPr>
        <p:txBody>
          <a:bodyPr wrap="square" rtlCol="0">
            <a:spAutoFit/>
          </a:bodyPr>
          <a:lstStyle/>
          <a:p>
            <a:pPr algn="ctr">
              <a:spcBef>
                <a:spcPts val="1200"/>
              </a:spcBef>
            </a:pPr>
            <a:r>
              <a:rPr lang="fr-FR" sz="2800" b="1" dirty="0">
                <a:solidFill>
                  <a:srgbClr val="FFFF00"/>
                </a:solidFill>
                <a:latin typeface="Arial" panose="020B0604020202020204" pitchFamily="34" charset="0"/>
                <a:cs typeface="Arial" panose="020B0604020202020204" pitchFamily="34" charset="0"/>
              </a:rPr>
              <a:t>Problématique</a:t>
            </a:r>
            <a:endParaRPr lang="fr-FR" sz="2800" dirty="0">
              <a:solidFill>
                <a:srgbClr val="FFFF00"/>
              </a:solidFill>
              <a:latin typeface="Arial" panose="020B0604020202020204" pitchFamily="34" charset="0"/>
              <a:cs typeface="Arial" panose="020B0604020202020204" pitchFamily="34" charset="0"/>
            </a:endParaRPr>
          </a:p>
        </p:txBody>
      </p:sp>
      <p:graphicFrame>
        <p:nvGraphicFramePr>
          <p:cNvPr id="5" name="Diagramme 4">
            <a:extLst>
              <a:ext uri="{FF2B5EF4-FFF2-40B4-BE49-F238E27FC236}">
                <a16:creationId xmlns:a16="http://schemas.microsoft.com/office/drawing/2014/main" id="{C257D0BA-F456-4F10-B2B4-A26D92DD084D}"/>
              </a:ext>
            </a:extLst>
          </p:cNvPr>
          <p:cNvGraphicFramePr/>
          <p:nvPr>
            <p:extLst>
              <p:ext uri="{D42A27DB-BD31-4B8C-83A1-F6EECF244321}">
                <p14:modId xmlns:p14="http://schemas.microsoft.com/office/powerpoint/2010/main" val="3290817680"/>
              </p:ext>
            </p:extLst>
          </p:nvPr>
        </p:nvGraphicFramePr>
        <p:xfrm>
          <a:off x="715433" y="1811867"/>
          <a:ext cx="10236200" cy="43560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115721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Ion</Template>
  <TotalTime>170</TotalTime>
  <Words>197</Words>
  <Application>Microsoft Office PowerPoint</Application>
  <PresentationFormat>Grand écran</PresentationFormat>
  <Paragraphs>12</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Century Gothic</vt:lpstr>
      <vt:lpstr>Symbol</vt:lpstr>
      <vt:lpstr>Wingdings 3</vt:lpstr>
      <vt:lpstr>Ion</vt:lpstr>
      <vt:lpstr>Chap. 7 – La gestion des risques liés à la santé et à la sécurité du travail </vt:lpstr>
      <vt:lpstr>Chap. 7 – La gestion des risques liés à la santé et à la sécurité du travail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36</cp:revision>
  <dcterms:created xsi:type="dcterms:W3CDTF">2014-01-14T07:42:30Z</dcterms:created>
  <dcterms:modified xsi:type="dcterms:W3CDTF">2023-11-06T22:59:53Z</dcterms:modified>
</cp:coreProperties>
</file>