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4" r:id="rId1"/>
  </p:sldMasterIdLst>
  <p:notesMasterIdLst>
    <p:notesMasterId r:id="rId4"/>
  </p:notesMasterIdLst>
  <p:sldIdLst>
    <p:sldId id="256" r:id="rId2"/>
    <p:sldId id="257" r:id="rId3"/>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yle moyen 2 - Accentuation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1" d="100"/>
          <a:sy n="111" d="100"/>
        </p:scale>
        <p:origin x="456" y="57"/>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DD3C785-C73F-483F-BA4F-6D0267373777}"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fr-FR"/>
        </a:p>
      </dgm:t>
    </dgm:pt>
    <dgm:pt modelId="{5C76A7EB-38FA-40FF-8A5D-7A550BFB0725}">
      <dgm:prSet phldrT="[Texte]" custT="1"/>
      <dgm:spPr/>
      <dgm:t>
        <a:bodyPr/>
        <a:lstStyle/>
        <a:p>
          <a:r>
            <a:rPr lang="fr-FR" sz="2000" b="1" dirty="0">
              <a:latin typeface="Arial" panose="020B0604020202020204" pitchFamily="34" charset="0"/>
              <a:cs typeface="Arial" panose="020B0604020202020204" pitchFamily="34" charset="0"/>
            </a:rPr>
            <a:t>L’employeur à plusieurs obligations</a:t>
          </a:r>
        </a:p>
      </dgm:t>
    </dgm:pt>
    <dgm:pt modelId="{2B023403-AC48-48D0-BFDB-4717CCD935B5}" type="parTrans" cxnId="{A57F87C1-0929-4C6F-A26C-A77B197D9FFD}">
      <dgm:prSet/>
      <dgm:spPr/>
      <dgm:t>
        <a:bodyPr/>
        <a:lstStyle/>
        <a:p>
          <a:endParaRPr lang="fr-FR" sz="2000">
            <a:latin typeface="Arial" panose="020B0604020202020204" pitchFamily="34" charset="0"/>
            <a:cs typeface="Arial" panose="020B0604020202020204" pitchFamily="34" charset="0"/>
          </a:endParaRPr>
        </a:p>
      </dgm:t>
    </dgm:pt>
    <dgm:pt modelId="{CF2CE03C-2DF3-413E-B5BB-4BBEC48B932A}" type="sibTrans" cxnId="{A57F87C1-0929-4C6F-A26C-A77B197D9FFD}">
      <dgm:prSet/>
      <dgm:spPr/>
      <dgm:t>
        <a:bodyPr/>
        <a:lstStyle/>
        <a:p>
          <a:endParaRPr lang="fr-FR" sz="2000">
            <a:latin typeface="Arial" panose="020B0604020202020204" pitchFamily="34" charset="0"/>
            <a:cs typeface="Arial" panose="020B0604020202020204" pitchFamily="34" charset="0"/>
          </a:endParaRPr>
        </a:p>
      </dgm:t>
    </dgm:pt>
    <dgm:pt modelId="{376449F3-F6F4-4658-98F2-8C9771D58B48}">
      <dgm:prSet custT="1"/>
      <dgm:spPr/>
      <dgm:t>
        <a:bodyPr/>
        <a:lstStyle/>
        <a:p>
          <a:pPr>
            <a:buFont typeface="Symbol" panose="05050102010706020507" pitchFamily="18" charset="2"/>
            <a:buChar char=""/>
          </a:pPr>
          <a:r>
            <a:rPr lang="fr-FR" sz="1800" dirty="0">
              <a:latin typeface="Arial" panose="020B0604020202020204" pitchFamily="34" charset="0"/>
              <a:cs typeface="Arial" panose="020B0604020202020204" pitchFamily="34" charset="0"/>
            </a:rPr>
            <a:t>il doit concevoir un </a:t>
          </a:r>
          <a:r>
            <a:rPr lang="fr-FR" sz="1800" b="1" dirty="0">
              <a:latin typeface="Arial" panose="020B0604020202020204" pitchFamily="34" charset="0"/>
              <a:cs typeface="Arial" panose="020B0604020202020204" pitchFamily="34" charset="0"/>
            </a:rPr>
            <a:t>document unique d'évaluation des risques professionnels (DUERP) </a:t>
          </a:r>
          <a:r>
            <a:rPr lang="fr-FR" sz="1800" dirty="0">
              <a:latin typeface="Arial" panose="020B0604020202020204" pitchFamily="34" charset="0"/>
              <a:cs typeface="Arial" panose="020B0604020202020204" pitchFamily="34" charset="0"/>
            </a:rPr>
            <a:t>qui récapitule les risques attachés à chaque poste et les mesures de prévention mise en œuvre </a:t>
          </a:r>
        </a:p>
      </dgm:t>
    </dgm:pt>
    <dgm:pt modelId="{56F93FAE-1A9A-434C-89EB-F2BDBB8282A5}" type="parTrans" cxnId="{5B8E38A8-6B09-43C3-A9BB-CFB13BEFDE45}">
      <dgm:prSet/>
      <dgm:spPr/>
      <dgm:t>
        <a:bodyPr/>
        <a:lstStyle/>
        <a:p>
          <a:endParaRPr lang="fr-FR" sz="2000">
            <a:latin typeface="Arial" panose="020B0604020202020204" pitchFamily="34" charset="0"/>
            <a:cs typeface="Arial" panose="020B0604020202020204" pitchFamily="34" charset="0"/>
          </a:endParaRPr>
        </a:p>
      </dgm:t>
    </dgm:pt>
    <dgm:pt modelId="{D305024B-0354-4C9D-93E2-79641D61CFD5}" type="sibTrans" cxnId="{5B8E38A8-6B09-43C3-A9BB-CFB13BEFDE45}">
      <dgm:prSet/>
      <dgm:spPr/>
      <dgm:t>
        <a:bodyPr/>
        <a:lstStyle/>
        <a:p>
          <a:endParaRPr lang="fr-FR" sz="2000">
            <a:latin typeface="Arial" panose="020B0604020202020204" pitchFamily="34" charset="0"/>
            <a:cs typeface="Arial" panose="020B0604020202020204" pitchFamily="34" charset="0"/>
          </a:endParaRPr>
        </a:p>
      </dgm:t>
    </dgm:pt>
    <dgm:pt modelId="{ECF564D5-299B-44A7-83A1-6C8EB6B4B680}">
      <dgm:prSet custT="1"/>
      <dgm:spPr/>
      <dgm:t>
        <a:bodyPr/>
        <a:lstStyle/>
        <a:p>
          <a:pPr>
            <a:buFont typeface="Symbol" panose="05050102010706020507" pitchFamily="18" charset="2"/>
            <a:buChar char=""/>
          </a:pPr>
          <a:r>
            <a:rPr lang="fr-FR" sz="1800" dirty="0">
              <a:latin typeface="Arial" panose="020B0604020202020204" pitchFamily="34" charset="0"/>
              <a:cs typeface="Arial" panose="020B0604020202020204" pitchFamily="34" charset="0"/>
            </a:rPr>
            <a:t>il doit rédiger un </a:t>
          </a:r>
          <a:r>
            <a:rPr lang="fr-FR" sz="1800" b="1" dirty="0">
              <a:latin typeface="Arial" panose="020B0604020202020204" pitchFamily="34" charset="0"/>
              <a:cs typeface="Arial" panose="020B0604020202020204" pitchFamily="34" charset="0"/>
            </a:rPr>
            <a:t>règlement intérieur </a:t>
          </a:r>
          <a:r>
            <a:rPr lang="fr-FR" sz="1800" dirty="0">
              <a:latin typeface="Arial" panose="020B0604020202020204" pitchFamily="34" charset="0"/>
              <a:cs typeface="Arial" panose="020B0604020202020204" pitchFamily="34" charset="0"/>
            </a:rPr>
            <a:t>qui reprend les règles à appliquer en matière d'hygiène et de sécurité et les sanctions applicables en cas de non-application </a:t>
          </a:r>
        </a:p>
      </dgm:t>
    </dgm:pt>
    <dgm:pt modelId="{DB64895D-B2F7-43C1-B64A-0E712BE1566B}" type="parTrans" cxnId="{AC7A5E04-8CAC-460B-AF85-7E9962BEA18D}">
      <dgm:prSet/>
      <dgm:spPr/>
      <dgm:t>
        <a:bodyPr/>
        <a:lstStyle/>
        <a:p>
          <a:endParaRPr lang="fr-FR" sz="2000">
            <a:latin typeface="Arial" panose="020B0604020202020204" pitchFamily="34" charset="0"/>
            <a:cs typeface="Arial" panose="020B0604020202020204" pitchFamily="34" charset="0"/>
          </a:endParaRPr>
        </a:p>
      </dgm:t>
    </dgm:pt>
    <dgm:pt modelId="{3D85DB9B-3AA9-431D-8A10-EE68D7D8064C}" type="sibTrans" cxnId="{AC7A5E04-8CAC-460B-AF85-7E9962BEA18D}">
      <dgm:prSet/>
      <dgm:spPr/>
      <dgm:t>
        <a:bodyPr/>
        <a:lstStyle/>
        <a:p>
          <a:endParaRPr lang="fr-FR" sz="2000">
            <a:latin typeface="Arial" panose="020B0604020202020204" pitchFamily="34" charset="0"/>
            <a:cs typeface="Arial" panose="020B0604020202020204" pitchFamily="34" charset="0"/>
          </a:endParaRPr>
        </a:p>
      </dgm:t>
    </dgm:pt>
    <dgm:pt modelId="{880D9CED-04AD-4057-A42F-1DDB44BEA62B}">
      <dgm:prSet custT="1"/>
      <dgm:spPr/>
      <dgm:t>
        <a:bodyPr/>
        <a:lstStyle/>
        <a:p>
          <a:pPr>
            <a:buFont typeface="Symbol" panose="05050102010706020507" pitchFamily="18" charset="2"/>
            <a:buChar char=""/>
          </a:pPr>
          <a:r>
            <a:rPr lang="fr-FR" sz="1800">
              <a:latin typeface="Arial" panose="020B0604020202020204" pitchFamily="34" charset="0"/>
              <a:cs typeface="Arial" panose="020B0604020202020204" pitchFamily="34" charset="0"/>
            </a:rPr>
            <a:t>il a </a:t>
          </a:r>
          <a:r>
            <a:rPr lang="fr-FR" sz="1800" dirty="0">
              <a:latin typeface="Arial" panose="020B0604020202020204" pitchFamily="34" charset="0"/>
              <a:cs typeface="Arial" panose="020B0604020202020204" pitchFamily="34" charset="0"/>
            </a:rPr>
            <a:t>l'obligation </a:t>
          </a:r>
          <a:r>
            <a:rPr lang="fr-FR" sz="1800" b="1" dirty="0">
              <a:latin typeface="Arial" panose="020B0604020202020204" pitchFamily="34" charset="0"/>
              <a:cs typeface="Arial" panose="020B0604020202020204" pitchFamily="34" charset="0"/>
            </a:rPr>
            <a:t>d'informer et de former </a:t>
          </a:r>
          <a:r>
            <a:rPr lang="fr-FR" sz="1800" dirty="0">
              <a:latin typeface="Arial" panose="020B0604020202020204" pitchFamily="34" charset="0"/>
              <a:cs typeface="Arial" panose="020B0604020202020204" pitchFamily="34" charset="0"/>
            </a:rPr>
            <a:t>le personnel sur la protection et la sécurité au travail.</a:t>
          </a:r>
        </a:p>
      </dgm:t>
    </dgm:pt>
    <dgm:pt modelId="{2BF79A37-35D9-4A7D-A590-261B2D2B6387}" type="parTrans" cxnId="{FEE583ED-03FC-4AD9-BA58-938A7431173C}">
      <dgm:prSet/>
      <dgm:spPr/>
      <dgm:t>
        <a:bodyPr/>
        <a:lstStyle/>
        <a:p>
          <a:endParaRPr lang="fr-FR" sz="2000">
            <a:latin typeface="Arial" panose="020B0604020202020204" pitchFamily="34" charset="0"/>
            <a:cs typeface="Arial" panose="020B0604020202020204" pitchFamily="34" charset="0"/>
          </a:endParaRPr>
        </a:p>
      </dgm:t>
    </dgm:pt>
    <dgm:pt modelId="{AD9DD8E2-4955-46C0-86E1-DF039B6702BC}" type="sibTrans" cxnId="{FEE583ED-03FC-4AD9-BA58-938A7431173C}">
      <dgm:prSet/>
      <dgm:spPr/>
      <dgm:t>
        <a:bodyPr/>
        <a:lstStyle/>
        <a:p>
          <a:endParaRPr lang="fr-FR" sz="2000">
            <a:latin typeface="Arial" panose="020B0604020202020204" pitchFamily="34" charset="0"/>
            <a:cs typeface="Arial" panose="020B0604020202020204" pitchFamily="34" charset="0"/>
          </a:endParaRPr>
        </a:p>
      </dgm:t>
    </dgm:pt>
    <dgm:pt modelId="{6BE40B92-A1AE-41BC-9948-CF66E7B1771B}" type="pres">
      <dgm:prSet presAssocID="{EDD3C785-C73F-483F-BA4F-6D0267373777}" presName="diagram" presStyleCnt="0">
        <dgm:presLayoutVars>
          <dgm:chPref val="1"/>
          <dgm:dir/>
          <dgm:animOne val="branch"/>
          <dgm:animLvl val="lvl"/>
          <dgm:resizeHandles/>
        </dgm:presLayoutVars>
      </dgm:prSet>
      <dgm:spPr/>
    </dgm:pt>
    <dgm:pt modelId="{C4AC42A1-416D-46CB-9D40-BA5A9BB7E131}" type="pres">
      <dgm:prSet presAssocID="{5C76A7EB-38FA-40FF-8A5D-7A550BFB0725}" presName="root" presStyleCnt="0"/>
      <dgm:spPr/>
    </dgm:pt>
    <dgm:pt modelId="{F94687AE-0D31-4B39-99E3-B9D30380B60A}" type="pres">
      <dgm:prSet presAssocID="{5C76A7EB-38FA-40FF-8A5D-7A550BFB0725}" presName="rootComposite" presStyleCnt="0"/>
      <dgm:spPr/>
    </dgm:pt>
    <dgm:pt modelId="{D48D6459-1152-4926-B9AD-1EEB1B9CB41F}" type="pres">
      <dgm:prSet presAssocID="{5C76A7EB-38FA-40FF-8A5D-7A550BFB0725}" presName="rootText" presStyleLbl="node1" presStyleIdx="0" presStyleCnt="1" custScaleX="630585" custScaleY="119676"/>
      <dgm:spPr/>
    </dgm:pt>
    <dgm:pt modelId="{BC48F9C8-9661-4E5E-A8A6-04D8C18F7FF2}" type="pres">
      <dgm:prSet presAssocID="{5C76A7EB-38FA-40FF-8A5D-7A550BFB0725}" presName="rootConnector" presStyleLbl="node1" presStyleIdx="0" presStyleCnt="1"/>
      <dgm:spPr/>
    </dgm:pt>
    <dgm:pt modelId="{9355E54E-BA34-4232-B0E9-E39A7344E0F4}" type="pres">
      <dgm:prSet presAssocID="{5C76A7EB-38FA-40FF-8A5D-7A550BFB0725}" presName="childShape" presStyleCnt="0"/>
      <dgm:spPr/>
    </dgm:pt>
    <dgm:pt modelId="{0332B09A-9A8D-4B38-87F7-EC7C55543B81}" type="pres">
      <dgm:prSet presAssocID="{56F93FAE-1A9A-434C-89EB-F2BDBB8282A5}" presName="Name13" presStyleLbl="parChTrans1D2" presStyleIdx="0" presStyleCnt="3"/>
      <dgm:spPr/>
    </dgm:pt>
    <dgm:pt modelId="{1ABB8DD3-CDBD-42BC-A2C6-05C0AA7B1E54}" type="pres">
      <dgm:prSet presAssocID="{376449F3-F6F4-4658-98F2-8C9771D58B48}" presName="childText" presStyleLbl="bgAcc1" presStyleIdx="0" presStyleCnt="3" custScaleX="1160944" custScaleY="211831">
        <dgm:presLayoutVars>
          <dgm:bulletEnabled val="1"/>
        </dgm:presLayoutVars>
      </dgm:prSet>
      <dgm:spPr/>
    </dgm:pt>
    <dgm:pt modelId="{B2E99CDD-99DE-4189-B56F-60E36FD5F36F}" type="pres">
      <dgm:prSet presAssocID="{DB64895D-B2F7-43C1-B64A-0E712BE1566B}" presName="Name13" presStyleLbl="parChTrans1D2" presStyleIdx="1" presStyleCnt="3"/>
      <dgm:spPr/>
    </dgm:pt>
    <dgm:pt modelId="{6BA1EC5C-CFDD-434B-96FF-AC1DFE1D0E8F}" type="pres">
      <dgm:prSet presAssocID="{ECF564D5-299B-44A7-83A1-6C8EB6B4B680}" presName="childText" presStyleLbl="bgAcc1" presStyleIdx="1" presStyleCnt="3" custScaleX="1160944" custScaleY="179696">
        <dgm:presLayoutVars>
          <dgm:bulletEnabled val="1"/>
        </dgm:presLayoutVars>
      </dgm:prSet>
      <dgm:spPr/>
    </dgm:pt>
    <dgm:pt modelId="{E1E9E109-D5FF-4350-98D9-B45902B2DA6B}" type="pres">
      <dgm:prSet presAssocID="{2BF79A37-35D9-4A7D-A590-261B2D2B6387}" presName="Name13" presStyleLbl="parChTrans1D2" presStyleIdx="2" presStyleCnt="3"/>
      <dgm:spPr/>
    </dgm:pt>
    <dgm:pt modelId="{16F556BB-F058-4C8F-9675-AA1FCDF6CEA7}" type="pres">
      <dgm:prSet presAssocID="{880D9CED-04AD-4057-A42F-1DDB44BEA62B}" presName="childText" presStyleLbl="bgAcc1" presStyleIdx="2" presStyleCnt="3" custScaleX="1160944" custScaleY="179846">
        <dgm:presLayoutVars>
          <dgm:bulletEnabled val="1"/>
        </dgm:presLayoutVars>
      </dgm:prSet>
      <dgm:spPr/>
    </dgm:pt>
  </dgm:ptLst>
  <dgm:cxnLst>
    <dgm:cxn modelId="{AC7A5E04-8CAC-460B-AF85-7E9962BEA18D}" srcId="{5C76A7EB-38FA-40FF-8A5D-7A550BFB0725}" destId="{ECF564D5-299B-44A7-83A1-6C8EB6B4B680}" srcOrd="1" destOrd="0" parTransId="{DB64895D-B2F7-43C1-B64A-0E712BE1566B}" sibTransId="{3D85DB9B-3AA9-431D-8A10-EE68D7D8064C}"/>
    <dgm:cxn modelId="{9DCD7F36-E1E0-4432-8E28-3606C37C26ED}" type="presOf" srcId="{376449F3-F6F4-4658-98F2-8C9771D58B48}" destId="{1ABB8DD3-CDBD-42BC-A2C6-05C0AA7B1E54}" srcOrd="0" destOrd="0" presId="urn:microsoft.com/office/officeart/2005/8/layout/hierarchy3"/>
    <dgm:cxn modelId="{37EB3837-6865-4DB8-B3CB-3A7074DD643C}" type="presOf" srcId="{EDD3C785-C73F-483F-BA4F-6D0267373777}" destId="{6BE40B92-A1AE-41BC-9948-CF66E7B1771B}" srcOrd="0" destOrd="0" presId="urn:microsoft.com/office/officeart/2005/8/layout/hierarchy3"/>
    <dgm:cxn modelId="{C4C9AA3A-71EC-4072-B983-DF3C21C0324C}" type="presOf" srcId="{5C76A7EB-38FA-40FF-8A5D-7A550BFB0725}" destId="{BC48F9C8-9661-4E5E-A8A6-04D8C18F7FF2}" srcOrd="1" destOrd="0" presId="urn:microsoft.com/office/officeart/2005/8/layout/hierarchy3"/>
    <dgm:cxn modelId="{0969804F-F9E9-458C-A119-72E6C9DABF93}" type="presOf" srcId="{DB64895D-B2F7-43C1-B64A-0E712BE1566B}" destId="{B2E99CDD-99DE-4189-B56F-60E36FD5F36F}" srcOrd="0" destOrd="0" presId="urn:microsoft.com/office/officeart/2005/8/layout/hierarchy3"/>
    <dgm:cxn modelId="{44AD2B57-2011-4CA9-9AED-4CDE7328F37C}" type="presOf" srcId="{5C76A7EB-38FA-40FF-8A5D-7A550BFB0725}" destId="{D48D6459-1152-4926-B9AD-1EEB1B9CB41F}" srcOrd="0" destOrd="0" presId="urn:microsoft.com/office/officeart/2005/8/layout/hierarchy3"/>
    <dgm:cxn modelId="{693ACD7C-0EFB-44EE-BDC2-B68D32E1A7A1}" type="presOf" srcId="{56F93FAE-1A9A-434C-89EB-F2BDBB8282A5}" destId="{0332B09A-9A8D-4B38-87F7-EC7C55543B81}" srcOrd="0" destOrd="0" presId="urn:microsoft.com/office/officeart/2005/8/layout/hierarchy3"/>
    <dgm:cxn modelId="{5B8E38A8-6B09-43C3-A9BB-CFB13BEFDE45}" srcId="{5C76A7EB-38FA-40FF-8A5D-7A550BFB0725}" destId="{376449F3-F6F4-4658-98F2-8C9771D58B48}" srcOrd="0" destOrd="0" parTransId="{56F93FAE-1A9A-434C-89EB-F2BDBB8282A5}" sibTransId="{D305024B-0354-4C9D-93E2-79641D61CFD5}"/>
    <dgm:cxn modelId="{B89CACBD-C5C1-47CD-A7B0-2DEAB5D89A0C}" type="presOf" srcId="{ECF564D5-299B-44A7-83A1-6C8EB6B4B680}" destId="{6BA1EC5C-CFDD-434B-96FF-AC1DFE1D0E8F}" srcOrd="0" destOrd="0" presId="urn:microsoft.com/office/officeart/2005/8/layout/hierarchy3"/>
    <dgm:cxn modelId="{A57F87C1-0929-4C6F-A26C-A77B197D9FFD}" srcId="{EDD3C785-C73F-483F-BA4F-6D0267373777}" destId="{5C76A7EB-38FA-40FF-8A5D-7A550BFB0725}" srcOrd="0" destOrd="0" parTransId="{2B023403-AC48-48D0-BFDB-4717CCD935B5}" sibTransId="{CF2CE03C-2DF3-413E-B5BB-4BBEC48B932A}"/>
    <dgm:cxn modelId="{48D2F9DA-036E-4B2E-9D76-84F1A4FEE3DE}" type="presOf" srcId="{2BF79A37-35D9-4A7D-A590-261B2D2B6387}" destId="{E1E9E109-D5FF-4350-98D9-B45902B2DA6B}" srcOrd="0" destOrd="0" presId="urn:microsoft.com/office/officeart/2005/8/layout/hierarchy3"/>
    <dgm:cxn modelId="{7EE1CDEC-85F4-40EB-B581-44E993D9F1ED}" type="presOf" srcId="{880D9CED-04AD-4057-A42F-1DDB44BEA62B}" destId="{16F556BB-F058-4C8F-9675-AA1FCDF6CEA7}" srcOrd="0" destOrd="0" presId="urn:microsoft.com/office/officeart/2005/8/layout/hierarchy3"/>
    <dgm:cxn modelId="{FEE583ED-03FC-4AD9-BA58-938A7431173C}" srcId="{5C76A7EB-38FA-40FF-8A5D-7A550BFB0725}" destId="{880D9CED-04AD-4057-A42F-1DDB44BEA62B}" srcOrd="2" destOrd="0" parTransId="{2BF79A37-35D9-4A7D-A590-261B2D2B6387}" sibTransId="{AD9DD8E2-4955-46C0-86E1-DF039B6702BC}"/>
    <dgm:cxn modelId="{9F0E6D4A-A2EB-4677-8C9D-C257D4E1DF8E}" type="presParOf" srcId="{6BE40B92-A1AE-41BC-9948-CF66E7B1771B}" destId="{C4AC42A1-416D-46CB-9D40-BA5A9BB7E131}" srcOrd="0" destOrd="0" presId="urn:microsoft.com/office/officeart/2005/8/layout/hierarchy3"/>
    <dgm:cxn modelId="{D4A909A0-501A-43E0-BD34-62052963E222}" type="presParOf" srcId="{C4AC42A1-416D-46CB-9D40-BA5A9BB7E131}" destId="{F94687AE-0D31-4B39-99E3-B9D30380B60A}" srcOrd="0" destOrd="0" presId="urn:microsoft.com/office/officeart/2005/8/layout/hierarchy3"/>
    <dgm:cxn modelId="{759ACD8E-4526-482F-B058-F826A8B8F703}" type="presParOf" srcId="{F94687AE-0D31-4B39-99E3-B9D30380B60A}" destId="{D48D6459-1152-4926-B9AD-1EEB1B9CB41F}" srcOrd="0" destOrd="0" presId="urn:microsoft.com/office/officeart/2005/8/layout/hierarchy3"/>
    <dgm:cxn modelId="{C4E2BE34-0B35-4A77-8AD9-8F5CACBA87FA}" type="presParOf" srcId="{F94687AE-0D31-4B39-99E3-B9D30380B60A}" destId="{BC48F9C8-9661-4E5E-A8A6-04D8C18F7FF2}" srcOrd="1" destOrd="0" presId="urn:microsoft.com/office/officeart/2005/8/layout/hierarchy3"/>
    <dgm:cxn modelId="{EF91E644-41E4-4BEE-815E-4585C48B179A}" type="presParOf" srcId="{C4AC42A1-416D-46CB-9D40-BA5A9BB7E131}" destId="{9355E54E-BA34-4232-B0E9-E39A7344E0F4}" srcOrd="1" destOrd="0" presId="urn:microsoft.com/office/officeart/2005/8/layout/hierarchy3"/>
    <dgm:cxn modelId="{B2B4918B-C9BF-45C8-87B6-766B3E519EC0}" type="presParOf" srcId="{9355E54E-BA34-4232-B0E9-E39A7344E0F4}" destId="{0332B09A-9A8D-4B38-87F7-EC7C55543B81}" srcOrd="0" destOrd="0" presId="urn:microsoft.com/office/officeart/2005/8/layout/hierarchy3"/>
    <dgm:cxn modelId="{D301A231-C16F-4C2A-89A8-743E3C2D4902}" type="presParOf" srcId="{9355E54E-BA34-4232-B0E9-E39A7344E0F4}" destId="{1ABB8DD3-CDBD-42BC-A2C6-05C0AA7B1E54}" srcOrd="1" destOrd="0" presId="urn:microsoft.com/office/officeart/2005/8/layout/hierarchy3"/>
    <dgm:cxn modelId="{797B36DB-9ED8-463E-A159-A8431457CBB8}" type="presParOf" srcId="{9355E54E-BA34-4232-B0E9-E39A7344E0F4}" destId="{B2E99CDD-99DE-4189-B56F-60E36FD5F36F}" srcOrd="2" destOrd="0" presId="urn:microsoft.com/office/officeart/2005/8/layout/hierarchy3"/>
    <dgm:cxn modelId="{39976957-DF9F-41F1-AC42-BDBCB2471193}" type="presParOf" srcId="{9355E54E-BA34-4232-B0E9-E39A7344E0F4}" destId="{6BA1EC5C-CFDD-434B-96FF-AC1DFE1D0E8F}" srcOrd="3" destOrd="0" presId="urn:microsoft.com/office/officeart/2005/8/layout/hierarchy3"/>
    <dgm:cxn modelId="{29F2C5A0-9006-4DB7-AF03-377E267985E4}" type="presParOf" srcId="{9355E54E-BA34-4232-B0E9-E39A7344E0F4}" destId="{E1E9E109-D5FF-4350-98D9-B45902B2DA6B}" srcOrd="4" destOrd="0" presId="urn:microsoft.com/office/officeart/2005/8/layout/hierarchy3"/>
    <dgm:cxn modelId="{440515FF-6746-45B4-82BF-B47AF87D16EE}" type="presParOf" srcId="{9355E54E-BA34-4232-B0E9-E39A7344E0F4}" destId="{16F556BB-F058-4C8F-9675-AA1FCDF6CEA7}"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48D6459-1152-4926-B9AD-1EEB1B9CB41F}">
      <dsp:nvSpPr>
        <dsp:cNvPr id="0" name=""/>
        <dsp:cNvSpPr/>
      </dsp:nvSpPr>
      <dsp:spPr>
        <a:xfrm>
          <a:off x="3868" y="321070"/>
          <a:ext cx="6114404" cy="580213"/>
        </a:xfrm>
        <a:prstGeom prst="roundRect">
          <a:avLst>
            <a:gd name="adj" fmla="val 10000"/>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fr-FR" sz="2000" b="1" kern="1200" dirty="0">
              <a:latin typeface="Arial" panose="020B0604020202020204" pitchFamily="34" charset="0"/>
              <a:cs typeface="Arial" panose="020B0604020202020204" pitchFamily="34" charset="0"/>
            </a:rPr>
            <a:t>L’employeur à plusieurs obligations</a:t>
          </a:r>
        </a:p>
      </dsp:txBody>
      <dsp:txXfrm>
        <a:off x="20862" y="338064"/>
        <a:ext cx="6080416" cy="546225"/>
      </dsp:txXfrm>
    </dsp:sp>
    <dsp:sp modelId="{0332B09A-9A8D-4B38-87F7-EC7C55543B81}">
      <dsp:nvSpPr>
        <dsp:cNvPr id="0" name=""/>
        <dsp:cNvSpPr/>
      </dsp:nvSpPr>
      <dsp:spPr>
        <a:xfrm>
          <a:off x="615308" y="901283"/>
          <a:ext cx="611440" cy="634704"/>
        </a:xfrm>
        <a:custGeom>
          <a:avLst/>
          <a:gdLst/>
          <a:ahLst/>
          <a:cxnLst/>
          <a:rect l="0" t="0" r="0" b="0"/>
          <a:pathLst>
            <a:path>
              <a:moveTo>
                <a:pt x="0" y="0"/>
              </a:moveTo>
              <a:lnTo>
                <a:pt x="0" y="634704"/>
              </a:lnTo>
              <a:lnTo>
                <a:pt x="611440" y="634704"/>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ABB8DD3-CDBD-42BC-A2C6-05C0AA7B1E54}">
      <dsp:nvSpPr>
        <dsp:cNvPr id="0" name=""/>
        <dsp:cNvSpPr/>
      </dsp:nvSpPr>
      <dsp:spPr>
        <a:xfrm>
          <a:off x="1226749" y="1022488"/>
          <a:ext cx="9005582" cy="102699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fr-FR" sz="1800" kern="1200" dirty="0">
              <a:latin typeface="Arial" panose="020B0604020202020204" pitchFamily="34" charset="0"/>
              <a:cs typeface="Arial" panose="020B0604020202020204" pitchFamily="34" charset="0"/>
            </a:rPr>
            <a:t>il doit concevoir un </a:t>
          </a:r>
          <a:r>
            <a:rPr lang="fr-FR" sz="1800" b="1" kern="1200" dirty="0">
              <a:latin typeface="Arial" panose="020B0604020202020204" pitchFamily="34" charset="0"/>
              <a:cs typeface="Arial" panose="020B0604020202020204" pitchFamily="34" charset="0"/>
            </a:rPr>
            <a:t>document unique d'évaluation des risques professionnels (DUERP) </a:t>
          </a:r>
          <a:r>
            <a:rPr lang="fr-FR" sz="1800" kern="1200" dirty="0">
              <a:latin typeface="Arial" panose="020B0604020202020204" pitchFamily="34" charset="0"/>
              <a:cs typeface="Arial" panose="020B0604020202020204" pitchFamily="34" charset="0"/>
            </a:rPr>
            <a:t>qui récapitule les risques attachés à chaque poste et les mesures de prévention mise en œuvre </a:t>
          </a:r>
        </a:p>
      </dsp:txBody>
      <dsp:txXfrm>
        <a:off x="1256829" y="1052568"/>
        <a:ext cx="8945422" cy="966839"/>
      </dsp:txXfrm>
    </dsp:sp>
    <dsp:sp modelId="{B2E99CDD-99DE-4189-B56F-60E36FD5F36F}">
      <dsp:nvSpPr>
        <dsp:cNvPr id="0" name=""/>
        <dsp:cNvSpPr/>
      </dsp:nvSpPr>
      <dsp:spPr>
        <a:xfrm>
          <a:off x="615308" y="901283"/>
          <a:ext cx="611440" cy="1705010"/>
        </a:xfrm>
        <a:custGeom>
          <a:avLst/>
          <a:gdLst/>
          <a:ahLst/>
          <a:cxnLst/>
          <a:rect l="0" t="0" r="0" b="0"/>
          <a:pathLst>
            <a:path>
              <a:moveTo>
                <a:pt x="0" y="0"/>
              </a:moveTo>
              <a:lnTo>
                <a:pt x="0" y="1705010"/>
              </a:lnTo>
              <a:lnTo>
                <a:pt x="611440" y="170501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A1EC5C-CFDD-434B-96FF-AC1DFE1D0E8F}">
      <dsp:nvSpPr>
        <dsp:cNvPr id="0" name=""/>
        <dsp:cNvSpPr/>
      </dsp:nvSpPr>
      <dsp:spPr>
        <a:xfrm>
          <a:off x="1226749" y="2170692"/>
          <a:ext cx="9005582" cy="871202"/>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fr-FR" sz="1800" kern="1200" dirty="0">
              <a:latin typeface="Arial" panose="020B0604020202020204" pitchFamily="34" charset="0"/>
              <a:cs typeface="Arial" panose="020B0604020202020204" pitchFamily="34" charset="0"/>
            </a:rPr>
            <a:t>il doit rédiger un </a:t>
          </a:r>
          <a:r>
            <a:rPr lang="fr-FR" sz="1800" b="1" kern="1200" dirty="0">
              <a:latin typeface="Arial" panose="020B0604020202020204" pitchFamily="34" charset="0"/>
              <a:cs typeface="Arial" panose="020B0604020202020204" pitchFamily="34" charset="0"/>
            </a:rPr>
            <a:t>règlement intérieur </a:t>
          </a:r>
          <a:r>
            <a:rPr lang="fr-FR" sz="1800" kern="1200" dirty="0">
              <a:latin typeface="Arial" panose="020B0604020202020204" pitchFamily="34" charset="0"/>
              <a:cs typeface="Arial" panose="020B0604020202020204" pitchFamily="34" charset="0"/>
            </a:rPr>
            <a:t>qui reprend les règles à appliquer en matière d'hygiène et de sécurité et les sanctions applicables en cas de non-application </a:t>
          </a:r>
        </a:p>
      </dsp:txBody>
      <dsp:txXfrm>
        <a:off x="1252266" y="2196209"/>
        <a:ext cx="8954548" cy="820168"/>
      </dsp:txXfrm>
    </dsp:sp>
    <dsp:sp modelId="{E1E9E109-D5FF-4350-98D9-B45902B2DA6B}">
      <dsp:nvSpPr>
        <dsp:cNvPr id="0" name=""/>
        <dsp:cNvSpPr/>
      </dsp:nvSpPr>
      <dsp:spPr>
        <a:xfrm>
          <a:off x="615308" y="901283"/>
          <a:ext cx="611440" cy="2697780"/>
        </a:xfrm>
        <a:custGeom>
          <a:avLst/>
          <a:gdLst/>
          <a:ahLst/>
          <a:cxnLst/>
          <a:rect l="0" t="0" r="0" b="0"/>
          <a:pathLst>
            <a:path>
              <a:moveTo>
                <a:pt x="0" y="0"/>
              </a:moveTo>
              <a:lnTo>
                <a:pt x="0" y="2697780"/>
              </a:lnTo>
              <a:lnTo>
                <a:pt x="611440" y="2697780"/>
              </a:lnTo>
            </a:path>
          </a:pathLst>
        </a:custGeom>
        <a:noFill/>
        <a:ln w="19050" cap="rnd"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6F556BB-F058-4C8F-9675-AA1FCDF6CEA7}">
      <dsp:nvSpPr>
        <dsp:cNvPr id="0" name=""/>
        <dsp:cNvSpPr/>
      </dsp:nvSpPr>
      <dsp:spPr>
        <a:xfrm>
          <a:off x="1226749" y="3163099"/>
          <a:ext cx="9005582" cy="871929"/>
        </a:xfrm>
        <a:prstGeom prst="roundRect">
          <a:avLst>
            <a:gd name="adj" fmla="val 10000"/>
          </a:avLst>
        </a:prstGeom>
        <a:solidFill>
          <a:schemeClr val="lt1">
            <a:alpha val="90000"/>
            <a:hueOff val="0"/>
            <a:satOff val="0"/>
            <a:lumOff val="0"/>
            <a:alphaOff val="0"/>
          </a:schemeClr>
        </a:solidFill>
        <a:ln w="19050"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marL="0" lvl="0" indent="0" algn="ctr" defTabSz="800100">
            <a:lnSpc>
              <a:spcPct val="90000"/>
            </a:lnSpc>
            <a:spcBef>
              <a:spcPct val="0"/>
            </a:spcBef>
            <a:spcAft>
              <a:spcPct val="35000"/>
            </a:spcAft>
            <a:buFont typeface="Symbol" panose="05050102010706020507" pitchFamily="18" charset="2"/>
            <a:buNone/>
          </a:pPr>
          <a:r>
            <a:rPr lang="fr-FR" sz="1800" kern="1200">
              <a:latin typeface="Arial" panose="020B0604020202020204" pitchFamily="34" charset="0"/>
              <a:cs typeface="Arial" panose="020B0604020202020204" pitchFamily="34" charset="0"/>
            </a:rPr>
            <a:t>il a </a:t>
          </a:r>
          <a:r>
            <a:rPr lang="fr-FR" sz="1800" kern="1200" dirty="0">
              <a:latin typeface="Arial" panose="020B0604020202020204" pitchFamily="34" charset="0"/>
              <a:cs typeface="Arial" panose="020B0604020202020204" pitchFamily="34" charset="0"/>
            </a:rPr>
            <a:t>l'obligation </a:t>
          </a:r>
          <a:r>
            <a:rPr lang="fr-FR" sz="1800" b="1" kern="1200" dirty="0">
              <a:latin typeface="Arial" panose="020B0604020202020204" pitchFamily="34" charset="0"/>
              <a:cs typeface="Arial" panose="020B0604020202020204" pitchFamily="34" charset="0"/>
            </a:rPr>
            <a:t>d'informer et de former </a:t>
          </a:r>
          <a:r>
            <a:rPr lang="fr-FR" sz="1800" kern="1200" dirty="0">
              <a:latin typeface="Arial" panose="020B0604020202020204" pitchFamily="34" charset="0"/>
              <a:cs typeface="Arial" panose="020B0604020202020204" pitchFamily="34" charset="0"/>
            </a:rPr>
            <a:t>le personnel sur la protection et la sécurité au travail.</a:t>
          </a:r>
        </a:p>
      </dsp:txBody>
      <dsp:txXfrm>
        <a:off x="1252287" y="3188637"/>
        <a:ext cx="8954506" cy="820853"/>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1B745DD-5CDF-8C44-83DC-3D45D37FED53}" type="datetimeFigureOut">
              <a:rPr lang="fr-FR" smtClean="0"/>
              <a:t>06/11/2023</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630FD4-49D9-204D-A9F9-15C4917185C3}" type="slidenum">
              <a:rPr lang="fr-FR" smtClean="0"/>
              <a:t>‹N°›</a:t>
            </a:fld>
            <a:endParaRPr lang="fr-FR"/>
          </a:p>
        </p:txBody>
      </p:sp>
    </p:spTree>
    <p:extLst>
      <p:ext uri="{BB962C8B-B14F-4D97-AF65-F5344CB8AC3E}">
        <p14:creationId xmlns:p14="http://schemas.microsoft.com/office/powerpoint/2010/main" val="2217870677"/>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fr-FR"/>
              <a:t>Modifiez le style du titre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6061793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15757180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fr-FR"/>
              <a:t>Modifiez le style du titre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888319660"/>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fr-FR"/>
              <a:t>Modifiez le style du titre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fr-FR"/>
              <a:t>Modifiez les styles du texte du masque</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0141406"/>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75605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9255581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fr-FR"/>
              <a:t>Modifiez le style du titre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4"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355714426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nchor="t" anchorCtr="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54568042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fr-FR"/>
              <a:t>Modifiez le style du titre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82135491"/>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156000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Date Placeholder 3"/>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4248094079"/>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0B14B23-EBBB-4FF8-A86F-057ABCCE629C}" type="datetimeFigureOut">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54250179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0B14B23-EBBB-4FF8-A86F-057ABCCE629C}" type="datetimeFigureOut">
              <a:rPr lang="fr-FR" smtClean="0"/>
              <a:t>06/11/2023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712706987"/>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7" name="Date Placeholder 2"/>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3"/>
          <p:cNvSpPr>
            <a:spLocks noGrp="1"/>
          </p:cNvSpPr>
          <p:nvPr>
            <p:ph type="ftr" sz="quarter" idx="11"/>
          </p:nvPr>
        </p:nvSpPr>
        <p:spPr/>
        <p:txBody>
          <a:bodyPr/>
          <a:lstStyle/>
          <a:p>
            <a:endParaRPr lang="fr-FR"/>
          </a:p>
        </p:txBody>
      </p:sp>
      <p:sp>
        <p:nvSpPr>
          <p:cNvPr id="6" name="Slide Number Placeholder 4"/>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043923634"/>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2"/>
          <p:cNvSpPr>
            <a:spLocks noGrp="1"/>
          </p:cNvSpPr>
          <p:nvPr>
            <p:ph type="ftr" sz="quarter" idx="11"/>
          </p:nvPr>
        </p:nvSpPr>
        <p:spPr/>
        <p:txBody>
          <a:bodyPr/>
          <a:lstStyle/>
          <a:p>
            <a:endParaRPr lang="fr-FR"/>
          </a:p>
        </p:txBody>
      </p:sp>
      <p:sp>
        <p:nvSpPr>
          <p:cNvPr id="6" name="Slide Number Placeholder 3"/>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145945908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fr-FR"/>
              <a:t>Modifiez le style du titre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7" name="Date Placeholder 4"/>
          <p:cNvSpPr>
            <a:spLocks noGrp="1"/>
          </p:cNvSpPr>
          <p:nvPr>
            <p:ph type="dt" sz="half" idx="10"/>
          </p:nvPr>
        </p:nvSpPr>
        <p:spPr/>
        <p:txBody>
          <a:bodyPr/>
          <a:lstStyle/>
          <a:p>
            <a:fld id="{E0B14B23-EBBB-4FF8-A86F-057ABCCE629C}" type="datetimeFigureOut">
              <a:rPr lang="fr-FR" smtClean="0"/>
              <a:t>06/11/2023</a:t>
            </a:fld>
            <a:endParaRPr lang="fr-FR"/>
          </a:p>
        </p:txBody>
      </p:sp>
      <p:sp>
        <p:nvSpPr>
          <p:cNvPr id="5" name="Footer Placeholder 5"/>
          <p:cNvSpPr>
            <a:spLocks noGrp="1"/>
          </p:cNvSpPr>
          <p:nvPr>
            <p:ph type="ftr" sz="quarter" idx="11"/>
          </p:nvPr>
        </p:nvSpPr>
        <p:spPr/>
        <p:txBody>
          <a:bodyPr/>
          <a:lstStyle/>
          <a:p>
            <a:endParaRPr lang="fr-FR"/>
          </a:p>
        </p:txBody>
      </p:sp>
      <p:sp>
        <p:nvSpPr>
          <p:cNvPr id="6"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83443093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fr-FR"/>
              <a:t>Modifiez le style du titre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Date Placeholder 4"/>
          <p:cNvSpPr>
            <a:spLocks noGrp="1"/>
          </p:cNvSpPr>
          <p:nvPr>
            <p:ph type="dt" sz="half" idx="10"/>
          </p:nvPr>
        </p:nvSpPr>
        <p:spPr/>
        <p:txBody>
          <a:bodyPr/>
          <a:lstStyle/>
          <a:p>
            <a:fld id="{E0B14B23-EBBB-4FF8-A86F-057ABCCE629C}" type="datetimeFigureOut">
              <a:rPr lang="fr-FR" smtClean="0"/>
              <a:t>06/11/2023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5234C07D-E8DA-4633-BC68-D66A8E810D17}" type="slidenum">
              <a:rPr lang="fr-FR" smtClean="0"/>
              <a:t>‹N°›</a:t>
            </a:fld>
            <a:endParaRPr lang="fr-FR"/>
          </a:p>
        </p:txBody>
      </p:sp>
    </p:spTree>
    <p:extLst>
      <p:ext uri="{BB962C8B-B14F-4D97-AF65-F5344CB8AC3E}">
        <p14:creationId xmlns:p14="http://schemas.microsoft.com/office/powerpoint/2010/main" val="2583260815"/>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fr-FR"/>
              <a:t>Modifiez le style du titre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E0B14B23-EBBB-4FF8-A86F-057ABCCE629C}" type="datetimeFigureOut">
              <a:rPr lang="fr-FR" smtClean="0"/>
              <a:t>06/11/2023</a:t>
            </a:fld>
            <a:endParaRPr lang="fr-FR"/>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fr-FR"/>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5234C07D-E8DA-4633-BC68-D66A8E810D17}" type="slidenum">
              <a:rPr lang="fr-FR" smtClean="0"/>
              <a:t>‹N°›</a:t>
            </a:fld>
            <a:endParaRPr lang="fr-FR"/>
          </a:p>
        </p:txBody>
      </p:sp>
    </p:spTree>
    <p:extLst>
      <p:ext uri="{BB962C8B-B14F-4D97-AF65-F5344CB8AC3E}">
        <p14:creationId xmlns:p14="http://schemas.microsoft.com/office/powerpoint/2010/main" val="2728189066"/>
      </p:ext>
    </p:extLst>
  </p:cSld>
  <p:clrMap bg1="dk1" tx1="lt1" bg2="dk2" tx2="lt2" accent1="accent1" accent2="accent2" accent3="accent3" accent4="accent4" accent5="accent5" accent6="accent6" hlink="hlink" folHlink="folHlink"/>
  <p:sldLayoutIdLst>
    <p:sldLayoutId id="2147483715" r:id="rId1"/>
    <p:sldLayoutId id="2147483716" r:id="rId2"/>
    <p:sldLayoutId id="2147483717" r:id="rId3"/>
    <p:sldLayoutId id="2147483718" r:id="rId4"/>
    <p:sldLayoutId id="2147483719" r:id="rId5"/>
    <p:sldLayoutId id="2147483720" r:id="rId6"/>
    <p:sldLayoutId id="2147483721" r:id="rId7"/>
    <p:sldLayoutId id="2147483722" r:id="rId8"/>
    <p:sldLayoutId id="2147483723" r:id="rId9"/>
    <p:sldLayoutId id="2147483724" r:id="rId10"/>
    <p:sldLayoutId id="2147483725" r:id="rId11"/>
    <p:sldLayoutId id="2147483726" r:id="rId12"/>
    <p:sldLayoutId id="2147483727" r:id="rId13"/>
    <p:sldLayoutId id="2147483728" r:id="rId14"/>
    <p:sldLayoutId id="2147483729" r:id="rId15"/>
    <p:sldLayoutId id="2147483730" r:id="rId16"/>
    <p:sldLayoutId id="2147483731" r:id="rId17"/>
  </p:sldLayoutIdLst>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6" name="ZoneTexte 5"/>
          <p:cNvSpPr txBox="1"/>
          <p:nvPr/>
        </p:nvSpPr>
        <p:spPr>
          <a:xfrm>
            <a:off x="3514024" y="893220"/>
            <a:ext cx="4454665" cy="523220"/>
          </a:xfrm>
          <a:prstGeom prst="rect">
            <a:avLst/>
          </a:prstGeom>
          <a:noFill/>
        </p:spPr>
        <p:txBody>
          <a:bodyPr wrap="square" rtlCol="0">
            <a:spAutoFit/>
          </a:bodyPr>
          <a:lstStyle/>
          <a:p>
            <a:pPr algn="ctr">
              <a:spcBef>
                <a:spcPts val="1200"/>
              </a:spcBef>
            </a:pPr>
            <a:r>
              <a:rPr lang="fr-FR" sz="2800" b="1" dirty="0">
                <a:solidFill>
                  <a:srgbClr val="FFFF00"/>
                </a:solidFill>
                <a:latin typeface="Arial" panose="020B0604020202020204" pitchFamily="34" charset="0"/>
                <a:cs typeface="Arial" panose="020B0604020202020204" pitchFamily="34" charset="0"/>
              </a:rPr>
              <a:t>Problématique</a:t>
            </a:r>
            <a:endParaRPr lang="fr-FR" sz="2800" dirty="0">
              <a:solidFill>
                <a:srgbClr val="FFFF00"/>
              </a:solidFill>
              <a:latin typeface="Arial" panose="020B0604020202020204" pitchFamily="34" charset="0"/>
              <a:cs typeface="Arial" panose="020B0604020202020204" pitchFamily="34" charset="0"/>
            </a:endParaRPr>
          </a:p>
        </p:txBody>
      </p:sp>
      <p:sp>
        <p:nvSpPr>
          <p:cNvPr id="8" name="ZoneTexte 7">
            <a:extLst>
              <a:ext uri="{FF2B5EF4-FFF2-40B4-BE49-F238E27FC236}">
                <a16:creationId xmlns:a16="http://schemas.microsoft.com/office/drawing/2014/main" id="{1D0933A0-5D33-4E7E-A005-747D42DF14ED}"/>
              </a:ext>
            </a:extLst>
          </p:cNvPr>
          <p:cNvSpPr txBox="1"/>
          <p:nvPr/>
        </p:nvSpPr>
        <p:spPr>
          <a:xfrm>
            <a:off x="723899" y="1855963"/>
            <a:ext cx="10744200" cy="4108817"/>
          </a:xfrm>
          <a:prstGeom prst="rect">
            <a:avLst/>
          </a:prstGeom>
          <a:noFill/>
        </p:spPr>
        <p:txBody>
          <a:bodyPr wrap="square">
            <a:spAutoFit/>
          </a:bodyPr>
          <a:lstStyle/>
          <a:p>
            <a:pPr algn="ctr">
              <a:spcBef>
                <a:spcPts val="18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L'employeur est </a:t>
            </a: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responsable de la santé et de la protection </a:t>
            </a:r>
            <a:r>
              <a:rPr lang="fr-FR" sz="2400" dirty="0">
                <a:effectLst/>
                <a:latin typeface="Arial" panose="020B0604020202020204" pitchFamily="34" charset="0"/>
                <a:ea typeface="Times New Roman" panose="02020603050405020304" pitchFamily="18" charset="0"/>
                <a:cs typeface="Times New Roman" panose="02020603050405020304" pitchFamily="18" charset="0"/>
              </a:rPr>
              <a:t>des salariés contre les risques et les maladies professionnelles et en matière d'amélioration des conditions de travail. </a:t>
            </a:r>
          </a:p>
          <a:p>
            <a:pPr algn="ctr">
              <a:spcBef>
                <a:spcPts val="1800"/>
              </a:spcBef>
            </a:pP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Il a une </a:t>
            </a:r>
            <a:r>
              <a:rPr lang="fr-FR" sz="2400" b="1" dirty="0">
                <a:solidFill>
                  <a:srgbClr val="FFFF00"/>
                </a:solidFill>
                <a:effectLst/>
                <a:latin typeface="Arial" panose="020B0604020202020204" pitchFamily="34" charset="0"/>
                <a:ea typeface="Times New Roman" panose="02020603050405020304" pitchFamily="18" charset="0"/>
                <a:cs typeface="Times New Roman" panose="02020603050405020304" pitchFamily="18" charset="0"/>
              </a:rPr>
              <a:t>obligation de résultat</a:t>
            </a:r>
            <a:r>
              <a:rPr lang="fr-FR" sz="2400" b="1" dirty="0">
                <a:effectLst/>
                <a:latin typeface="Arial" panose="020B0604020202020204" pitchFamily="34" charset="0"/>
                <a:ea typeface="Times New Roman" panose="02020603050405020304" pitchFamily="18" charset="0"/>
                <a:cs typeface="Times New Roman" panose="02020603050405020304" pitchFamily="18" charset="0"/>
              </a:rPr>
              <a:t>. </a:t>
            </a:r>
          </a:p>
          <a:p>
            <a:pPr algn="ctr">
              <a:spcBef>
                <a:spcPts val="1800"/>
              </a:spcBef>
            </a:pPr>
            <a:r>
              <a:rPr lang="fr-FR" sz="2400" b="1" dirty="0">
                <a:solidFill>
                  <a:srgbClr val="00B0F0"/>
                </a:solidFill>
                <a:effectLst/>
                <a:latin typeface="Arial" panose="020B0604020202020204" pitchFamily="34" charset="0"/>
                <a:ea typeface="Times New Roman" panose="02020603050405020304" pitchFamily="18" charset="0"/>
                <a:cs typeface="Times New Roman" panose="02020603050405020304" pitchFamily="18" charset="0"/>
              </a:rPr>
              <a:t>Des sanctions peuvent être prononcée contre l’employeurs qui ne respecte pas ces obligations</a:t>
            </a:r>
          </a:p>
          <a:p>
            <a:pPr algn="just">
              <a:spcBef>
                <a:spcPts val="1800"/>
              </a:spcBef>
            </a:pPr>
            <a:r>
              <a:rPr lang="fr-FR" sz="2400" dirty="0">
                <a:effectLst/>
                <a:latin typeface="Arial" panose="020B0604020202020204" pitchFamily="34" charset="0"/>
                <a:ea typeface="Times New Roman" panose="02020603050405020304" pitchFamily="18" charset="0"/>
                <a:cs typeface="Times New Roman" panose="02020603050405020304" pitchFamily="18" charset="0"/>
              </a:rPr>
              <a:t>Dans ce combat pour protéger les salariés l'employeur n'est pas seul, les salariés sont partis prenantes ainsi que le CSE, les services de la santé au travail et l'inspection du travail.</a:t>
            </a:r>
          </a:p>
        </p:txBody>
      </p:sp>
    </p:spTree>
    <p:extLst>
      <p:ext uri="{BB962C8B-B14F-4D97-AF65-F5344CB8AC3E}">
        <p14:creationId xmlns:p14="http://schemas.microsoft.com/office/powerpoint/2010/main" val="549834502"/>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 y="1"/>
            <a:ext cx="12192001" cy="523220"/>
          </a:xfrm>
        </p:spPr>
        <p:txBody>
          <a:bodyPr>
            <a:noAutofit/>
          </a:bodyPr>
          <a:lstStyle/>
          <a:p>
            <a:r>
              <a:rPr lang="fr-FR" sz="2600" b="1" dirty="0">
                <a:latin typeface="Arial" panose="020B0604020202020204" pitchFamily="34" charset="0"/>
                <a:cs typeface="Arial" panose="020B0604020202020204" pitchFamily="34" charset="0"/>
              </a:rPr>
              <a:t>Chap. 7 – La gestion des risques liés à la santé et à la sécurité du travail </a:t>
            </a:r>
          </a:p>
        </p:txBody>
      </p:sp>
      <p:sp>
        <p:nvSpPr>
          <p:cNvPr id="6" name="ZoneTexte 5"/>
          <p:cNvSpPr txBox="1"/>
          <p:nvPr/>
        </p:nvSpPr>
        <p:spPr>
          <a:xfrm>
            <a:off x="3488266" y="726262"/>
            <a:ext cx="4454665" cy="523220"/>
          </a:xfrm>
          <a:prstGeom prst="rect">
            <a:avLst/>
          </a:prstGeom>
          <a:noFill/>
        </p:spPr>
        <p:txBody>
          <a:bodyPr wrap="square" rtlCol="0">
            <a:spAutoFit/>
          </a:bodyPr>
          <a:lstStyle/>
          <a:p>
            <a:pPr algn="ctr">
              <a:spcBef>
                <a:spcPts val="1200"/>
              </a:spcBef>
            </a:pPr>
            <a:r>
              <a:rPr lang="fr-FR" sz="2800" b="1" dirty="0">
                <a:solidFill>
                  <a:srgbClr val="FFFF00"/>
                </a:solidFill>
                <a:latin typeface="Arial" panose="020B0604020202020204" pitchFamily="34" charset="0"/>
                <a:cs typeface="Arial" panose="020B0604020202020204" pitchFamily="34" charset="0"/>
              </a:rPr>
              <a:t>Problématique</a:t>
            </a:r>
            <a:endParaRPr lang="fr-FR" sz="2800" dirty="0">
              <a:solidFill>
                <a:srgbClr val="FFFF00"/>
              </a:solidFill>
              <a:latin typeface="Arial" panose="020B0604020202020204" pitchFamily="34" charset="0"/>
              <a:cs typeface="Arial" panose="020B0604020202020204" pitchFamily="34" charset="0"/>
            </a:endParaRPr>
          </a:p>
        </p:txBody>
      </p:sp>
      <p:graphicFrame>
        <p:nvGraphicFramePr>
          <p:cNvPr id="5" name="Diagramme 4">
            <a:extLst>
              <a:ext uri="{FF2B5EF4-FFF2-40B4-BE49-F238E27FC236}">
                <a16:creationId xmlns:a16="http://schemas.microsoft.com/office/drawing/2014/main" id="{C257D0BA-F456-4F10-B2B4-A26D92DD084D}"/>
              </a:ext>
            </a:extLst>
          </p:cNvPr>
          <p:cNvGraphicFramePr/>
          <p:nvPr>
            <p:extLst>
              <p:ext uri="{D42A27DB-BD31-4B8C-83A1-F6EECF244321}">
                <p14:modId xmlns:p14="http://schemas.microsoft.com/office/powerpoint/2010/main" val="3290817680"/>
              </p:ext>
            </p:extLst>
          </p:nvPr>
        </p:nvGraphicFramePr>
        <p:xfrm>
          <a:off x="715433" y="1811867"/>
          <a:ext cx="10236200" cy="4356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621157213"/>
      </p:ext>
    </p:extLst>
  </p:cSld>
  <p:clrMapOvr>
    <a:masterClrMapping/>
  </p:clrMapOvr>
  <mc:AlternateContent xmlns:mc="http://schemas.openxmlformats.org/markup-compatibility/2006" xmlns:p14="http://schemas.microsoft.com/office/powerpoint/2010/main">
    <mc:Choice Requires="p14">
      <p:transition spd="slow" p14:dur="1500">
        <p:random/>
      </p:transition>
    </mc:Choice>
    <mc:Fallback xmlns="">
      <p:transition spd="slow">
        <p:random/>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Ion</Template>
  <TotalTime>170</TotalTime>
  <Words>197</Words>
  <Application>Microsoft Office PowerPoint</Application>
  <PresentationFormat>Grand écran</PresentationFormat>
  <Paragraphs>12</Paragraphs>
  <Slides>2</Slides>
  <Notes>0</Notes>
  <HiddenSlides>0</HiddenSlides>
  <MMClips>0</MMClips>
  <ScaleCrop>false</ScaleCrop>
  <HeadingPairs>
    <vt:vector size="6" baseType="variant">
      <vt:variant>
        <vt:lpstr>Polices utilisées</vt:lpstr>
      </vt:variant>
      <vt:variant>
        <vt:i4>5</vt:i4>
      </vt:variant>
      <vt:variant>
        <vt:lpstr>Thème</vt:lpstr>
      </vt:variant>
      <vt:variant>
        <vt:i4>1</vt:i4>
      </vt:variant>
      <vt:variant>
        <vt:lpstr>Titres des diapositives</vt:lpstr>
      </vt:variant>
      <vt:variant>
        <vt:i4>2</vt:i4>
      </vt:variant>
    </vt:vector>
  </HeadingPairs>
  <TitlesOfParts>
    <vt:vector size="8" baseType="lpstr">
      <vt:lpstr>Arial</vt:lpstr>
      <vt:lpstr>Calibri</vt:lpstr>
      <vt:lpstr>Century Gothic</vt:lpstr>
      <vt:lpstr>Symbol</vt:lpstr>
      <vt:lpstr>Wingdings 3</vt:lpstr>
      <vt:lpstr>Ion</vt:lpstr>
      <vt:lpstr>Chap. 7 – La gestion des risques liés à la santé et à la sécurité du travail </vt:lpstr>
      <vt:lpstr>Chap. 7 – La gestion des risques liés à la santé et à la sécurité du travail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A41. Organisation et amélioration du travail administratif</dc:title>
  <dc:creator>Claude Terrier</dc:creator>
  <cp:lastModifiedBy>Claude Terrier</cp:lastModifiedBy>
  <cp:revision>36</cp:revision>
  <dcterms:created xsi:type="dcterms:W3CDTF">2014-01-14T07:42:30Z</dcterms:created>
  <dcterms:modified xsi:type="dcterms:W3CDTF">2023-11-06T22:59:53Z</dcterms:modified>
</cp:coreProperties>
</file>