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4"/>
  </p:notesMasterIdLst>
  <p:sldIdLst>
    <p:sldId id="256" r:id="rId2"/>
    <p:sldId id="259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6F8300-B92D-48D9-A514-A40AFBDF0A7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07E7CD2-C6E1-41A7-9118-73619639582E}">
      <dgm:prSet phldrT="[Texte]" custT="1"/>
      <dgm:spPr/>
      <dgm:t>
        <a:bodyPr/>
        <a:lstStyle/>
        <a:p>
          <a:r>
            <a:rPr lang="fr-FR" sz="2400" b="1" dirty="0">
              <a:latin typeface="Arial" panose="020B0604020202020204" pitchFamily="34" charset="0"/>
              <a:cs typeface="Arial" panose="020B0604020202020204" pitchFamily="34" charset="0"/>
            </a:rPr>
            <a:t>Garanties de paiement </a:t>
          </a:r>
          <a:endParaRPr lang="fr-FR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09E829E-8AD2-49E5-B16D-966DDB680E52}" type="parTrans" cxnId="{A2789A8A-F7A3-4FDF-B56D-85934705CDC5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FF08B0-99D8-4FC3-9382-CBFDF2B01CBD}" type="sibTrans" cxnId="{A2789A8A-F7A3-4FDF-B56D-85934705CDC5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99917B-328A-4407-87C2-671D833678D2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fr-FR" b="1" dirty="0">
              <a:latin typeface="Arial" panose="020B0604020202020204" pitchFamily="34" charset="0"/>
              <a:cs typeface="Arial" panose="020B0604020202020204" pitchFamily="34" charset="0"/>
            </a:rPr>
            <a:t>Le crédit documentaire</a:t>
          </a:r>
        </a:p>
        <a:p>
          <a:pPr>
            <a:buFont typeface="Symbol" panose="05050102010706020507" pitchFamily="18" charset="2"/>
            <a:buChar char=""/>
          </a:pPr>
          <a:r>
            <a:rPr lang="fr-FR" b="0" dirty="0">
              <a:latin typeface="Arial" panose="020B0604020202020204" pitchFamily="34" charset="0"/>
              <a:cs typeface="Arial" panose="020B0604020202020204" pitchFamily="34" charset="0"/>
            </a:rPr>
            <a:t>L</a:t>
          </a:r>
          <a:r>
            <a:rPr lang="fr-FR" dirty="0">
              <a:latin typeface="Arial" panose="020B0604020202020204" pitchFamily="34" charset="0"/>
              <a:cs typeface="Arial" panose="020B0604020202020204" pitchFamily="34" charset="0"/>
            </a:rPr>
            <a:t>a </a:t>
          </a:r>
          <a:r>
            <a:rPr lang="fr-FR" b="1" dirty="0">
              <a:latin typeface="Arial" panose="020B0604020202020204" pitchFamily="34" charset="0"/>
              <a:cs typeface="Arial" panose="020B0604020202020204" pitchFamily="34" charset="0"/>
            </a:rPr>
            <a:t>banque de l’importateur</a:t>
          </a:r>
          <a:r>
            <a:rPr lang="fr-FR" dirty="0">
              <a:latin typeface="Arial" panose="020B0604020202020204" pitchFamily="34" charset="0"/>
              <a:cs typeface="Arial" panose="020B0604020202020204" pitchFamily="34" charset="0"/>
            </a:rPr>
            <a:t> s’engage à régler à l’exportateur, le montant de la vente contre remise des documents conformes et cohérents, justifiant de la valeur et de l’expédition des marchandises ou des prestations de services. </a:t>
          </a:r>
          <a:endParaRPr lang="fr-FR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E19F4B2-615B-4B06-85ED-053AFE4A1559}" type="parTrans" cxnId="{ED6FAA21-CC75-4C37-8B1B-D9345FEFCA46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5449B42-BC78-4CF3-9D9B-DEBE97532F01}" type="sibTrans" cxnId="{ED6FAA21-CC75-4C37-8B1B-D9345FEFCA46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BA6A8C9-CA0E-4C90-9D78-D8A3E2E93E71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fr-FR" b="1" dirty="0">
              <a:latin typeface="Arial" panose="020B0604020202020204" pitchFamily="34" charset="0"/>
              <a:cs typeface="Arial" panose="020B0604020202020204" pitchFamily="34" charset="0"/>
            </a:rPr>
            <a:t>La remise documentaire </a:t>
          </a:r>
        </a:p>
        <a:p>
          <a:pPr>
            <a:buFont typeface="Symbol" panose="05050102010706020507" pitchFamily="18" charset="2"/>
            <a:buChar char=""/>
          </a:pPr>
          <a:r>
            <a:rPr lang="fr-FR" dirty="0">
              <a:latin typeface="Arial" panose="020B0604020202020204" pitchFamily="34" charset="0"/>
              <a:cs typeface="Arial" panose="020B0604020202020204" pitchFamily="34" charset="0"/>
            </a:rPr>
            <a:t>La </a:t>
          </a:r>
          <a:r>
            <a:rPr lang="fr-FR" b="1" dirty="0">
              <a:latin typeface="Arial" panose="020B0604020202020204" pitchFamily="34" charset="0"/>
              <a:cs typeface="Arial" panose="020B0604020202020204" pitchFamily="34" charset="0"/>
            </a:rPr>
            <a:t>banque de l’exportateur</a:t>
          </a:r>
          <a:r>
            <a:rPr lang="fr-FR" dirty="0">
              <a:latin typeface="Arial" panose="020B0604020202020204" pitchFamily="34" charset="0"/>
              <a:cs typeface="Arial" panose="020B0604020202020204" pitchFamily="34" charset="0"/>
            </a:rPr>
            <a:t> s’engage à encaisser le montant dû par l’importateur contre remise de documents. Les documents sont remis à l'acheteur uniquement contre paiement ou acceptation d'une lettre de change, ce qui procure au vendeur une sécurité de paiement.</a:t>
          </a:r>
          <a:endParaRPr lang="fr-FR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26262BE-E4E7-48B0-A184-6056DDAF1D97}" type="parTrans" cxnId="{5F29FCB8-1A0E-4395-9470-10DD7C1B663E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6EDB52-C47B-471A-BE2F-1BF2D6648165}" type="sibTrans" cxnId="{5F29FCB8-1A0E-4395-9470-10DD7C1B663E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4B480DA-F14D-4BD2-983B-4CD0B8093A38}" type="pres">
      <dgm:prSet presAssocID="{0F6F8300-B92D-48D9-A514-A40AFBDF0A7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FF804A7-7686-4069-862E-93BE180B6F2F}" type="pres">
      <dgm:prSet presAssocID="{407E7CD2-C6E1-41A7-9118-73619639582E}" presName="hierRoot1" presStyleCnt="0">
        <dgm:presLayoutVars>
          <dgm:hierBranch val="init"/>
        </dgm:presLayoutVars>
      </dgm:prSet>
      <dgm:spPr/>
    </dgm:pt>
    <dgm:pt modelId="{E0B64FC1-3A21-4E92-9C81-FCB23D410853}" type="pres">
      <dgm:prSet presAssocID="{407E7CD2-C6E1-41A7-9118-73619639582E}" presName="rootComposite1" presStyleCnt="0"/>
      <dgm:spPr/>
    </dgm:pt>
    <dgm:pt modelId="{E57B2DCD-CA70-419E-B998-8B017620F315}" type="pres">
      <dgm:prSet presAssocID="{407E7CD2-C6E1-41A7-9118-73619639582E}" presName="rootText1" presStyleLbl="node0" presStyleIdx="0" presStyleCnt="1" custScaleY="35346">
        <dgm:presLayoutVars>
          <dgm:chPref val="3"/>
        </dgm:presLayoutVars>
      </dgm:prSet>
      <dgm:spPr/>
    </dgm:pt>
    <dgm:pt modelId="{436A57B0-563A-4A8D-9F39-24FDDB249AC5}" type="pres">
      <dgm:prSet presAssocID="{407E7CD2-C6E1-41A7-9118-73619639582E}" presName="rootConnector1" presStyleLbl="node1" presStyleIdx="0" presStyleCnt="0"/>
      <dgm:spPr/>
    </dgm:pt>
    <dgm:pt modelId="{287F3F99-A98F-47B4-A655-D24DDAB1A1C5}" type="pres">
      <dgm:prSet presAssocID="{407E7CD2-C6E1-41A7-9118-73619639582E}" presName="hierChild2" presStyleCnt="0"/>
      <dgm:spPr/>
    </dgm:pt>
    <dgm:pt modelId="{04808E2E-B33D-4474-9889-C90824BAD617}" type="pres">
      <dgm:prSet presAssocID="{EE19F4B2-615B-4B06-85ED-053AFE4A1559}" presName="Name37" presStyleLbl="parChTrans1D2" presStyleIdx="0" presStyleCnt="2"/>
      <dgm:spPr/>
    </dgm:pt>
    <dgm:pt modelId="{FA9D5D24-522C-4473-ACEE-012E2F6DCD3F}" type="pres">
      <dgm:prSet presAssocID="{E699917B-328A-4407-87C2-671D833678D2}" presName="hierRoot2" presStyleCnt="0">
        <dgm:presLayoutVars>
          <dgm:hierBranch val="init"/>
        </dgm:presLayoutVars>
      </dgm:prSet>
      <dgm:spPr/>
    </dgm:pt>
    <dgm:pt modelId="{BA7ADF20-47C9-4E47-8261-845BB464D1EF}" type="pres">
      <dgm:prSet presAssocID="{E699917B-328A-4407-87C2-671D833678D2}" presName="rootComposite" presStyleCnt="0"/>
      <dgm:spPr/>
    </dgm:pt>
    <dgm:pt modelId="{5E9FDA7D-A705-4662-B61D-D4C79434C48F}" type="pres">
      <dgm:prSet presAssocID="{E699917B-328A-4407-87C2-671D833678D2}" presName="rootText" presStyleLbl="node2" presStyleIdx="0" presStyleCnt="2" custScaleX="122457">
        <dgm:presLayoutVars>
          <dgm:chPref val="3"/>
        </dgm:presLayoutVars>
      </dgm:prSet>
      <dgm:spPr/>
    </dgm:pt>
    <dgm:pt modelId="{AA2DB53D-9554-4FD4-888C-D21A269A8185}" type="pres">
      <dgm:prSet presAssocID="{E699917B-328A-4407-87C2-671D833678D2}" presName="rootConnector" presStyleLbl="node2" presStyleIdx="0" presStyleCnt="2"/>
      <dgm:spPr/>
    </dgm:pt>
    <dgm:pt modelId="{68BCD79A-1BBE-4D31-B14F-83078A510372}" type="pres">
      <dgm:prSet presAssocID="{E699917B-328A-4407-87C2-671D833678D2}" presName="hierChild4" presStyleCnt="0"/>
      <dgm:spPr/>
    </dgm:pt>
    <dgm:pt modelId="{7FADA321-1698-4448-B67F-69C7957CFA5C}" type="pres">
      <dgm:prSet presAssocID="{E699917B-328A-4407-87C2-671D833678D2}" presName="hierChild5" presStyleCnt="0"/>
      <dgm:spPr/>
    </dgm:pt>
    <dgm:pt modelId="{899E3F84-0A14-492A-8DCB-C66B5E0348B8}" type="pres">
      <dgm:prSet presAssocID="{226262BE-E4E7-48B0-A184-6056DDAF1D97}" presName="Name37" presStyleLbl="parChTrans1D2" presStyleIdx="1" presStyleCnt="2"/>
      <dgm:spPr/>
    </dgm:pt>
    <dgm:pt modelId="{3E35674C-C543-490B-B98E-43FE2E0B86C7}" type="pres">
      <dgm:prSet presAssocID="{7BA6A8C9-CA0E-4C90-9D78-D8A3E2E93E71}" presName="hierRoot2" presStyleCnt="0">
        <dgm:presLayoutVars>
          <dgm:hierBranch val="init"/>
        </dgm:presLayoutVars>
      </dgm:prSet>
      <dgm:spPr/>
    </dgm:pt>
    <dgm:pt modelId="{7F3FF782-9D9A-48B3-B3B5-503AEBE72E97}" type="pres">
      <dgm:prSet presAssocID="{7BA6A8C9-CA0E-4C90-9D78-D8A3E2E93E71}" presName="rootComposite" presStyleCnt="0"/>
      <dgm:spPr/>
    </dgm:pt>
    <dgm:pt modelId="{6CF1DF14-9B5F-4C2A-B0C9-675707011F05}" type="pres">
      <dgm:prSet presAssocID="{7BA6A8C9-CA0E-4C90-9D78-D8A3E2E93E71}" presName="rootText" presStyleLbl="node2" presStyleIdx="1" presStyleCnt="2" custScaleX="110888">
        <dgm:presLayoutVars>
          <dgm:chPref val="3"/>
        </dgm:presLayoutVars>
      </dgm:prSet>
      <dgm:spPr/>
    </dgm:pt>
    <dgm:pt modelId="{149CDB02-C111-4591-9D4F-155B2AEDD7FE}" type="pres">
      <dgm:prSet presAssocID="{7BA6A8C9-CA0E-4C90-9D78-D8A3E2E93E71}" presName="rootConnector" presStyleLbl="node2" presStyleIdx="1" presStyleCnt="2"/>
      <dgm:spPr/>
    </dgm:pt>
    <dgm:pt modelId="{43849E34-0EE9-41C1-A81B-FCDF2AD6A9F1}" type="pres">
      <dgm:prSet presAssocID="{7BA6A8C9-CA0E-4C90-9D78-D8A3E2E93E71}" presName="hierChild4" presStyleCnt="0"/>
      <dgm:spPr/>
    </dgm:pt>
    <dgm:pt modelId="{EF07EF1D-F691-40AC-956D-938BA24B1ECF}" type="pres">
      <dgm:prSet presAssocID="{7BA6A8C9-CA0E-4C90-9D78-D8A3E2E93E71}" presName="hierChild5" presStyleCnt="0"/>
      <dgm:spPr/>
    </dgm:pt>
    <dgm:pt modelId="{43B9E38D-8658-4F6D-86FB-C303AE11630D}" type="pres">
      <dgm:prSet presAssocID="{407E7CD2-C6E1-41A7-9118-73619639582E}" presName="hierChild3" presStyleCnt="0"/>
      <dgm:spPr/>
    </dgm:pt>
  </dgm:ptLst>
  <dgm:cxnLst>
    <dgm:cxn modelId="{ED6FAA21-CC75-4C37-8B1B-D9345FEFCA46}" srcId="{407E7CD2-C6E1-41A7-9118-73619639582E}" destId="{E699917B-328A-4407-87C2-671D833678D2}" srcOrd="0" destOrd="0" parTransId="{EE19F4B2-615B-4B06-85ED-053AFE4A1559}" sibTransId="{A5449B42-BC78-4CF3-9D9B-DEBE97532F01}"/>
    <dgm:cxn modelId="{8905D32A-1192-436B-8FDC-A13CD6F7F651}" type="presOf" srcId="{7BA6A8C9-CA0E-4C90-9D78-D8A3E2E93E71}" destId="{149CDB02-C111-4591-9D4F-155B2AEDD7FE}" srcOrd="1" destOrd="0" presId="urn:microsoft.com/office/officeart/2005/8/layout/orgChart1"/>
    <dgm:cxn modelId="{6F2FC72D-F666-47F8-95CF-FAE73549F102}" type="presOf" srcId="{EE19F4B2-615B-4B06-85ED-053AFE4A1559}" destId="{04808E2E-B33D-4474-9889-C90824BAD617}" srcOrd="0" destOrd="0" presId="urn:microsoft.com/office/officeart/2005/8/layout/orgChart1"/>
    <dgm:cxn modelId="{F9154030-28FB-4AA2-87B6-D8B4891E61B1}" type="presOf" srcId="{226262BE-E4E7-48B0-A184-6056DDAF1D97}" destId="{899E3F84-0A14-492A-8DCB-C66B5E0348B8}" srcOrd="0" destOrd="0" presId="urn:microsoft.com/office/officeart/2005/8/layout/orgChart1"/>
    <dgm:cxn modelId="{8EABA95B-7697-4884-B745-521383770691}" type="presOf" srcId="{0F6F8300-B92D-48D9-A514-A40AFBDF0A7A}" destId="{D4B480DA-F14D-4BD2-983B-4CD0B8093A38}" srcOrd="0" destOrd="0" presId="urn:microsoft.com/office/officeart/2005/8/layout/orgChart1"/>
    <dgm:cxn modelId="{C8A4255F-8592-4D30-A27E-87ECAEBA5007}" type="presOf" srcId="{407E7CD2-C6E1-41A7-9118-73619639582E}" destId="{436A57B0-563A-4A8D-9F39-24FDDB249AC5}" srcOrd="1" destOrd="0" presId="urn:microsoft.com/office/officeart/2005/8/layout/orgChart1"/>
    <dgm:cxn modelId="{2C957A4C-EA49-4E3E-BF08-E7F22453C852}" type="presOf" srcId="{7BA6A8C9-CA0E-4C90-9D78-D8A3E2E93E71}" destId="{6CF1DF14-9B5F-4C2A-B0C9-675707011F05}" srcOrd="0" destOrd="0" presId="urn:microsoft.com/office/officeart/2005/8/layout/orgChart1"/>
    <dgm:cxn modelId="{B98FDF7D-E0D1-4C79-9B89-3BFF9A5C1FC8}" type="presOf" srcId="{407E7CD2-C6E1-41A7-9118-73619639582E}" destId="{E57B2DCD-CA70-419E-B998-8B017620F315}" srcOrd="0" destOrd="0" presId="urn:microsoft.com/office/officeart/2005/8/layout/orgChart1"/>
    <dgm:cxn modelId="{8333697E-A995-425C-9166-BDF15B26E41C}" type="presOf" srcId="{E699917B-328A-4407-87C2-671D833678D2}" destId="{5E9FDA7D-A705-4662-B61D-D4C79434C48F}" srcOrd="0" destOrd="0" presId="urn:microsoft.com/office/officeart/2005/8/layout/orgChart1"/>
    <dgm:cxn modelId="{A2789A8A-F7A3-4FDF-B56D-85934705CDC5}" srcId="{0F6F8300-B92D-48D9-A514-A40AFBDF0A7A}" destId="{407E7CD2-C6E1-41A7-9118-73619639582E}" srcOrd="0" destOrd="0" parTransId="{209E829E-8AD2-49E5-B16D-966DDB680E52}" sibTransId="{4FFF08B0-99D8-4FC3-9382-CBFDF2B01CBD}"/>
    <dgm:cxn modelId="{5F29FCB8-1A0E-4395-9470-10DD7C1B663E}" srcId="{407E7CD2-C6E1-41A7-9118-73619639582E}" destId="{7BA6A8C9-CA0E-4C90-9D78-D8A3E2E93E71}" srcOrd="1" destOrd="0" parTransId="{226262BE-E4E7-48B0-A184-6056DDAF1D97}" sibTransId="{EC6EDB52-C47B-471A-BE2F-1BF2D6648165}"/>
    <dgm:cxn modelId="{222FB1C2-F6B5-47E6-82D3-EE5856DC61DF}" type="presOf" srcId="{E699917B-328A-4407-87C2-671D833678D2}" destId="{AA2DB53D-9554-4FD4-888C-D21A269A8185}" srcOrd="1" destOrd="0" presId="urn:microsoft.com/office/officeart/2005/8/layout/orgChart1"/>
    <dgm:cxn modelId="{8F1EE8C9-1F5E-4377-99D7-4215CE2937CA}" type="presParOf" srcId="{D4B480DA-F14D-4BD2-983B-4CD0B8093A38}" destId="{4FF804A7-7686-4069-862E-93BE180B6F2F}" srcOrd="0" destOrd="0" presId="urn:microsoft.com/office/officeart/2005/8/layout/orgChart1"/>
    <dgm:cxn modelId="{85960777-F9E6-447F-8B0E-6D3C36F91268}" type="presParOf" srcId="{4FF804A7-7686-4069-862E-93BE180B6F2F}" destId="{E0B64FC1-3A21-4E92-9C81-FCB23D410853}" srcOrd="0" destOrd="0" presId="urn:microsoft.com/office/officeart/2005/8/layout/orgChart1"/>
    <dgm:cxn modelId="{35F9AA92-6D6A-49F4-B3F6-0587BE74FF76}" type="presParOf" srcId="{E0B64FC1-3A21-4E92-9C81-FCB23D410853}" destId="{E57B2DCD-CA70-419E-B998-8B017620F315}" srcOrd="0" destOrd="0" presId="urn:microsoft.com/office/officeart/2005/8/layout/orgChart1"/>
    <dgm:cxn modelId="{6C079D38-E4D3-4F2A-BD25-AAEC982FD4B3}" type="presParOf" srcId="{E0B64FC1-3A21-4E92-9C81-FCB23D410853}" destId="{436A57B0-563A-4A8D-9F39-24FDDB249AC5}" srcOrd="1" destOrd="0" presId="urn:microsoft.com/office/officeart/2005/8/layout/orgChart1"/>
    <dgm:cxn modelId="{B6851AF5-BB8E-4408-9BBF-F14F1DD2B1F5}" type="presParOf" srcId="{4FF804A7-7686-4069-862E-93BE180B6F2F}" destId="{287F3F99-A98F-47B4-A655-D24DDAB1A1C5}" srcOrd="1" destOrd="0" presId="urn:microsoft.com/office/officeart/2005/8/layout/orgChart1"/>
    <dgm:cxn modelId="{AA871838-84F9-418C-AAF2-7CAB4EE472AD}" type="presParOf" srcId="{287F3F99-A98F-47B4-A655-D24DDAB1A1C5}" destId="{04808E2E-B33D-4474-9889-C90824BAD617}" srcOrd="0" destOrd="0" presId="urn:microsoft.com/office/officeart/2005/8/layout/orgChart1"/>
    <dgm:cxn modelId="{C69FE7A3-7CA8-4EA5-BEB4-EC95047F7BD6}" type="presParOf" srcId="{287F3F99-A98F-47B4-A655-D24DDAB1A1C5}" destId="{FA9D5D24-522C-4473-ACEE-012E2F6DCD3F}" srcOrd="1" destOrd="0" presId="urn:microsoft.com/office/officeart/2005/8/layout/orgChart1"/>
    <dgm:cxn modelId="{F5C4464C-4B59-41C8-AF99-76617E8B23C4}" type="presParOf" srcId="{FA9D5D24-522C-4473-ACEE-012E2F6DCD3F}" destId="{BA7ADF20-47C9-4E47-8261-845BB464D1EF}" srcOrd="0" destOrd="0" presId="urn:microsoft.com/office/officeart/2005/8/layout/orgChart1"/>
    <dgm:cxn modelId="{D76AC05A-3E96-4FB3-80FE-BE88F8205F5C}" type="presParOf" srcId="{BA7ADF20-47C9-4E47-8261-845BB464D1EF}" destId="{5E9FDA7D-A705-4662-B61D-D4C79434C48F}" srcOrd="0" destOrd="0" presId="urn:microsoft.com/office/officeart/2005/8/layout/orgChart1"/>
    <dgm:cxn modelId="{2FB932CE-BD55-4DEF-9631-5D7DDA0EDF56}" type="presParOf" srcId="{BA7ADF20-47C9-4E47-8261-845BB464D1EF}" destId="{AA2DB53D-9554-4FD4-888C-D21A269A8185}" srcOrd="1" destOrd="0" presId="urn:microsoft.com/office/officeart/2005/8/layout/orgChart1"/>
    <dgm:cxn modelId="{65754930-8547-495B-A4E9-7F8C6F612D47}" type="presParOf" srcId="{FA9D5D24-522C-4473-ACEE-012E2F6DCD3F}" destId="{68BCD79A-1BBE-4D31-B14F-83078A510372}" srcOrd="1" destOrd="0" presId="urn:microsoft.com/office/officeart/2005/8/layout/orgChart1"/>
    <dgm:cxn modelId="{705ED00F-8691-4BDB-9C8C-F7AF84F62077}" type="presParOf" srcId="{FA9D5D24-522C-4473-ACEE-012E2F6DCD3F}" destId="{7FADA321-1698-4448-B67F-69C7957CFA5C}" srcOrd="2" destOrd="0" presId="urn:microsoft.com/office/officeart/2005/8/layout/orgChart1"/>
    <dgm:cxn modelId="{70C7202E-E001-4BDF-B04A-4F7A3C1779BB}" type="presParOf" srcId="{287F3F99-A98F-47B4-A655-D24DDAB1A1C5}" destId="{899E3F84-0A14-492A-8DCB-C66B5E0348B8}" srcOrd="2" destOrd="0" presId="urn:microsoft.com/office/officeart/2005/8/layout/orgChart1"/>
    <dgm:cxn modelId="{22A95D6E-5145-4DE0-90AB-311805E7C67A}" type="presParOf" srcId="{287F3F99-A98F-47B4-A655-D24DDAB1A1C5}" destId="{3E35674C-C543-490B-B98E-43FE2E0B86C7}" srcOrd="3" destOrd="0" presId="urn:microsoft.com/office/officeart/2005/8/layout/orgChart1"/>
    <dgm:cxn modelId="{236E8057-E7C7-4EFF-A967-505B51634BC6}" type="presParOf" srcId="{3E35674C-C543-490B-B98E-43FE2E0B86C7}" destId="{7F3FF782-9D9A-48B3-B3B5-503AEBE72E97}" srcOrd="0" destOrd="0" presId="urn:microsoft.com/office/officeart/2005/8/layout/orgChart1"/>
    <dgm:cxn modelId="{BBB69910-A578-4057-BAF0-35DD38AD336D}" type="presParOf" srcId="{7F3FF782-9D9A-48B3-B3B5-503AEBE72E97}" destId="{6CF1DF14-9B5F-4C2A-B0C9-675707011F05}" srcOrd="0" destOrd="0" presId="urn:microsoft.com/office/officeart/2005/8/layout/orgChart1"/>
    <dgm:cxn modelId="{EB0D1A86-1728-477A-928F-011EB0F6A2D1}" type="presParOf" srcId="{7F3FF782-9D9A-48B3-B3B5-503AEBE72E97}" destId="{149CDB02-C111-4591-9D4F-155B2AEDD7FE}" srcOrd="1" destOrd="0" presId="urn:microsoft.com/office/officeart/2005/8/layout/orgChart1"/>
    <dgm:cxn modelId="{DAFC13C2-EFD0-4891-A1B4-6BFE83707BD4}" type="presParOf" srcId="{3E35674C-C543-490B-B98E-43FE2E0B86C7}" destId="{43849E34-0EE9-41C1-A81B-FCDF2AD6A9F1}" srcOrd="1" destOrd="0" presId="urn:microsoft.com/office/officeart/2005/8/layout/orgChart1"/>
    <dgm:cxn modelId="{3B8A1D31-985F-47F3-B2EF-CB3E0234CEDE}" type="presParOf" srcId="{3E35674C-C543-490B-B98E-43FE2E0B86C7}" destId="{EF07EF1D-F691-40AC-956D-938BA24B1ECF}" srcOrd="2" destOrd="0" presId="urn:microsoft.com/office/officeart/2005/8/layout/orgChart1"/>
    <dgm:cxn modelId="{EBAD70BF-C359-45F4-B4BC-63A8459DA771}" type="presParOf" srcId="{4FF804A7-7686-4069-862E-93BE180B6F2F}" destId="{43B9E38D-8658-4F6D-86FB-C303AE11630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9E3F84-0A14-492A-8DCB-C66B5E0348B8}">
      <dsp:nvSpPr>
        <dsp:cNvPr id="0" name=""/>
        <dsp:cNvSpPr/>
      </dsp:nvSpPr>
      <dsp:spPr>
        <a:xfrm>
          <a:off x="5697917" y="1294856"/>
          <a:ext cx="3212948" cy="940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0328"/>
              </a:lnTo>
              <a:lnTo>
                <a:pt x="3212948" y="470328"/>
              </a:lnTo>
              <a:lnTo>
                <a:pt x="3212948" y="94065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808E2E-B33D-4474-9889-C90824BAD617}">
      <dsp:nvSpPr>
        <dsp:cNvPr id="0" name=""/>
        <dsp:cNvSpPr/>
      </dsp:nvSpPr>
      <dsp:spPr>
        <a:xfrm>
          <a:off x="2744074" y="1294856"/>
          <a:ext cx="2953842" cy="940657"/>
        </a:xfrm>
        <a:custGeom>
          <a:avLst/>
          <a:gdLst/>
          <a:ahLst/>
          <a:cxnLst/>
          <a:rect l="0" t="0" r="0" b="0"/>
          <a:pathLst>
            <a:path>
              <a:moveTo>
                <a:pt x="2953842" y="0"/>
              </a:moveTo>
              <a:lnTo>
                <a:pt x="2953842" y="470328"/>
              </a:lnTo>
              <a:lnTo>
                <a:pt x="0" y="470328"/>
              </a:lnTo>
              <a:lnTo>
                <a:pt x="0" y="94065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7B2DCD-CA70-419E-B998-8B017620F315}">
      <dsp:nvSpPr>
        <dsp:cNvPr id="0" name=""/>
        <dsp:cNvSpPr/>
      </dsp:nvSpPr>
      <dsp:spPr>
        <a:xfrm>
          <a:off x="3458257" y="503226"/>
          <a:ext cx="4479319" cy="7916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latin typeface="Arial" panose="020B0604020202020204" pitchFamily="34" charset="0"/>
              <a:cs typeface="Arial" panose="020B0604020202020204" pitchFamily="34" charset="0"/>
            </a:rPr>
            <a:t>Garanties de paiement </a:t>
          </a:r>
          <a:endParaRPr lang="fr-FR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458257" y="503226"/>
        <a:ext cx="4479319" cy="791630"/>
      </dsp:txXfrm>
    </dsp:sp>
    <dsp:sp modelId="{5E9FDA7D-A705-4662-B61D-D4C79434C48F}">
      <dsp:nvSpPr>
        <dsp:cNvPr id="0" name=""/>
        <dsp:cNvSpPr/>
      </dsp:nvSpPr>
      <dsp:spPr>
        <a:xfrm>
          <a:off x="1454" y="2235513"/>
          <a:ext cx="5485240" cy="22396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1900" b="1" kern="1200" dirty="0">
              <a:latin typeface="Arial" panose="020B0604020202020204" pitchFamily="34" charset="0"/>
              <a:cs typeface="Arial" panose="020B0604020202020204" pitchFamily="34" charset="0"/>
            </a:rPr>
            <a:t>Le crédit documentaire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1900" b="0" kern="1200" dirty="0">
              <a:latin typeface="Arial" panose="020B0604020202020204" pitchFamily="34" charset="0"/>
              <a:cs typeface="Arial" panose="020B0604020202020204" pitchFamily="34" charset="0"/>
            </a:rPr>
            <a:t>L</a:t>
          </a:r>
          <a:r>
            <a:rPr lang="fr-FR" sz="1900" kern="1200" dirty="0">
              <a:latin typeface="Arial" panose="020B0604020202020204" pitchFamily="34" charset="0"/>
              <a:cs typeface="Arial" panose="020B0604020202020204" pitchFamily="34" charset="0"/>
            </a:rPr>
            <a:t>a </a:t>
          </a:r>
          <a:r>
            <a:rPr lang="fr-FR" sz="1900" b="1" kern="1200" dirty="0">
              <a:latin typeface="Arial" panose="020B0604020202020204" pitchFamily="34" charset="0"/>
              <a:cs typeface="Arial" panose="020B0604020202020204" pitchFamily="34" charset="0"/>
            </a:rPr>
            <a:t>banque de l’importateur</a:t>
          </a:r>
          <a:r>
            <a:rPr lang="fr-FR" sz="1900" kern="1200" dirty="0">
              <a:latin typeface="Arial" panose="020B0604020202020204" pitchFamily="34" charset="0"/>
              <a:cs typeface="Arial" panose="020B0604020202020204" pitchFamily="34" charset="0"/>
            </a:rPr>
            <a:t> s’engage à régler à l’exportateur, le montant de la vente contre remise des documents conformes et cohérents, justifiant de la valeur et de l’expédition des marchandises ou des prestations de services. </a:t>
          </a:r>
          <a:endParaRPr lang="fr-FR" sz="1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54" y="2235513"/>
        <a:ext cx="5485240" cy="2239659"/>
      </dsp:txXfrm>
    </dsp:sp>
    <dsp:sp modelId="{6CF1DF14-9B5F-4C2A-B0C9-675707011F05}">
      <dsp:nvSpPr>
        <dsp:cNvPr id="0" name=""/>
        <dsp:cNvSpPr/>
      </dsp:nvSpPr>
      <dsp:spPr>
        <a:xfrm>
          <a:off x="6427352" y="2235513"/>
          <a:ext cx="4967028" cy="22396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1900" b="1" kern="1200" dirty="0">
              <a:latin typeface="Arial" panose="020B0604020202020204" pitchFamily="34" charset="0"/>
              <a:cs typeface="Arial" panose="020B0604020202020204" pitchFamily="34" charset="0"/>
            </a:rPr>
            <a:t>La remise documentaire 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1900" kern="1200" dirty="0">
              <a:latin typeface="Arial" panose="020B0604020202020204" pitchFamily="34" charset="0"/>
              <a:cs typeface="Arial" panose="020B0604020202020204" pitchFamily="34" charset="0"/>
            </a:rPr>
            <a:t>La </a:t>
          </a:r>
          <a:r>
            <a:rPr lang="fr-FR" sz="1900" b="1" kern="1200" dirty="0">
              <a:latin typeface="Arial" panose="020B0604020202020204" pitchFamily="34" charset="0"/>
              <a:cs typeface="Arial" panose="020B0604020202020204" pitchFamily="34" charset="0"/>
            </a:rPr>
            <a:t>banque de l’exportateur</a:t>
          </a:r>
          <a:r>
            <a:rPr lang="fr-FR" sz="1900" kern="1200" dirty="0">
              <a:latin typeface="Arial" panose="020B0604020202020204" pitchFamily="34" charset="0"/>
              <a:cs typeface="Arial" panose="020B0604020202020204" pitchFamily="34" charset="0"/>
            </a:rPr>
            <a:t> s’engage à encaisser le montant dû par l’importateur contre remise de documents. Les documents sont remis à l'acheteur uniquement contre paiement ou acceptation d'une lettre de change, ce qui procure au vendeur une sécurité de paiement.</a:t>
          </a:r>
          <a:endParaRPr lang="fr-FR" sz="1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427352" y="2235513"/>
        <a:ext cx="4967028" cy="22396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18DF9D-8D90-8542-8766-B0E6F58EA556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79E260-806A-6841-8062-6527F56DCC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4072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61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757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831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014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60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255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714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68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13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56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094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50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270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92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459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43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260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81890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1861322" cy="612558"/>
          </a:xfrm>
        </p:spPr>
        <p:txBody>
          <a:bodyPr>
            <a:no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6 – Gérer les risques client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0" y="612559"/>
            <a:ext cx="115189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Utiliser les moyens de paiement internationaux</a:t>
            </a:r>
          </a:p>
          <a:p>
            <a:pPr>
              <a:spcBef>
                <a:spcPts val="1200"/>
              </a:spcBef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6.1. Instruments de paiement </a:t>
            </a:r>
            <a:endParaRPr lang="fr-FR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3782B655-AED6-4601-9C2F-E807C35441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874628"/>
              </p:ext>
            </p:extLst>
          </p:nvPr>
        </p:nvGraphicFramePr>
        <p:xfrm>
          <a:off x="264689" y="2022845"/>
          <a:ext cx="11227640" cy="42927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8026">
                  <a:extLst>
                    <a:ext uri="{9D8B030D-6E8A-4147-A177-3AD203B41FA5}">
                      <a16:colId xmlns:a16="http://schemas.microsoft.com/office/drawing/2014/main" val="1414212392"/>
                    </a:ext>
                  </a:extLst>
                </a:gridCol>
                <a:gridCol w="3678282">
                  <a:extLst>
                    <a:ext uri="{9D8B030D-6E8A-4147-A177-3AD203B41FA5}">
                      <a16:colId xmlns:a16="http://schemas.microsoft.com/office/drawing/2014/main" val="2930962906"/>
                    </a:ext>
                  </a:extLst>
                </a:gridCol>
                <a:gridCol w="3069465">
                  <a:extLst>
                    <a:ext uri="{9D8B030D-6E8A-4147-A177-3AD203B41FA5}">
                      <a16:colId xmlns:a16="http://schemas.microsoft.com/office/drawing/2014/main" val="2780892103"/>
                    </a:ext>
                  </a:extLst>
                </a:gridCol>
                <a:gridCol w="2751867">
                  <a:extLst>
                    <a:ext uri="{9D8B030D-6E8A-4147-A177-3AD203B41FA5}">
                      <a16:colId xmlns:a16="http://schemas.microsoft.com/office/drawing/2014/main" val="3595877922"/>
                    </a:ext>
                  </a:extLst>
                </a:gridCol>
              </a:tblGrid>
              <a:tr h="597588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Caractéristiques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Avantages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Inconvénients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7466094"/>
                  </a:ext>
                </a:extLst>
              </a:tr>
              <a:tr h="1108551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Virement </a:t>
                      </a:r>
                    </a:p>
                    <a:p>
                      <a:pPr algn="ctr"/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SEPA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Virement en euros à l’aide du code IBAN (34 pays adhèrent à ce réseau).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Moyen rapide et sécurisé à faible coût.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Risque d’impayé si l'acheteur ne donne pas l'ordre de virement à sa banque.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61127079"/>
                  </a:ext>
                </a:extLst>
              </a:tr>
              <a:tr h="1478068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Virement </a:t>
                      </a:r>
                    </a:p>
                    <a:p>
                      <a:pPr algn="ctr"/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SEPA-</a:t>
                      </a:r>
                      <a:r>
                        <a:rPr lang="fr-FR" sz="2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VCOM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Virement en euros programmable à l’avance. 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créancier dispose des fonds immédiatement et en toute sécurité.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5280755"/>
                  </a:ext>
                </a:extLst>
              </a:tr>
              <a:tr h="1108551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Virement </a:t>
                      </a:r>
                    </a:p>
                    <a:p>
                      <a:pPr algn="ctr"/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SWIFT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Virement mondial entre banques. De nombreuses banques adhèrent à ce réseau.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Moyen rapide et sécurisé à faible coût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12517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50800" y="0"/>
            <a:ext cx="115189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Utiliser les moyens de paiement internationaux</a:t>
            </a:r>
          </a:p>
          <a:p>
            <a:pPr>
              <a:spcBef>
                <a:spcPts val="1200"/>
              </a:spcBef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6.2. Garanties de paiement </a:t>
            </a:r>
            <a:endParaRPr lang="fr-FR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F2701BE2-5385-43E7-800F-0A5A4ABDB56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8037145"/>
              </p:ext>
            </p:extLst>
          </p:nvPr>
        </p:nvGraphicFramePr>
        <p:xfrm>
          <a:off x="469899" y="1317104"/>
          <a:ext cx="11395835" cy="497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5579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271</TotalTime>
  <Words>210</Words>
  <Application>Microsoft Office PowerPoint</Application>
  <PresentationFormat>Grand écran</PresentationFormat>
  <Paragraphs>27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Symbol</vt:lpstr>
      <vt:lpstr>Wingdings 3</vt:lpstr>
      <vt:lpstr>Ion</vt:lpstr>
      <vt:lpstr>Chap. 6 – Gérer les risques client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50</cp:revision>
  <dcterms:created xsi:type="dcterms:W3CDTF">2014-01-14T07:42:30Z</dcterms:created>
  <dcterms:modified xsi:type="dcterms:W3CDTF">2023-11-03T14:14:03Z</dcterms:modified>
</cp:coreProperties>
</file>