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2" r:id="rId6"/>
    <p:sldId id="260" r:id="rId7"/>
    <p:sldId id="266" r:id="rId8"/>
    <p:sldId id="267" r:id="rId9"/>
    <p:sldId id="268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E3FDE45-AF77-4B5C-9715-49D594BDF05E}" styleName="Style léger 1 - Accentuation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5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C56B9F-977E-47DF-8517-7412821FF73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C0D950D-774A-4356-81F4-4837A881A2D3}">
      <dgm:prSet phldrT="[Texte]" custT="1"/>
      <dgm:spPr/>
      <dgm:t>
        <a:bodyPr/>
        <a:lstStyle/>
        <a:p>
          <a:r>
            <a:rPr lang="fr-FR" sz="1800" dirty="0">
              <a:latin typeface="Arial" panose="020B0604020202020204" pitchFamily="34" charset="0"/>
              <a:cs typeface="Arial" panose="020B0604020202020204" pitchFamily="34" charset="0"/>
            </a:rPr>
            <a:t>Les </a:t>
          </a:r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entreprises exportatrices</a:t>
          </a:r>
          <a:r>
            <a:rPr lang="fr-FR" sz="1800" dirty="0">
              <a:latin typeface="Arial" panose="020B0604020202020204" pitchFamily="34" charset="0"/>
              <a:cs typeface="Arial" panose="020B0604020202020204" pitchFamily="34" charset="0"/>
            </a:rPr>
            <a:t> doivent faire face à des risques supplémentaires et spécifiques :</a:t>
          </a:r>
        </a:p>
      </dgm:t>
    </dgm:pt>
    <dgm:pt modelId="{2DDB8A06-8931-41C4-B839-0F47455587FB}" type="parTrans" cxnId="{C00778ED-7B06-4F32-961A-B218DC281658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3D8D6D2-D442-4BB8-B80D-F3C3FF82505E}" type="sibTrans" cxnId="{C00778ED-7B06-4F32-961A-B218DC281658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5D161FC-32A1-465B-BA7A-9B0538FF6C07}">
      <dgm:prSet custT="1"/>
      <dgm:spPr/>
      <dgm:t>
        <a:bodyPr/>
        <a:lstStyle/>
        <a:p>
          <a:pPr>
            <a:buFont typeface="Arial" panose="020B0604020202020204" pitchFamily="34" charset="0"/>
            <a:buChar char="-"/>
          </a:pPr>
          <a:r>
            <a:rPr lang="fr-FR" sz="1800" dirty="0">
              <a:latin typeface="Arial" panose="020B0604020202020204" pitchFamily="34" charset="0"/>
              <a:cs typeface="Arial" panose="020B0604020202020204" pitchFamily="34" charset="0"/>
            </a:rPr>
            <a:t>les </a:t>
          </a:r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risques géopolitiques</a:t>
          </a:r>
          <a:r>
            <a:rPr lang="fr-FR" sz="1800" dirty="0">
              <a:latin typeface="Arial" panose="020B0604020202020204" pitchFamily="34" charset="0"/>
              <a:cs typeface="Arial" panose="020B0604020202020204" pitchFamily="34" charset="0"/>
            </a:rPr>
            <a:t> qui résultent de l’évolution économique et des décisions politiques qui peuvent être prises par les états des clients importateurs</a:t>
          </a:r>
        </a:p>
      </dgm:t>
    </dgm:pt>
    <dgm:pt modelId="{5A0906B8-EBFA-40DB-B7E3-E0006DB30C53}" type="parTrans" cxnId="{6A10DC07-5DC7-4241-8B83-A61155D53676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BB9AD15-74C5-4552-988B-E0898F47C940}" type="sibTrans" cxnId="{6A10DC07-5DC7-4241-8B83-A61155D53676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BE05161-5F3E-4599-8632-45A7F05ECAD0}">
      <dgm:prSet custT="1"/>
      <dgm:spPr/>
      <dgm:t>
        <a:bodyPr/>
        <a:lstStyle/>
        <a:p>
          <a:pPr>
            <a:buFont typeface="Arial" panose="020B0604020202020204" pitchFamily="34" charset="0"/>
            <a:buChar char="-"/>
          </a:pPr>
          <a:r>
            <a:rPr lang="fr-FR" sz="1800" dirty="0">
              <a:latin typeface="Arial" panose="020B0604020202020204" pitchFamily="34" charset="0"/>
              <a:cs typeface="Arial" panose="020B0604020202020204" pitchFamily="34" charset="0"/>
            </a:rPr>
            <a:t>les risques induits par l’évolution du </a:t>
          </a:r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taux de</a:t>
          </a:r>
          <a:r>
            <a:rPr lang="fr-FR" sz="18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change de la monnaie</a:t>
          </a:r>
          <a:r>
            <a:rPr lang="fr-FR" sz="1800" dirty="0">
              <a:latin typeface="Arial" panose="020B0604020202020204" pitchFamily="34" charset="0"/>
              <a:cs typeface="Arial" panose="020B0604020202020204" pitchFamily="34" charset="0"/>
            </a:rPr>
            <a:t> utilisée pour le contrat</a:t>
          </a:r>
        </a:p>
      </dgm:t>
    </dgm:pt>
    <dgm:pt modelId="{CC9BEBAA-1BFD-4EE0-8A21-8AFD5AA6A675}" type="parTrans" cxnId="{689AF251-949B-4B57-9C03-95D72706DB0A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99D546D-CC50-4F74-B501-5A28F68D7B18}" type="sibTrans" cxnId="{689AF251-949B-4B57-9C03-95D72706DB0A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423FC87-999A-4EC7-8E05-1A40D453EE0A}">
      <dgm:prSet custT="1"/>
      <dgm:spPr/>
      <dgm:t>
        <a:bodyPr/>
        <a:lstStyle/>
        <a:p>
          <a:pPr>
            <a:buFont typeface="Arial" panose="020B0604020202020204" pitchFamily="34" charset="0"/>
            <a:buChar char="-"/>
          </a:pPr>
          <a:r>
            <a:rPr lang="fr-FR" sz="1800" dirty="0">
              <a:latin typeface="Arial" panose="020B0604020202020204" pitchFamily="34" charset="0"/>
              <a:cs typeface="Arial" panose="020B0604020202020204" pitchFamily="34" charset="0"/>
            </a:rPr>
            <a:t>les risques liés aux spécificités des </a:t>
          </a:r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transports internationaux</a:t>
          </a:r>
          <a:endParaRPr lang="fr-FR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28CD34C-6B5C-4ACA-A438-BAFEFA559C1F}" type="parTrans" cxnId="{C9A80D33-3E9A-43A7-BF91-3F6D6F41CBE9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8E80951-D264-4D92-800F-AE3D57AAB607}" type="sibTrans" cxnId="{C9A80D33-3E9A-43A7-BF91-3F6D6F41CBE9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66E6F43-D30D-4E07-96BB-D63C7FA07647}" type="pres">
      <dgm:prSet presAssocID="{D4C56B9F-977E-47DF-8517-7412821FF73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C13AF14-F94A-4AA1-B53D-4965FC3E8765}" type="pres">
      <dgm:prSet presAssocID="{DC0D950D-774A-4356-81F4-4837A881A2D3}" presName="hierRoot1" presStyleCnt="0"/>
      <dgm:spPr/>
    </dgm:pt>
    <dgm:pt modelId="{23349883-3712-408A-9C50-403C7D960CC0}" type="pres">
      <dgm:prSet presAssocID="{DC0D950D-774A-4356-81F4-4837A881A2D3}" presName="composite" presStyleCnt="0"/>
      <dgm:spPr/>
    </dgm:pt>
    <dgm:pt modelId="{E68B1B7E-90F1-4588-B41E-49F1564AF05F}" type="pres">
      <dgm:prSet presAssocID="{DC0D950D-774A-4356-81F4-4837A881A2D3}" presName="background" presStyleLbl="node0" presStyleIdx="0" presStyleCnt="1"/>
      <dgm:spPr/>
    </dgm:pt>
    <dgm:pt modelId="{DDCCB514-FA8E-4CC9-854E-8BB09AED804D}" type="pres">
      <dgm:prSet presAssocID="{DC0D950D-774A-4356-81F4-4837A881A2D3}" presName="text" presStyleLbl="fgAcc0" presStyleIdx="0" presStyleCnt="1" custScaleX="232478" custScaleY="44911">
        <dgm:presLayoutVars>
          <dgm:chPref val="3"/>
        </dgm:presLayoutVars>
      </dgm:prSet>
      <dgm:spPr/>
    </dgm:pt>
    <dgm:pt modelId="{CB2FE1F6-4F99-464E-94EA-4AC964AA1FF2}" type="pres">
      <dgm:prSet presAssocID="{DC0D950D-774A-4356-81F4-4837A881A2D3}" presName="hierChild2" presStyleCnt="0"/>
      <dgm:spPr/>
    </dgm:pt>
    <dgm:pt modelId="{1E43DC1B-D93B-42EE-A74A-CEB79AAE3E6F}" type="pres">
      <dgm:prSet presAssocID="{5A0906B8-EBFA-40DB-B7E3-E0006DB30C53}" presName="Name10" presStyleLbl="parChTrans1D2" presStyleIdx="0" presStyleCnt="3"/>
      <dgm:spPr/>
    </dgm:pt>
    <dgm:pt modelId="{D6263730-C2DC-4709-9003-A4F7C754B78C}" type="pres">
      <dgm:prSet presAssocID="{35D161FC-32A1-465B-BA7A-9B0538FF6C07}" presName="hierRoot2" presStyleCnt="0"/>
      <dgm:spPr/>
    </dgm:pt>
    <dgm:pt modelId="{C1E74E96-307D-4CE0-BEB7-58D1336CDCF6}" type="pres">
      <dgm:prSet presAssocID="{35D161FC-32A1-465B-BA7A-9B0538FF6C07}" presName="composite2" presStyleCnt="0"/>
      <dgm:spPr/>
    </dgm:pt>
    <dgm:pt modelId="{4D0C3DCC-5FA3-4FEC-AC9A-E16B1B6B1BDE}" type="pres">
      <dgm:prSet presAssocID="{35D161FC-32A1-465B-BA7A-9B0538FF6C07}" presName="background2" presStyleLbl="node2" presStyleIdx="0" presStyleCnt="3"/>
      <dgm:spPr/>
    </dgm:pt>
    <dgm:pt modelId="{2B13A8E2-BE74-487A-93D4-3A0D41E4343C}" type="pres">
      <dgm:prSet presAssocID="{35D161FC-32A1-465B-BA7A-9B0538FF6C07}" presName="text2" presStyleLbl="fgAcc2" presStyleIdx="0" presStyleCnt="3" custScaleX="126238" custScaleY="83263">
        <dgm:presLayoutVars>
          <dgm:chPref val="3"/>
        </dgm:presLayoutVars>
      </dgm:prSet>
      <dgm:spPr/>
    </dgm:pt>
    <dgm:pt modelId="{FDE93366-B7CE-4724-9751-BBDE7D997CE3}" type="pres">
      <dgm:prSet presAssocID="{35D161FC-32A1-465B-BA7A-9B0538FF6C07}" presName="hierChild3" presStyleCnt="0"/>
      <dgm:spPr/>
    </dgm:pt>
    <dgm:pt modelId="{C2294084-2E8F-4E20-9C65-06A6EE91F874}" type="pres">
      <dgm:prSet presAssocID="{CC9BEBAA-1BFD-4EE0-8A21-8AFD5AA6A675}" presName="Name10" presStyleLbl="parChTrans1D2" presStyleIdx="1" presStyleCnt="3"/>
      <dgm:spPr/>
    </dgm:pt>
    <dgm:pt modelId="{25F5E1AC-297C-430A-9971-700F39D35582}" type="pres">
      <dgm:prSet presAssocID="{0BE05161-5F3E-4599-8632-45A7F05ECAD0}" presName="hierRoot2" presStyleCnt="0"/>
      <dgm:spPr/>
    </dgm:pt>
    <dgm:pt modelId="{617DFECE-1396-4932-98C2-6FB5A16F2B20}" type="pres">
      <dgm:prSet presAssocID="{0BE05161-5F3E-4599-8632-45A7F05ECAD0}" presName="composite2" presStyleCnt="0"/>
      <dgm:spPr/>
    </dgm:pt>
    <dgm:pt modelId="{DCB5752B-9022-495D-8F56-D934BDC7E951}" type="pres">
      <dgm:prSet presAssocID="{0BE05161-5F3E-4599-8632-45A7F05ECAD0}" presName="background2" presStyleLbl="node2" presStyleIdx="1" presStyleCnt="3"/>
      <dgm:spPr/>
    </dgm:pt>
    <dgm:pt modelId="{FAFA33E9-B8F9-431D-8DF8-335F762E9BF4}" type="pres">
      <dgm:prSet presAssocID="{0BE05161-5F3E-4599-8632-45A7F05ECAD0}" presName="text2" presStyleLbl="fgAcc2" presStyleIdx="1" presStyleCnt="3" custScaleX="79952" custScaleY="83263">
        <dgm:presLayoutVars>
          <dgm:chPref val="3"/>
        </dgm:presLayoutVars>
      </dgm:prSet>
      <dgm:spPr/>
    </dgm:pt>
    <dgm:pt modelId="{1CE329A0-DC5E-4E7F-A8F8-B4737D4CC716}" type="pres">
      <dgm:prSet presAssocID="{0BE05161-5F3E-4599-8632-45A7F05ECAD0}" presName="hierChild3" presStyleCnt="0"/>
      <dgm:spPr/>
    </dgm:pt>
    <dgm:pt modelId="{273BF191-73C5-4A50-8EA2-44B6270D27CB}" type="pres">
      <dgm:prSet presAssocID="{C28CD34C-6B5C-4ACA-A438-BAFEFA559C1F}" presName="Name10" presStyleLbl="parChTrans1D2" presStyleIdx="2" presStyleCnt="3"/>
      <dgm:spPr/>
    </dgm:pt>
    <dgm:pt modelId="{1CDA28CB-32A8-4C8E-AC22-BF0F7B3BF6DE}" type="pres">
      <dgm:prSet presAssocID="{8423FC87-999A-4EC7-8E05-1A40D453EE0A}" presName="hierRoot2" presStyleCnt="0"/>
      <dgm:spPr/>
    </dgm:pt>
    <dgm:pt modelId="{2A51A25F-5615-4D06-A387-B83A06B1276B}" type="pres">
      <dgm:prSet presAssocID="{8423FC87-999A-4EC7-8E05-1A40D453EE0A}" presName="composite2" presStyleCnt="0"/>
      <dgm:spPr/>
    </dgm:pt>
    <dgm:pt modelId="{42C55BF5-4F8C-424D-B595-B3CB157BD6DE}" type="pres">
      <dgm:prSet presAssocID="{8423FC87-999A-4EC7-8E05-1A40D453EE0A}" presName="background2" presStyleLbl="node2" presStyleIdx="2" presStyleCnt="3"/>
      <dgm:spPr/>
    </dgm:pt>
    <dgm:pt modelId="{143C6E09-2D9D-423E-8963-4002AD52DE18}" type="pres">
      <dgm:prSet presAssocID="{8423FC87-999A-4EC7-8E05-1A40D453EE0A}" presName="text2" presStyleLbl="fgAcc2" presStyleIdx="2" presStyleCnt="3" custScaleX="79952" custScaleY="83263">
        <dgm:presLayoutVars>
          <dgm:chPref val="3"/>
        </dgm:presLayoutVars>
      </dgm:prSet>
      <dgm:spPr/>
    </dgm:pt>
    <dgm:pt modelId="{13F9540C-6691-492F-9D82-76530C18C89F}" type="pres">
      <dgm:prSet presAssocID="{8423FC87-999A-4EC7-8E05-1A40D453EE0A}" presName="hierChild3" presStyleCnt="0"/>
      <dgm:spPr/>
    </dgm:pt>
  </dgm:ptLst>
  <dgm:cxnLst>
    <dgm:cxn modelId="{6A10DC07-5DC7-4241-8B83-A61155D53676}" srcId="{DC0D950D-774A-4356-81F4-4837A881A2D3}" destId="{35D161FC-32A1-465B-BA7A-9B0538FF6C07}" srcOrd="0" destOrd="0" parTransId="{5A0906B8-EBFA-40DB-B7E3-E0006DB30C53}" sibTransId="{ABB9AD15-74C5-4552-988B-E0898F47C940}"/>
    <dgm:cxn modelId="{D37E1216-3FA8-4D7D-A24D-1910F107D772}" type="presOf" srcId="{D4C56B9F-977E-47DF-8517-7412821FF736}" destId="{E66E6F43-D30D-4E07-96BB-D63C7FA07647}" srcOrd="0" destOrd="0" presId="urn:microsoft.com/office/officeart/2005/8/layout/hierarchy1"/>
    <dgm:cxn modelId="{3ACB8B19-A8A5-4465-91BB-68BB2D7357B3}" type="presOf" srcId="{35D161FC-32A1-465B-BA7A-9B0538FF6C07}" destId="{2B13A8E2-BE74-487A-93D4-3A0D41E4343C}" srcOrd="0" destOrd="0" presId="urn:microsoft.com/office/officeart/2005/8/layout/hierarchy1"/>
    <dgm:cxn modelId="{C9A80D33-3E9A-43A7-BF91-3F6D6F41CBE9}" srcId="{DC0D950D-774A-4356-81F4-4837A881A2D3}" destId="{8423FC87-999A-4EC7-8E05-1A40D453EE0A}" srcOrd="2" destOrd="0" parTransId="{C28CD34C-6B5C-4ACA-A438-BAFEFA559C1F}" sibTransId="{D8E80951-D264-4D92-800F-AE3D57AAB607}"/>
    <dgm:cxn modelId="{17944136-E83F-48B0-9335-77AA29854A19}" type="presOf" srcId="{DC0D950D-774A-4356-81F4-4837A881A2D3}" destId="{DDCCB514-FA8E-4CC9-854E-8BB09AED804D}" srcOrd="0" destOrd="0" presId="urn:microsoft.com/office/officeart/2005/8/layout/hierarchy1"/>
    <dgm:cxn modelId="{FE8EBF43-8874-4B20-91FB-E8923A4F2875}" type="presOf" srcId="{CC9BEBAA-1BFD-4EE0-8A21-8AFD5AA6A675}" destId="{C2294084-2E8F-4E20-9C65-06A6EE91F874}" srcOrd="0" destOrd="0" presId="urn:microsoft.com/office/officeart/2005/8/layout/hierarchy1"/>
    <dgm:cxn modelId="{E894754B-8BBC-4535-9941-CFF08CEE134F}" type="presOf" srcId="{C28CD34C-6B5C-4ACA-A438-BAFEFA559C1F}" destId="{273BF191-73C5-4A50-8EA2-44B6270D27CB}" srcOrd="0" destOrd="0" presId="urn:microsoft.com/office/officeart/2005/8/layout/hierarchy1"/>
    <dgm:cxn modelId="{689AF251-949B-4B57-9C03-95D72706DB0A}" srcId="{DC0D950D-774A-4356-81F4-4837A881A2D3}" destId="{0BE05161-5F3E-4599-8632-45A7F05ECAD0}" srcOrd="1" destOrd="0" parTransId="{CC9BEBAA-1BFD-4EE0-8A21-8AFD5AA6A675}" sibTransId="{899D546D-CC50-4F74-B501-5A28F68D7B18}"/>
    <dgm:cxn modelId="{9D1CF485-C11C-435D-9FDB-6462C235BB6C}" type="presOf" srcId="{8423FC87-999A-4EC7-8E05-1A40D453EE0A}" destId="{143C6E09-2D9D-423E-8963-4002AD52DE18}" srcOrd="0" destOrd="0" presId="urn:microsoft.com/office/officeart/2005/8/layout/hierarchy1"/>
    <dgm:cxn modelId="{4F1E4C86-8C5B-4DAD-B66C-8A26A822E482}" type="presOf" srcId="{5A0906B8-EBFA-40DB-B7E3-E0006DB30C53}" destId="{1E43DC1B-D93B-42EE-A74A-CEB79AAE3E6F}" srcOrd="0" destOrd="0" presId="urn:microsoft.com/office/officeart/2005/8/layout/hierarchy1"/>
    <dgm:cxn modelId="{2F84EACE-2790-463D-95FC-CAD6704618D2}" type="presOf" srcId="{0BE05161-5F3E-4599-8632-45A7F05ECAD0}" destId="{FAFA33E9-B8F9-431D-8DF8-335F762E9BF4}" srcOrd="0" destOrd="0" presId="urn:microsoft.com/office/officeart/2005/8/layout/hierarchy1"/>
    <dgm:cxn modelId="{C00778ED-7B06-4F32-961A-B218DC281658}" srcId="{D4C56B9F-977E-47DF-8517-7412821FF736}" destId="{DC0D950D-774A-4356-81F4-4837A881A2D3}" srcOrd="0" destOrd="0" parTransId="{2DDB8A06-8931-41C4-B839-0F47455587FB}" sibTransId="{D3D8D6D2-D442-4BB8-B80D-F3C3FF82505E}"/>
    <dgm:cxn modelId="{233E4D67-0BA3-46DF-919D-F08CB91DDA9A}" type="presParOf" srcId="{E66E6F43-D30D-4E07-96BB-D63C7FA07647}" destId="{7C13AF14-F94A-4AA1-B53D-4965FC3E8765}" srcOrd="0" destOrd="0" presId="urn:microsoft.com/office/officeart/2005/8/layout/hierarchy1"/>
    <dgm:cxn modelId="{3DE848D1-ACC8-4760-B746-F61FEC6FC532}" type="presParOf" srcId="{7C13AF14-F94A-4AA1-B53D-4965FC3E8765}" destId="{23349883-3712-408A-9C50-403C7D960CC0}" srcOrd="0" destOrd="0" presId="urn:microsoft.com/office/officeart/2005/8/layout/hierarchy1"/>
    <dgm:cxn modelId="{BA969082-DD93-48AC-9FCB-D6C1B0410C05}" type="presParOf" srcId="{23349883-3712-408A-9C50-403C7D960CC0}" destId="{E68B1B7E-90F1-4588-B41E-49F1564AF05F}" srcOrd="0" destOrd="0" presId="urn:microsoft.com/office/officeart/2005/8/layout/hierarchy1"/>
    <dgm:cxn modelId="{C32DD8BE-A8BF-4B67-AFEB-143E2DACA98A}" type="presParOf" srcId="{23349883-3712-408A-9C50-403C7D960CC0}" destId="{DDCCB514-FA8E-4CC9-854E-8BB09AED804D}" srcOrd="1" destOrd="0" presId="urn:microsoft.com/office/officeart/2005/8/layout/hierarchy1"/>
    <dgm:cxn modelId="{06E82541-6DA2-4820-89ED-3A35ECB3121B}" type="presParOf" srcId="{7C13AF14-F94A-4AA1-B53D-4965FC3E8765}" destId="{CB2FE1F6-4F99-464E-94EA-4AC964AA1FF2}" srcOrd="1" destOrd="0" presId="urn:microsoft.com/office/officeart/2005/8/layout/hierarchy1"/>
    <dgm:cxn modelId="{28FCA626-6DF6-4C79-95A5-3E74CB7CA9C0}" type="presParOf" srcId="{CB2FE1F6-4F99-464E-94EA-4AC964AA1FF2}" destId="{1E43DC1B-D93B-42EE-A74A-CEB79AAE3E6F}" srcOrd="0" destOrd="0" presId="urn:microsoft.com/office/officeart/2005/8/layout/hierarchy1"/>
    <dgm:cxn modelId="{01F66FFD-2933-4E79-868C-C307F011FB6D}" type="presParOf" srcId="{CB2FE1F6-4F99-464E-94EA-4AC964AA1FF2}" destId="{D6263730-C2DC-4709-9003-A4F7C754B78C}" srcOrd="1" destOrd="0" presId="urn:microsoft.com/office/officeart/2005/8/layout/hierarchy1"/>
    <dgm:cxn modelId="{1095835A-50E1-403A-82A8-9D91D7283887}" type="presParOf" srcId="{D6263730-C2DC-4709-9003-A4F7C754B78C}" destId="{C1E74E96-307D-4CE0-BEB7-58D1336CDCF6}" srcOrd="0" destOrd="0" presId="urn:microsoft.com/office/officeart/2005/8/layout/hierarchy1"/>
    <dgm:cxn modelId="{89C3A74A-B11B-4F90-909B-FFEF7DA735A4}" type="presParOf" srcId="{C1E74E96-307D-4CE0-BEB7-58D1336CDCF6}" destId="{4D0C3DCC-5FA3-4FEC-AC9A-E16B1B6B1BDE}" srcOrd="0" destOrd="0" presId="urn:microsoft.com/office/officeart/2005/8/layout/hierarchy1"/>
    <dgm:cxn modelId="{1A2A0F5C-A2AF-476E-A0FB-7410806F39C9}" type="presParOf" srcId="{C1E74E96-307D-4CE0-BEB7-58D1336CDCF6}" destId="{2B13A8E2-BE74-487A-93D4-3A0D41E4343C}" srcOrd="1" destOrd="0" presId="urn:microsoft.com/office/officeart/2005/8/layout/hierarchy1"/>
    <dgm:cxn modelId="{DF14DD48-86BF-4F0D-A82F-9117518A4454}" type="presParOf" srcId="{D6263730-C2DC-4709-9003-A4F7C754B78C}" destId="{FDE93366-B7CE-4724-9751-BBDE7D997CE3}" srcOrd="1" destOrd="0" presId="urn:microsoft.com/office/officeart/2005/8/layout/hierarchy1"/>
    <dgm:cxn modelId="{C77A026C-93B1-4C35-B9FE-915A1413C9BD}" type="presParOf" srcId="{CB2FE1F6-4F99-464E-94EA-4AC964AA1FF2}" destId="{C2294084-2E8F-4E20-9C65-06A6EE91F874}" srcOrd="2" destOrd="0" presId="urn:microsoft.com/office/officeart/2005/8/layout/hierarchy1"/>
    <dgm:cxn modelId="{99FE5D76-0BC0-4526-8255-48A9BA2CFB0B}" type="presParOf" srcId="{CB2FE1F6-4F99-464E-94EA-4AC964AA1FF2}" destId="{25F5E1AC-297C-430A-9971-700F39D35582}" srcOrd="3" destOrd="0" presId="urn:microsoft.com/office/officeart/2005/8/layout/hierarchy1"/>
    <dgm:cxn modelId="{35E8F533-E7A6-4186-8FAA-67D2F60AE18C}" type="presParOf" srcId="{25F5E1AC-297C-430A-9971-700F39D35582}" destId="{617DFECE-1396-4932-98C2-6FB5A16F2B20}" srcOrd="0" destOrd="0" presId="urn:microsoft.com/office/officeart/2005/8/layout/hierarchy1"/>
    <dgm:cxn modelId="{10D62597-AC5E-4136-9A85-47D669677A56}" type="presParOf" srcId="{617DFECE-1396-4932-98C2-6FB5A16F2B20}" destId="{DCB5752B-9022-495D-8F56-D934BDC7E951}" srcOrd="0" destOrd="0" presId="urn:microsoft.com/office/officeart/2005/8/layout/hierarchy1"/>
    <dgm:cxn modelId="{963867E6-E1B2-4049-809F-70CEDC3DE4EF}" type="presParOf" srcId="{617DFECE-1396-4932-98C2-6FB5A16F2B20}" destId="{FAFA33E9-B8F9-431D-8DF8-335F762E9BF4}" srcOrd="1" destOrd="0" presId="urn:microsoft.com/office/officeart/2005/8/layout/hierarchy1"/>
    <dgm:cxn modelId="{53E6108F-664B-474F-A604-B3D93FF18226}" type="presParOf" srcId="{25F5E1AC-297C-430A-9971-700F39D35582}" destId="{1CE329A0-DC5E-4E7F-A8F8-B4737D4CC716}" srcOrd="1" destOrd="0" presId="urn:microsoft.com/office/officeart/2005/8/layout/hierarchy1"/>
    <dgm:cxn modelId="{58E5A937-74F7-4230-8CF5-89A4E80B49E3}" type="presParOf" srcId="{CB2FE1F6-4F99-464E-94EA-4AC964AA1FF2}" destId="{273BF191-73C5-4A50-8EA2-44B6270D27CB}" srcOrd="4" destOrd="0" presId="urn:microsoft.com/office/officeart/2005/8/layout/hierarchy1"/>
    <dgm:cxn modelId="{54AA1D27-C2C4-4B20-8CDD-59F2A9BB6367}" type="presParOf" srcId="{CB2FE1F6-4F99-464E-94EA-4AC964AA1FF2}" destId="{1CDA28CB-32A8-4C8E-AC22-BF0F7B3BF6DE}" srcOrd="5" destOrd="0" presId="urn:microsoft.com/office/officeart/2005/8/layout/hierarchy1"/>
    <dgm:cxn modelId="{CB0FA7FD-6DD9-40F8-99DE-E0F0B74C9A9D}" type="presParOf" srcId="{1CDA28CB-32A8-4C8E-AC22-BF0F7B3BF6DE}" destId="{2A51A25F-5615-4D06-A387-B83A06B1276B}" srcOrd="0" destOrd="0" presId="urn:microsoft.com/office/officeart/2005/8/layout/hierarchy1"/>
    <dgm:cxn modelId="{783A30D3-815F-4471-ABC0-F65980AA5719}" type="presParOf" srcId="{2A51A25F-5615-4D06-A387-B83A06B1276B}" destId="{42C55BF5-4F8C-424D-B595-B3CB157BD6DE}" srcOrd="0" destOrd="0" presId="urn:microsoft.com/office/officeart/2005/8/layout/hierarchy1"/>
    <dgm:cxn modelId="{71E1EAB5-31B9-406A-AB6D-0F79B4F1DB5A}" type="presParOf" srcId="{2A51A25F-5615-4D06-A387-B83A06B1276B}" destId="{143C6E09-2D9D-423E-8963-4002AD52DE18}" srcOrd="1" destOrd="0" presId="urn:microsoft.com/office/officeart/2005/8/layout/hierarchy1"/>
    <dgm:cxn modelId="{BE35CC23-5038-48A3-B25C-08532B5A47BC}" type="presParOf" srcId="{1CDA28CB-32A8-4C8E-AC22-BF0F7B3BF6DE}" destId="{13F9540C-6691-492F-9D82-76530C18C89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8BC8CD4-2F02-40C4-A1CF-8010AFD418F4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0A41F87-99A5-4903-8930-06575AF3E0F5}">
      <dgm:prSet phldrT="[Texte]" custT="1"/>
      <dgm:spPr/>
      <dgm:t>
        <a:bodyPr/>
        <a:lstStyle/>
        <a:p>
          <a:r>
            <a: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Risques géopolitiques </a:t>
          </a:r>
        </a:p>
      </dgm:t>
    </dgm:pt>
    <dgm:pt modelId="{9CBDEEE5-58BC-4618-9D73-8AE2326982F7}" type="parTrans" cxnId="{7B8F4C86-DE86-4AD9-91C7-F6F0EDFF7226}">
      <dgm:prSet/>
      <dgm:spPr/>
      <dgm:t>
        <a:bodyPr/>
        <a:lstStyle/>
        <a:p>
          <a:endParaRPr lang="fr-FR"/>
        </a:p>
      </dgm:t>
    </dgm:pt>
    <dgm:pt modelId="{DB15BD59-78C2-49BD-BFF7-D6D4C39C71E7}" type="sibTrans" cxnId="{7B8F4C86-DE86-4AD9-91C7-F6F0EDFF7226}">
      <dgm:prSet/>
      <dgm:spPr/>
      <dgm:t>
        <a:bodyPr/>
        <a:lstStyle/>
        <a:p>
          <a:endParaRPr lang="fr-FR"/>
        </a:p>
      </dgm:t>
    </dgm:pt>
    <dgm:pt modelId="{F6E0132B-D851-43D7-8B2A-8EDBF96CF309}">
      <dgm:prSet custT="1"/>
      <dgm:spPr/>
      <dgm:t>
        <a:bodyPr/>
        <a:lstStyle/>
        <a:p>
          <a:pPr>
            <a:spcBef>
              <a:spcPct val="0"/>
            </a:spcBef>
          </a:pPr>
          <a:r>
            <a:rPr lang="fr-FR" sz="2400" dirty="0">
              <a:solidFill>
                <a:srgbClr val="92D05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Décisions des gouvernements des pays cibles </a:t>
          </a:r>
        </a:p>
        <a:p>
          <a:pPr>
            <a:spcBef>
              <a:spcPct val="0"/>
            </a:spcBef>
          </a:pPr>
          <a:r>
            <a:rPr lang="fr-FR" sz="2000" i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Nationalisation d’entreprises, expropriation, embargo, contrôle sur les mouvements de capitaux ou devises (appelé risque de non transfert)... </a:t>
          </a:r>
        </a:p>
        <a:p>
          <a:pPr>
            <a:spcBef>
              <a:spcPts val="600"/>
            </a:spcBef>
          </a:pPr>
          <a:r>
            <a:rPr lang="fr-F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Risque de non-transfert = risque qu’un gouvernement impose des contrôles sur les mouvements de capitaux ou sur les devises, empêchant ainsi de convertir la devise locale en devise étrangère et/ou de transférer des fonds vers des créanciers situés en dehors du pays. </a:t>
          </a:r>
        </a:p>
        <a:p>
          <a:pPr>
            <a:spcBef>
              <a:spcPts val="600"/>
            </a:spcBef>
          </a:pPr>
          <a:r>
            <a:rPr lang="fr-F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Cette situation rendrait difficile, pour n'importe quelle PME exportant dans ce pays, de se faire payer par ses acheteurs étrangers. </a:t>
          </a:r>
          <a:endParaRPr lang="fr-FR" sz="2000" dirty="0"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D971E98C-2CB0-4FF5-862D-DE4E1E7E71CC}" type="parTrans" cxnId="{77B26EBD-6EEE-49E0-B43F-50449A55705C}">
      <dgm:prSet/>
      <dgm:spPr/>
      <dgm:t>
        <a:bodyPr/>
        <a:lstStyle/>
        <a:p>
          <a:endParaRPr lang="fr-FR"/>
        </a:p>
      </dgm:t>
    </dgm:pt>
    <dgm:pt modelId="{98EE14CC-D0C9-46BC-B185-D0B591E711AB}" type="sibTrans" cxnId="{77B26EBD-6EEE-49E0-B43F-50449A55705C}">
      <dgm:prSet/>
      <dgm:spPr/>
      <dgm:t>
        <a:bodyPr/>
        <a:lstStyle/>
        <a:p>
          <a:endParaRPr lang="fr-FR"/>
        </a:p>
      </dgm:t>
    </dgm:pt>
    <dgm:pt modelId="{C8DEF3B7-BA50-4D78-BE5D-BC4DB1094C0C}">
      <dgm:prSet custT="1"/>
      <dgm:spPr/>
      <dgm:t>
        <a:bodyPr/>
        <a:lstStyle/>
        <a:p>
          <a:r>
            <a:rPr lang="fr-FR" sz="2400" dirty="0">
              <a:solidFill>
                <a:srgbClr val="92D05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Situation politique conflictuelle </a:t>
          </a:r>
        </a:p>
        <a:p>
          <a:r>
            <a:rPr lang="fr-FR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=&gt; conflits armés, révolution, attentats, corruption...</a:t>
          </a:r>
        </a:p>
      </dgm:t>
    </dgm:pt>
    <dgm:pt modelId="{D212860E-47E8-4F86-9A52-9092010FD807}" type="parTrans" cxnId="{C906C62E-33C1-4E07-9E62-00A65298EABD}">
      <dgm:prSet/>
      <dgm:spPr/>
      <dgm:t>
        <a:bodyPr/>
        <a:lstStyle/>
        <a:p>
          <a:endParaRPr lang="fr-FR"/>
        </a:p>
      </dgm:t>
    </dgm:pt>
    <dgm:pt modelId="{8C1CAA8E-EF37-4AF0-92EE-FDC358526384}" type="sibTrans" cxnId="{C906C62E-33C1-4E07-9E62-00A65298EABD}">
      <dgm:prSet/>
      <dgm:spPr/>
      <dgm:t>
        <a:bodyPr/>
        <a:lstStyle/>
        <a:p>
          <a:endParaRPr lang="fr-FR"/>
        </a:p>
      </dgm:t>
    </dgm:pt>
    <dgm:pt modelId="{787FD472-53E8-4F11-8ADF-A577641A3BAB}" type="pres">
      <dgm:prSet presAssocID="{58BC8CD4-2F02-40C4-A1CF-8010AFD418F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C800B05-7151-47FF-B0E8-35109FE8C694}" type="pres">
      <dgm:prSet presAssocID="{E0A41F87-99A5-4903-8930-06575AF3E0F5}" presName="root1" presStyleCnt="0"/>
      <dgm:spPr/>
    </dgm:pt>
    <dgm:pt modelId="{365A54F0-5089-4CD3-BDF9-41B2DC3188F3}" type="pres">
      <dgm:prSet presAssocID="{E0A41F87-99A5-4903-8930-06575AF3E0F5}" presName="LevelOneTextNode" presStyleLbl="node0" presStyleIdx="0" presStyleCnt="1" custScaleX="95234">
        <dgm:presLayoutVars>
          <dgm:chPref val="3"/>
        </dgm:presLayoutVars>
      </dgm:prSet>
      <dgm:spPr/>
    </dgm:pt>
    <dgm:pt modelId="{9F32621B-4B78-46AB-9932-0677384A43FA}" type="pres">
      <dgm:prSet presAssocID="{E0A41F87-99A5-4903-8930-06575AF3E0F5}" presName="level2hierChild" presStyleCnt="0"/>
      <dgm:spPr/>
    </dgm:pt>
    <dgm:pt modelId="{A2C09E0C-636B-4D30-8495-53EE44A17862}" type="pres">
      <dgm:prSet presAssocID="{D971E98C-2CB0-4FF5-862D-DE4E1E7E71CC}" presName="conn2-1" presStyleLbl="parChTrans1D2" presStyleIdx="0" presStyleCnt="2"/>
      <dgm:spPr/>
    </dgm:pt>
    <dgm:pt modelId="{2FD0A8F0-8F74-447D-96AC-68BA1ECBFA63}" type="pres">
      <dgm:prSet presAssocID="{D971E98C-2CB0-4FF5-862D-DE4E1E7E71CC}" presName="connTx" presStyleLbl="parChTrans1D2" presStyleIdx="0" presStyleCnt="2"/>
      <dgm:spPr/>
    </dgm:pt>
    <dgm:pt modelId="{A42268FF-9FEA-4732-A77B-5C46F401498C}" type="pres">
      <dgm:prSet presAssocID="{F6E0132B-D851-43D7-8B2A-8EDBF96CF309}" presName="root2" presStyleCnt="0"/>
      <dgm:spPr/>
    </dgm:pt>
    <dgm:pt modelId="{137D426A-1120-46C8-A49A-CB3A8C00F95A}" type="pres">
      <dgm:prSet presAssocID="{F6E0132B-D851-43D7-8B2A-8EDBF96CF309}" presName="LevelTwoTextNode" presStyleLbl="node2" presStyleIdx="0" presStyleCnt="2" custScaleX="391177" custScaleY="288275">
        <dgm:presLayoutVars>
          <dgm:chPref val="3"/>
        </dgm:presLayoutVars>
      </dgm:prSet>
      <dgm:spPr/>
    </dgm:pt>
    <dgm:pt modelId="{D3AB1B13-CF4B-4201-B61B-5D11192DB33B}" type="pres">
      <dgm:prSet presAssocID="{F6E0132B-D851-43D7-8B2A-8EDBF96CF309}" presName="level3hierChild" presStyleCnt="0"/>
      <dgm:spPr/>
    </dgm:pt>
    <dgm:pt modelId="{A5522619-C2CB-4E56-9B7C-127B030C6874}" type="pres">
      <dgm:prSet presAssocID="{D212860E-47E8-4F86-9A52-9092010FD807}" presName="conn2-1" presStyleLbl="parChTrans1D2" presStyleIdx="1" presStyleCnt="2"/>
      <dgm:spPr/>
    </dgm:pt>
    <dgm:pt modelId="{D30899A2-33CA-4344-BBC3-1D96B75B6523}" type="pres">
      <dgm:prSet presAssocID="{D212860E-47E8-4F86-9A52-9092010FD807}" presName="connTx" presStyleLbl="parChTrans1D2" presStyleIdx="1" presStyleCnt="2"/>
      <dgm:spPr/>
    </dgm:pt>
    <dgm:pt modelId="{44E51C82-FB9D-4247-94B1-08315D07B0F6}" type="pres">
      <dgm:prSet presAssocID="{C8DEF3B7-BA50-4D78-BE5D-BC4DB1094C0C}" presName="root2" presStyleCnt="0"/>
      <dgm:spPr/>
    </dgm:pt>
    <dgm:pt modelId="{B91E47E2-517A-4D04-9C53-23B0C9629E18}" type="pres">
      <dgm:prSet presAssocID="{C8DEF3B7-BA50-4D78-BE5D-BC4DB1094C0C}" presName="LevelTwoTextNode" presStyleLbl="node2" presStyleIdx="1" presStyleCnt="2" custScaleX="391177" custScaleY="76070">
        <dgm:presLayoutVars>
          <dgm:chPref val="3"/>
        </dgm:presLayoutVars>
      </dgm:prSet>
      <dgm:spPr/>
    </dgm:pt>
    <dgm:pt modelId="{1F33F8A5-D597-4DDA-8293-CF208487A7B2}" type="pres">
      <dgm:prSet presAssocID="{C8DEF3B7-BA50-4D78-BE5D-BC4DB1094C0C}" presName="level3hierChild" presStyleCnt="0"/>
      <dgm:spPr/>
    </dgm:pt>
  </dgm:ptLst>
  <dgm:cxnLst>
    <dgm:cxn modelId="{6E280600-5BC4-4A37-9F28-629C7D1BCACE}" type="presOf" srcId="{D212860E-47E8-4F86-9A52-9092010FD807}" destId="{D30899A2-33CA-4344-BBC3-1D96B75B6523}" srcOrd="1" destOrd="0" presId="urn:microsoft.com/office/officeart/2005/8/layout/hierarchy2"/>
    <dgm:cxn modelId="{A275C223-E8C7-42CE-A1B4-96EC619EB717}" type="presOf" srcId="{D212860E-47E8-4F86-9A52-9092010FD807}" destId="{A5522619-C2CB-4E56-9B7C-127B030C6874}" srcOrd="0" destOrd="0" presId="urn:microsoft.com/office/officeart/2005/8/layout/hierarchy2"/>
    <dgm:cxn modelId="{C906C62E-33C1-4E07-9E62-00A65298EABD}" srcId="{E0A41F87-99A5-4903-8930-06575AF3E0F5}" destId="{C8DEF3B7-BA50-4D78-BE5D-BC4DB1094C0C}" srcOrd="1" destOrd="0" parTransId="{D212860E-47E8-4F86-9A52-9092010FD807}" sibTransId="{8C1CAA8E-EF37-4AF0-92EE-FDC358526384}"/>
    <dgm:cxn modelId="{05A8D830-13DC-4087-8106-9194C4025A90}" type="presOf" srcId="{D971E98C-2CB0-4FF5-862D-DE4E1E7E71CC}" destId="{2FD0A8F0-8F74-447D-96AC-68BA1ECBFA63}" srcOrd="1" destOrd="0" presId="urn:microsoft.com/office/officeart/2005/8/layout/hierarchy2"/>
    <dgm:cxn modelId="{1F41C637-A60F-40E5-A708-84E0D0798BB6}" type="presOf" srcId="{E0A41F87-99A5-4903-8930-06575AF3E0F5}" destId="{365A54F0-5089-4CD3-BDF9-41B2DC3188F3}" srcOrd="0" destOrd="0" presId="urn:microsoft.com/office/officeart/2005/8/layout/hierarchy2"/>
    <dgm:cxn modelId="{A0822466-43B9-4330-8A9B-A2C28DF5D5FD}" type="presOf" srcId="{F6E0132B-D851-43D7-8B2A-8EDBF96CF309}" destId="{137D426A-1120-46C8-A49A-CB3A8C00F95A}" srcOrd="0" destOrd="0" presId="urn:microsoft.com/office/officeart/2005/8/layout/hierarchy2"/>
    <dgm:cxn modelId="{871A9083-E61F-4C48-9CA1-0076C3E51AFA}" type="presOf" srcId="{D971E98C-2CB0-4FF5-862D-DE4E1E7E71CC}" destId="{A2C09E0C-636B-4D30-8495-53EE44A17862}" srcOrd="0" destOrd="0" presId="urn:microsoft.com/office/officeart/2005/8/layout/hierarchy2"/>
    <dgm:cxn modelId="{7B8F4C86-DE86-4AD9-91C7-F6F0EDFF7226}" srcId="{58BC8CD4-2F02-40C4-A1CF-8010AFD418F4}" destId="{E0A41F87-99A5-4903-8930-06575AF3E0F5}" srcOrd="0" destOrd="0" parTransId="{9CBDEEE5-58BC-4618-9D73-8AE2326982F7}" sibTransId="{DB15BD59-78C2-49BD-BFF7-D6D4C39C71E7}"/>
    <dgm:cxn modelId="{77B26EBD-6EEE-49E0-B43F-50449A55705C}" srcId="{E0A41F87-99A5-4903-8930-06575AF3E0F5}" destId="{F6E0132B-D851-43D7-8B2A-8EDBF96CF309}" srcOrd="0" destOrd="0" parTransId="{D971E98C-2CB0-4FF5-862D-DE4E1E7E71CC}" sibTransId="{98EE14CC-D0C9-46BC-B185-D0B591E711AB}"/>
    <dgm:cxn modelId="{75BA30EA-1F5B-4DC0-8693-BA04E7C597A0}" type="presOf" srcId="{58BC8CD4-2F02-40C4-A1CF-8010AFD418F4}" destId="{787FD472-53E8-4F11-8ADF-A577641A3BAB}" srcOrd="0" destOrd="0" presId="urn:microsoft.com/office/officeart/2005/8/layout/hierarchy2"/>
    <dgm:cxn modelId="{2BE9F3FC-801A-4C09-A9ED-E4B3DCFF0FD4}" type="presOf" srcId="{C8DEF3B7-BA50-4D78-BE5D-BC4DB1094C0C}" destId="{B91E47E2-517A-4D04-9C53-23B0C9629E18}" srcOrd="0" destOrd="0" presId="urn:microsoft.com/office/officeart/2005/8/layout/hierarchy2"/>
    <dgm:cxn modelId="{4FD4BDB1-B9C2-49C7-A64B-B5F5A1255DBC}" type="presParOf" srcId="{787FD472-53E8-4F11-8ADF-A577641A3BAB}" destId="{BC800B05-7151-47FF-B0E8-35109FE8C694}" srcOrd="0" destOrd="0" presId="urn:microsoft.com/office/officeart/2005/8/layout/hierarchy2"/>
    <dgm:cxn modelId="{5B2DEB68-E93E-4AFE-9E87-28BF3EAF565F}" type="presParOf" srcId="{BC800B05-7151-47FF-B0E8-35109FE8C694}" destId="{365A54F0-5089-4CD3-BDF9-41B2DC3188F3}" srcOrd="0" destOrd="0" presId="urn:microsoft.com/office/officeart/2005/8/layout/hierarchy2"/>
    <dgm:cxn modelId="{5CEBB5BC-012E-47AD-8575-9EF31B0140FF}" type="presParOf" srcId="{BC800B05-7151-47FF-B0E8-35109FE8C694}" destId="{9F32621B-4B78-46AB-9932-0677384A43FA}" srcOrd="1" destOrd="0" presId="urn:microsoft.com/office/officeart/2005/8/layout/hierarchy2"/>
    <dgm:cxn modelId="{24E31124-22F1-48C3-B430-28FF4DE380CE}" type="presParOf" srcId="{9F32621B-4B78-46AB-9932-0677384A43FA}" destId="{A2C09E0C-636B-4D30-8495-53EE44A17862}" srcOrd="0" destOrd="0" presId="urn:microsoft.com/office/officeart/2005/8/layout/hierarchy2"/>
    <dgm:cxn modelId="{78ACB897-EEBB-4E43-B945-45EB8910418B}" type="presParOf" srcId="{A2C09E0C-636B-4D30-8495-53EE44A17862}" destId="{2FD0A8F0-8F74-447D-96AC-68BA1ECBFA63}" srcOrd="0" destOrd="0" presId="urn:microsoft.com/office/officeart/2005/8/layout/hierarchy2"/>
    <dgm:cxn modelId="{38DEC651-E288-433D-870C-1FA65E2DAF2E}" type="presParOf" srcId="{9F32621B-4B78-46AB-9932-0677384A43FA}" destId="{A42268FF-9FEA-4732-A77B-5C46F401498C}" srcOrd="1" destOrd="0" presId="urn:microsoft.com/office/officeart/2005/8/layout/hierarchy2"/>
    <dgm:cxn modelId="{9774448D-6BBF-4784-A370-22ED30CF5314}" type="presParOf" srcId="{A42268FF-9FEA-4732-A77B-5C46F401498C}" destId="{137D426A-1120-46C8-A49A-CB3A8C00F95A}" srcOrd="0" destOrd="0" presId="urn:microsoft.com/office/officeart/2005/8/layout/hierarchy2"/>
    <dgm:cxn modelId="{E3EA31D6-E7E5-4155-83F0-A62B63CF45AA}" type="presParOf" srcId="{A42268FF-9FEA-4732-A77B-5C46F401498C}" destId="{D3AB1B13-CF4B-4201-B61B-5D11192DB33B}" srcOrd="1" destOrd="0" presId="urn:microsoft.com/office/officeart/2005/8/layout/hierarchy2"/>
    <dgm:cxn modelId="{12531186-5B08-4534-B18D-0AB71FADDE69}" type="presParOf" srcId="{9F32621B-4B78-46AB-9932-0677384A43FA}" destId="{A5522619-C2CB-4E56-9B7C-127B030C6874}" srcOrd="2" destOrd="0" presId="urn:microsoft.com/office/officeart/2005/8/layout/hierarchy2"/>
    <dgm:cxn modelId="{01C17004-1C99-4D79-8218-7F38A229C466}" type="presParOf" srcId="{A5522619-C2CB-4E56-9B7C-127B030C6874}" destId="{D30899A2-33CA-4344-BBC3-1D96B75B6523}" srcOrd="0" destOrd="0" presId="urn:microsoft.com/office/officeart/2005/8/layout/hierarchy2"/>
    <dgm:cxn modelId="{25076A18-B5FF-4B2E-9DE5-F0153F99007F}" type="presParOf" srcId="{9F32621B-4B78-46AB-9932-0677384A43FA}" destId="{44E51C82-FB9D-4247-94B1-08315D07B0F6}" srcOrd="3" destOrd="0" presId="urn:microsoft.com/office/officeart/2005/8/layout/hierarchy2"/>
    <dgm:cxn modelId="{3F7843EC-EA0F-4316-B8C4-9BE0CC34E627}" type="presParOf" srcId="{44E51C82-FB9D-4247-94B1-08315D07B0F6}" destId="{B91E47E2-517A-4D04-9C53-23B0C9629E18}" srcOrd="0" destOrd="0" presId="urn:microsoft.com/office/officeart/2005/8/layout/hierarchy2"/>
    <dgm:cxn modelId="{420C54EE-EC0A-4F35-90F0-252642FEE377}" type="presParOf" srcId="{44E51C82-FB9D-4247-94B1-08315D07B0F6}" destId="{1F33F8A5-D597-4DDA-8293-CF208487A7B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113E061-9A49-4DD1-812A-95C5DC599DFE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DE265E14-61B9-4BB1-8445-8B1BD07F7169}">
      <dgm:prSet phldrT="[Texte]" custT="1"/>
      <dgm:spPr/>
      <dgm:t>
        <a:bodyPr/>
        <a:lstStyle/>
        <a:p>
          <a:r>
            <a: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Ces risques sont source </a:t>
          </a:r>
          <a:endParaRPr lang="fr-FR" sz="2400" dirty="0"/>
        </a:p>
      </dgm:t>
    </dgm:pt>
    <dgm:pt modelId="{AFC3DB09-E57E-4DE1-802C-BBB1CCB5FC6F}" type="parTrans" cxnId="{298CD79C-3DC0-4890-98F8-D0D86B34432D}">
      <dgm:prSet/>
      <dgm:spPr/>
      <dgm:t>
        <a:bodyPr/>
        <a:lstStyle/>
        <a:p>
          <a:endParaRPr lang="fr-FR" sz="1600"/>
        </a:p>
      </dgm:t>
    </dgm:pt>
    <dgm:pt modelId="{E9BFE09A-B4D7-416B-9335-D0D437D1B7B1}" type="sibTrans" cxnId="{298CD79C-3DC0-4890-98F8-D0D86B34432D}">
      <dgm:prSet/>
      <dgm:spPr/>
      <dgm:t>
        <a:bodyPr/>
        <a:lstStyle/>
        <a:p>
          <a:endParaRPr lang="fr-FR" sz="1600"/>
        </a:p>
      </dgm:t>
    </dgm:pt>
    <dgm:pt modelId="{45B53C24-6587-4485-BB25-884D6F0102B3}">
      <dgm:prSet custT="1"/>
      <dgm:spPr/>
      <dgm:t>
        <a:bodyPr/>
        <a:lstStyle/>
        <a:p>
          <a:r>
            <a: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De </a:t>
          </a:r>
          <a:r>
            <a:rPr lang="fr-FR" sz="24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coûts directs </a:t>
          </a:r>
          <a:r>
            <a: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supplémentaires pour l'entreprise exportatrice qui n'arrivera pas à se faire payer les sommes attendues.</a:t>
          </a:r>
          <a:endParaRPr lang="fr-FR" sz="2400" dirty="0"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79ED489F-3116-4C54-B0C4-86B630CA6174}" type="parTrans" cxnId="{5C5A9C67-CE33-43D8-9C93-4FA7DE1FF416}">
      <dgm:prSet/>
      <dgm:spPr/>
      <dgm:t>
        <a:bodyPr/>
        <a:lstStyle/>
        <a:p>
          <a:endParaRPr lang="fr-FR" sz="1600"/>
        </a:p>
      </dgm:t>
    </dgm:pt>
    <dgm:pt modelId="{C31ECA02-4FAB-411C-8EEF-408EBEA58ADD}" type="sibTrans" cxnId="{5C5A9C67-CE33-43D8-9C93-4FA7DE1FF416}">
      <dgm:prSet/>
      <dgm:spPr/>
      <dgm:t>
        <a:bodyPr/>
        <a:lstStyle/>
        <a:p>
          <a:endParaRPr lang="fr-FR" sz="1600"/>
        </a:p>
      </dgm:t>
    </dgm:pt>
    <dgm:pt modelId="{B6494536-0C28-4995-B3C0-6EE79BAE65F6}">
      <dgm:prSet custT="1"/>
      <dgm:spPr/>
      <dgm:t>
        <a:bodyPr/>
        <a:lstStyle/>
        <a:p>
          <a:r>
            <a:rPr lang="fr-FR" sz="240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De </a:t>
          </a:r>
          <a:r>
            <a:rPr lang="fr-FR" sz="2400" b="1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coûts indirects </a:t>
          </a:r>
          <a:r>
            <a:rPr lang="fr-FR" sz="240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car ils risquent d'impacter négativement l'économie du pays, et d'entraîner une baisse des commandes de produits non essentiels.</a:t>
          </a:r>
          <a:endParaRPr lang="fr-FR" sz="2400" dirty="0"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BF40E173-51EA-4D3B-A291-FC0357C7D2AE}" type="parTrans" cxnId="{719D84BA-69C0-4B40-8C7E-90483765262E}">
      <dgm:prSet/>
      <dgm:spPr/>
      <dgm:t>
        <a:bodyPr/>
        <a:lstStyle/>
        <a:p>
          <a:endParaRPr lang="fr-FR" sz="1600"/>
        </a:p>
      </dgm:t>
    </dgm:pt>
    <dgm:pt modelId="{6290C1C4-8D57-476F-B59B-D7C6290E0343}" type="sibTrans" cxnId="{719D84BA-69C0-4B40-8C7E-90483765262E}">
      <dgm:prSet/>
      <dgm:spPr/>
      <dgm:t>
        <a:bodyPr/>
        <a:lstStyle/>
        <a:p>
          <a:endParaRPr lang="fr-FR" sz="1600"/>
        </a:p>
      </dgm:t>
    </dgm:pt>
    <dgm:pt modelId="{7AE8CD7E-BB53-40CE-B8CE-7B61178B6CA0}" type="pres">
      <dgm:prSet presAssocID="{E113E061-9A49-4DD1-812A-95C5DC599DF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F65D57E-D0B7-4075-B8F2-FF9B33853E79}" type="pres">
      <dgm:prSet presAssocID="{DE265E14-61B9-4BB1-8445-8B1BD07F7169}" presName="hierRoot1" presStyleCnt="0">
        <dgm:presLayoutVars>
          <dgm:hierBranch val="init"/>
        </dgm:presLayoutVars>
      </dgm:prSet>
      <dgm:spPr/>
    </dgm:pt>
    <dgm:pt modelId="{A38B0823-0FDD-4321-BC4E-A8B12A82D6D6}" type="pres">
      <dgm:prSet presAssocID="{DE265E14-61B9-4BB1-8445-8B1BD07F7169}" presName="rootComposite1" presStyleCnt="0"/>
      <dgm:spPr/>
    </dgm:pt>
    <dgm:pt modelId="{C4562E7B-9008-43F3-A6FB-CA92D6A9B5C8}" type="pres">
      <dgm:prSet presAssocID="{DE265E14-61B9-4BB1-8445-8B1BD07F7169}" presName="rootText1" presStyleLbl="node0" presStyleIdx="0" presStyleCnt="1" custScaleX="45927">
        <dgm:presLayoutVars>
          <dgm:chPref val="3"/>
        </dgm:presLayoutVars>
      </dgm:prSet>
      <dgm:spPr/>
    </dgm:pt>
    <dgm:pt modelId="{003CA13E-1F7B-43D7-9D89-83C40730E0D5}" type="pres">
      <dgm:prSet presAssocID="{DE265E14-61B9-4BB1-8445-8B1BD07F7169}" presName="rootConnector1" presStyleLbl="node1" presStyleIdx="0" presStyleCnt="0"/>
      <dgm:spPr/>
    </dgm:pt>
    <dgm:pt modelId="{A12621C2-A8B9-4362-9B70-FCB94AB84F41}" type="pres">
      <dgm:prSet presAssocID="{DE265E14-61B9-4BB1-8445-8B1BD07F7169}" presName="hierChild2" presStyleCnt="0"/>
      <dgm:spPr/>
    </dgm:pt>
    <dgm:pt modelId="{612B2D76-FB74-472E-B64E-5BC45B86AA44}" type="pres">
      <dgm:prSet presAssocID="{79ED489F-3116-4C54-B0C4-86B630CA6174}" presName="Name64" presStyleLbl="parChTrans1D2" presStyleIdx="0" presStyleCnt="2"/>
      <dgm:spPr/>
    </dgm:pt>
    <dgm:pt modelId="{88807E78-FB68-477D-AABB-EBF5EF37387C}" type="pres">
      <dgm:prSet presAssocID="{45B53C24-6587-4485-BB25-884D6F0102B3}" presName="hierRoot2" presStyleCnt="0">
        <dgm:presLayoutVars>
          <dgm:hierBranch val="init"/>
        </dgm:presLayoutVars>
      </dgm:prSet>
      <dgm:spPr/>
    </dgm:pt>
    <dgm:pt modelId="{2FD696F0-2922-4F56-8A13-EE7DE7D8B6F8}" type="pres">
      <dgm:prSet presAssocID="{45B53C24-6587-4485-BB25-884D6F0102B3}" presName="rootComposite" presStyleCnt="0"/>
      <dgm:spPr/>
    </dgm:pt>
    <dgm:pt modelId="{16A6F747-2C07-4561-AC3C-578E7D05F056}" type="pres">
      <dgm:prSet presAssocID="{45B53C24-6587-4485-BB25-884D6F0102B3}" presName="rootText" presStyleLbl="node2" presStyleIdx="0" presStyleCnt="2" custScaleX="173155">
        <dgm:presLayoutVars>
          <dgm:chPref val="3"/>
        </dgm:presLayoutVars>
      </dgm:prSet>
      <dgm:spPr/>
    </dgm:pt>
    <dgm:pt modelId="{A41AB636-4DD1-43C4-8F0B-807870700397}" type="pres">
      <dgm:prSet presAssocID="{45B53C24-6587-4485-BB25-884D6F0102B3}" presName="rootConnector" presStyleLbl="node2" presStyleIdx="0" presStyleCnt="2"/>
      <dgm:spPr/>
    </dgm:pt>
    <dgm:pt modelId="{23BA0F57-BBDD-4F92-AF8E-91907373AE45}" type="pres">
      <dgm:prSet presAssocID="{45B53C24-6587-4485-BB25-884D6F0102B3}" presName="hierChild4" presStyleCnt="0"/>
      <dgm:spPr/>
    </dgm:pt>
    <dgm:pt modelId="{86AE7D88-FBAD-497F-AB4E-FA9DB226AC98}" type="pres">
      <dgm:prSet presAssocID="{45B53C24-6587-4485-BB25-884D6F0102B3}" presName="hierChild5" presStyleCnt="0"/>
      <dgm:spPr/>
    </dgm:pt>
    <dgm:pt modelId="{BDE47561-8440-4CF5-8058-CDA1C3F012F5}" type="pres">
      <dgm:prSet presAssocID="{BF40E173-51EA-4D3B-A291-FC0357C7D2AE}" presName="Name64" presStyleLbl="parChTrans1D2" presStyleIdx="1" presStyleCnt="2"/>
      <dgm:spPr/>
    </dgm:pt>
    <dgm:pt modelId="{DBB4B166-3FE5-402E-AF12-D3D8517DD90A}" type="pres">
      <dgm:prSet presAssocID="{B6494536-0C28-4995-B3C0-6EE79BAE65F6}" presName="hierRoot2" presStyleCnt="0">
        <dgm:presLayoutVars>
          <dgm:hierBranch val="init"/>
        </dgm:presLayoutVars>
      </dgm:prSet>
      <dgm:spPr/>
    </dgm:pt>
    <dgm:pt modelId="{0309F83A-AEC8-4667-84C4-C41405215664}" type="pres">
      <dgm:prSet presAssocID="{B6494536-0C28-4995-B3C0-6EE79BAE65F6}" presName="rootComposite" presStyleCnt="0"/>
      <dgm:spPr/>
    </dgm:pt>
    <dgm:pt modelId="{D2A0E676-9404-412D-A60D-F5320B7F25A9}" type="pres">
      <dgm:prSet presAssocID="{B6494536-0C28-4995-B3C0-6EE79BAE65F6}" presName="rootText" presStyleLbl="node2" presStyleIdx="1" presStyleCnt="2" custScaleX="173155">
        <dgm:presLayoutVars>
          <dgm:chPref val="3"/>
        </dgm:presLayoutVars>
      </dgm:prSet>
      <dgm:spPr/>
    </dgm:pt>
    <dgm:pt modelId="{143BF846-BEF0-4B40-9371-93DC8237778F}" type="pres">
      <dgm:prSet presAssocID="{B6494536-0C28-4995-B3C0-6EE79BAE65F6}" presName="rootConnector" presStyleLbl="node2" presStyleIdx="1" presStyleCnt="2"/>
      <dgm:spPr/>
    </dgm:pt>
    <dgm:pt modelId="{D09CD23C-DB7F-4ABE-818C-7D9CCBE705F3}" type="pres">
      <dgm:prSet presAssocID="{B6494536-0C28-4995-B3C0-6EE79BAE65F6}" presName="hierChild4" presStyleCnt="0"/>
      <dgm:spPr/>
    </dgm:pt>
    <dgm:pt modelId="{BF3AED28-5D49-416C-A0BA-2ADEED2AF119}" type="pres">
      <dgm:prSet presAssocID="{B6494536-0C28-4995-B3C0-6EE79BAE65F6}" presName="hierChild5" presStyleCnt="0"/>
      <dgm:spPr/>
    </dgm:pt>
    <dgm:pt modelId="{98FF7573-0634-4EEE-BC94-E51B2E1FCB7E}" type="pres">
      <dgm:prSet presAssocID="{DE265E14-61B9-4BB1-8445-8B1BD07F7169}" presName="hierChild3" presStyleCnt="0"/>
      <dgm:spPr/>
    </dgm:pt>
  </dgm:ptLst>
  <dgm:cxnLst>
    <dgm:cxn modelId="{99F97D08-8BF6-4193-BD0C-3950268A82AC}" type="presOf" srcId="{E113E061-9A49-4DD1-812A-95C5DC599DFE}" destId="{7AE8CD7E-BB53-40CE-B8CE-7B61178B6CA0}" srcOrd="0" destOrd="0" presId="urn:microsoft.com/office/officeart/2009/3/layout/HorizontalOrganizationChart"/>
    <dgm:cxn modelId="{5A45EB1F-9193-436C-B4FD-229AFB043FDD}" type="presOf" srcId="{BF40E173-51EA-4D3B-A291-FC0357C7D2AE}" destId="{BDE47561-8440-4CF5-8058-CDA1C3F012F5}" srcOrd="0" destOrd="0" presId="urn:microsoft.com/office/officeart/2009/3/layout/HorizontalOrganizationChart"/>
    <dgm:cxn modelId="{99F08334-4182-4DCD-BB0C-69A41E595E49}" type="presOf" srcId="{B6494536-0C28-4995-B3C0-6EE79BAE65F6}" destId="{D2A0E676-9404-412D-A60D-F5320B7F25A9}" srcOrd="0" destOrd="0" presId="urn:microsoft.com/office/officeart/2009/3/layout/HorizontalOrganizationChart"/>
    <dgm:cxn modelId="{5C5A9C67-CE33-43D8-9C93-4FA7DE1FF416}" srcId="{DE265E14-61B9-4BB1-8445-8B1BD07F7169}" destId="{45B53C24-6587-4485-BB25-884D6F0102B3}" srcOrd="0" destOrd="0" parTransId="{79ED489F-3116-4C54-B0C4-86B630CA6174}" sibTransId="{C31ECA02-4FAB-411C-8EEF-408EBEA58ADD}"/>
    <dgm:cxn modelId="{2585B478-A514-44C1-A93C-6EABD21FB6FB}" type="presOf" srcId="{DE265E14-61B9-4BB1-8445-8B1BD07F7169}" destId="{003CA13E-1F7B-43D7-9D89-83C40730E0D5}" srcOrd="1" destOrd="0" presId="urn:microsoft.com/office/officeart/2009/3/layout/HorizontalOrganizationChart"/>
    <dgm:cxn modelId="{5D479880-956A-4CC0-9D58-437B9F39E6D4}" type="presOf" srcId="{B6494536-0C28-4995-B3C0-6EE79BAE65F6}" destId="{143BF846-BEF0-4B40-9371-93DC8237778F}" srcOrd="1" destOrd="0" presId="urn:microsoft.com/office/officeart/2009/3/layout/HorizontalOrganizationChart"/>
    <dgm:cxn modelId="{298CD79C-3DC0-4890-98F8-D0D86B34432D}" srcId="{E113E061-9A49-4DD1-812A-95C5DC599DFE}" destId="{DE265E14-61B9-4BB1-8445-8B1BD07F7169}" srcOrd="0" destOrd="0" parTransId="{AFC3DB09-E57E-4DE1-802C-BBB1CCB5FC6F}" sibTransId="{E9BFE09A-B4D7-416B-9335-D0D437D1B7B1}"/>
    <dgm:cxn modelId="{B2002EB9-E8CA-43C8-84AC-98B75FA7C44D}" type="presOf" srcId="{DE265E14-61B9-4BB1-8445-8B1BD07F7169}" destId="{C4562E7B-9008-43F3-A6FB-CA92D6A9B5C8}" srcOrd="0" destOrd="0" presId="urn:microsoft.com/office/officeart/2009/3/layout/HorizontalOrganizationChart"/>
    <dgm:cxn modelId="{719D84BA-69C0-4B40-8C7E-90483765262E}" srcId="{DE265E14-61B9-4BB1-8445-8B1BD07F7169}" destId="{B6494536-0C28-4995-B3C0-6EE79BAE65F6}" srcOrd="1" destOrd="0" parTransId="{BF40E173-51EA-4D3B-A291-FC0357C7D2AE}" sibTransId="{6290C1C4-8D57-476F-B59B-D7C6290E0343}"/>
    <dgm:cxn modelId="{2CDD7ED0-8296-45F3-8E91-D7E98A4997C5}" type="presOf" srcId="{45B53C24-6587-4485-BB25-884D6F0102B3}" destId="{A41AB636-4DD1-43C4-8F0B-807870700397}" srcOrd="1" destOrd="0" presId="urn:microsoft.com/office/officeart/2009/3/layout/HorizontalOrganizationChart"/>
    <dgm:cxn modelId="{A99D58F0-2C6C-41E1-9E42-946CF422FEE9}" type="presOf" srcId="{79ED489F-3116-4C54-B0C4-86B630CA6174}" destId="{612B2D76-FB74-472E-B64E-5BC45B86AA44}" srcOrd="0" destOrd="0" presId="urn:microsoft.com/office/officeart/2009/3/layout/HorizontalOrganizationChart"/>
    <dgm:cxn modelId="{D9E1FFF2-A647-453D-BC0F-4CF390D874E3}" type="presOf" srcId="{45B53C24-6587-4485-BB25-884D6F0102B3}" destId="{16A6F747-2C07-4561-AC3C-578E7D05F056}" srcOrd="0" destOrd="0" presId="urn:microsoft.com/office/officeart/2009/3/layout/HorizontalOrganizationChart"/>
    <dgm:cxn modelId="{724B81BA-FB85-4E86-8B9D-22AF45FCE6D2}" type="presParOf" srcId="{7AE8CD7E-BB53-40CE-B8CE-7B61178B6CA0}" destId="{6F65D57E-D0B7-4075-B8F2-FF9B33853E79}" srcOrd="0" destOrd="0" presId="urn:microsoft.com/office/officeart/2009/3/layout/HorizontalOrganizationChart"/>
    <dgm:cxn modelId="{8266BC58-58F7-4181-9094-168627D635AB}" type="presParOf" srcId="{6F65D57E-D0B7-4075-B8F2-FF9B33853E79}" destId="{A38B0823-0FDD-4321-BC4E-A8B12A82D6D6}" srcOrd="0" destOrd="0" presId="urn:microsoft.com/office/officeart/2009/3/layout/HorizontalOrganizationChart"/>
    <dgm:cxn modelId="{9ED21AB2-CAFA-40C4-A922-B269655E9952}" type="presParOf" srcId="{A38B0823-0FDD-4321-BC4E-A8B12A82D6D6}" destId="{C4562E7B-9008-43F3-A6FB-CA92D6A9B5C8}" srcOrd="0" destOrd="0" presId="urn:microsoft.com/office/officeart/2009/3/layout/HorizontalOrganizationChart"/>
    <dgm:cxn modelId="{D41D6987-DA17-4ED6-A693-3F35BB82D874}" type="presParOf" srcId="{A38B0823-0FDD-4321-BC4E-A8B12A82D6D6}" destId="{003CA13E-1F7B-43D7-9D89-83C40730E0D5}" srcOrd="1" destOrd="0" presId="urn:microsoft.com/office/officeart/2009/3/layout/HorizontalOrganizationChart"/>
    <dgm:cxn modelId="{1349F329-A150-4234-B894-0ABFA5CFCFAB}" type="presParOf" srcId="{6F65D57E-D0B7-4075-B8F2-FF9B33853E79}" destId="{A12621C2-A8B9-4362-9B70-FCB94AB84F41}" srcOrd="1" destOrd="0" presId="urn:microsoft.com/office/officeart/2009/3/layout/HorizontalOrganizationChart"/>
    <dgm:cxn modelId="{F3B2A330-1102-4F45-BAFC-121A43448B9C}" type="presParOf" srcId="{A12621C2-A8B9-4362-9B70-FCB94AB84F41}" destId="{612B2D76-FB74-472E-B64E-5BC45B86AA44}" srcOrd="0" destOrd="0" presId="urn:microsoft.com/office/officeart/2009/3/layout/HorizontalOrganizationChart"/>
    <dgm:cxn modelId="{901D1CA2-A84E-40F5-B540-02A4F773F18F}" type="presParOf" srcId="{A12621C2-A8B9-4362-9B70-FCB94AB84F41}" destId="{88807E78-FB68-477D-AABB-EBF5EF37387C}" srcOrd="1" destOrd="0" presId="urn:microsoft.com/office/officeart/2009/3/layout/HorizontalOrganizationChart"/>
    <dgm:cxn modelId="{98854822-F989-4EA0-91FB-2D5700D8A971}" type="presParOf" srcId="{88807E78-FB68-477D-AABB-EBF5EF37387C}" destId="{2FD696F0-2922-4F56-8A13-EE7DE7D8B6F8}" srcOrd="0" destOrd="0" presId="urn:microsoft.com/office/officeart/2009/3/layout/HorizontalOrganizationChart"/>
    <dgm:cxn modelId="{2F3D7DA1-39E0-4898-8F57-A45B5B5C43B4}" type="presParOf" srcId="{2FD696F0-2922-4F56-8A13-EE7DE7D8B6F8}" destId="{16A6F747-2C07-4561-AC3C-578E7D05F056}" srcOrd="0" destOrd="0" presId="urn:microsoft.com/office/officeart/2009/3/layout/HorizontalOrganizationChart"/>
    <dgm:cxn modelId="{700EDB9A-2F42-42C9-9C87-ED6CBD1FE5EB}" type="presParOf" srcId="{2FD696F0-2922-4F56-8A13-EE7DE7D8B6F8}" destId="{A41AB636-4DD1-43C4-8F0B-807870700397}" srcOrd="1" destOrd="0" presId="urn:microsoft.com/office/officeart/2009/3/layout/HorizontalOrganizationChart"/>
    <dgm:cxn modelId="{31882E01-31B5-4AA0-8F9F-6E1FDA19CCB9}" type="presParOf" srcId="{88807E78-FB68-477D-AABB-EBF5EF37387C}" destId="{23BA0F57-BBDD-4F92-AF8E-91907373AE45}" srcOrd="1" destOrd="0" presId="urn:microsoft.com/office/officeart/2009/3/layout/HorizontalOrganizationChart"/>
    <dgm:cxn modelId="{9633230C-8676-426B-8C87-D02D96661169}" type="presParOf" srcId="{88807E78-FB68-477D-AABB-EBF5EF37387C}" destId="{86AE7D88-FBAD-497F-AB4E-FA9DB226AC98}" srcOrd="2" destOrd="0" presId="urn:microsoft.com/office/officeart/2009/3/layout/HorizontalOrganizationChart"/>
    <dgm:cxn modelId="{86190C93-0014-45CE-A57F-896AB60F6CAF}" type="presParOf" srcId="{A12621C2-A8B9-4362-9B70-FCB94AB84F41}" destId="{BDE47561-8440-4CF5-8058-CDA1C3F012F5}" srcOrd="2" destOrd="0" presId="urn:microsoft.com/office/officeart/2009/3/layout/HorizontalOrganizationChart"/>
    <dgm:cxn modelId="{0B4AF293-2395-41F7-BC8C-67607A162705}" type="presParOf" srcId="{A12621C2-A8B9-4362-9B70-FCB94AB84F41}" destId="{DBB4B166-3FE5-402E-AF12-D3D8517DD90A}" srcOrd="3" destOrd="0" presId="urn:microsoft.com/office/officeart/2009/3/layout/HorizontalOrganizationChart"/>
    <dgm:cxn modelId="{0B3C8FD1-C0B0-4D97-8532-58BDFBCA1820}" type="presParOf" srcId="{DBB4B166-3FE5-402E-AF12-D3D8517DD90A}" destId="{0309F83A-AEC8-4667-84C4-C41405215664}" srcOrd="0" destOrd="0" presId="urn:microsoft.com/office/officeart/2009/3/layout/HorizontalOrganizationChart"/>
    <dgm:cxn modelId="{08B48633-6D5D-4CA4-AEAF-1F964DAB26C7}" type="presParOf" srcId="{0309F83A-AEC8-4667-84C4-C41405215664}" destId="{D2A0E676-9404-412D-A60D-F5320B7F25A9}" srcOrd="0" destOrd="0" presId="urn:microsoft.com/office/officeart/2009/3/layout/HorizontalOrganizationChart"/>
    <dgm:cxn modelId="{10322770-8B9D-473A-9C44-7F90DBCEA328}" type="presParOf" srcId="{0309F83A-AEC8-4667-84C4-C41405215664}" destId="{143BF846-BEF0-4B40-9371-93DC8237778F}" srcOrd="1" destOrd="0" presId="urn:microsoft.com/office/officeart/2009/3/layout/HorizontalOrganizationChart"/>
    <dgm:cxn modelId="{B093D587-AC5D-49C9-944B-1E0C0D2A3B1C}" type="presParOf" srcId="{DBB4B166-3FE5-402E-AF12-D3D8517DD90A}" destId="{D09CD23C-DB7F-4ABE-818C-7D9CCBE705F3}" srcOrd="1" destOrd="0" presId="urn:microsoft.com/office/officeart/2009/3/layout/HorizontalOrganizationChart"/>
    <dgm:cxn modelId="{6D970857-F0A0-4878-8FB1-6F8853CE006D}" type="presParOf" srcId="{DBB4B166-3FE5-402E-AF12-D3D8517DD90A}" destId="{BF3AED28-5D49-416C-A0BA-2ADEED2AF119}" srcOrd="2" destOrd="0" presId="urn:microsoft.com/office/officeart/2009/3/layout/HorizontalOrganizationChart"/>
    <dgm:cxn modelId="{07BDA8E8-5B9C-41A2-B726-55BA6C92E6A6}" type="presParOf" srcId="{6F65D57E-D0B7-4075-B8F2-FF9B33853E79}" destId="{98FF7573-0634-4EEE-BC94-E51B2E1FCB7E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3BF191-73C5-4A50-8EA2-44B6270D27CB}">
      <dsp:nvSpPr>
        <dsp:cNvPr id="0" name=""/>
        <dsp:cNvSpPr/>
      </dsp:nvSpPr>
      <dsp:spPr>
        <a:xfrm>
          <a:off x="5418841" y="1661951"/>
          <a:ext cx="4102204" cy="9520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8780"/>
              </a:lnTo>
              <a:lnTo>
                <a:pt x="4102204" y="648780"/>
              </a:lnTo>
              <a:lnTo>
                <a:pt x="4102204" y="95203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294084-2E8F-4E20-9C65-06A6EE91F874}">
      <dsp:nvSpPr>
        <dsp:cNvPr id="0" name=""/>
        <dsp:cNvSpPr/>
      </dsp:nvSpPr>
      <dsp:spPr>
        <a:xfrm>
          <a:off x="5418841" y="1661951"/>
          <a:ext cx="757575" cy="9520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8780"/>
              </a:lnTo>
              <a:lnTo>
                <a:pt x="757575" y="648780"/>
              </a:lnTo>
              <a:lnTo>
                <a:pt x="757575" y="95203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43DC1B-D93B-42EE-A74A-CEB79AAE3E6F}">
      <dsp:nvSpPr>
        <dsp:cNvPr id="0" name=""/>
        <dsp:cNvSpPr/>
      </dsp:nvSpPr>
      <dsp:spPr>
        <a:xfrm>
          <a:off x="2074213" y="1661951"/>
          <a:ext cx="3344628" cy="952030"/>
        </a:xfrm>
        <a:custGeom>
          <a:avLst/>
          <a:gdLst/>
          <a:ahLst/>
          <a:cxnLst/>
          <a:rect l="0" t="0" r="0" b="0"/>
          <a:pathLst>
            <a:path>
              <a:moveTo>
                <a:pt x="3344628" y="0"/>
              </a:moveTo>
              <a:lnTo>
                <a:pt x="3344628" y="648780"/>
              </a:lnTo>
              <a:lnTo>
                <a:pt x="0" y="648780"/>
              </a:lnTo>
              <a:lnTo>
                <a:pt x="0" y="95203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8B1B7E-90F1-4588-B41E-49F1564AF05F}">
      <dsp:nvSpPr>
        <dsp:cNvPr id="0" name=""/>
        <dsp:cNvSpPr/>
      </dsp:nvSpPr>
      <dsp:spPr>
        <a:xfrm>
          <a:off x="1613808" y="728411"/>
          <a:ext cx="7610065" cy="9335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CCB514-FA8E-4CC9-854E-8BB09AED804D}">
      <dsp:nvSpPr>
        <dsp:cNvPr id="0" name=""/>
        <dsp:cNvSpPr/>
      </dsp:nvSpPr>
      <dsp:spPr>
        <a:xfrm>
          <a:off x="1977526" y="1073943"/>
          <a:ext cx="7610065" cy="9335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latin typeface="Arial" panose="020B0604020202020204" pitchFamily="34" charset="0"/>
              <a:cs typeface="Arial" panose="020B0604020202020204" pitchFamily="34" charset="0"/>
            </a:rPr>
            <a:t>Les </a:t>
          </a: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entreprises exportatrices</a:t>
          </a:r>
          <a:r>
            <a:rPr lang="fr-FR" sz="1800" kern="1200" dirty="0">
              <a:latin typeface="Arial" panose="020B0604020202020204" pitchFamily="34" charset="0"/>
              <a:cs typeface="Arial" panose="020B0604020202020204" pitchFamily="34" charset="0"/>
            </a:rPr>
            <a:t> doivent faire face à des risques supplémentaires et spécifiques :</a:t>
          </a:r>
        </a:p>
      </dsp:txBody>
      <dsp:txXfrm>
        <a:off x="2004868" y="1101285"/>
        <a:ext cx="7555381" cy="878856"/>
      </dsp:txXfrm>
    </dsp:sp>
    <dsp:sp modelId="{4D0C3DCC-5FA3-4FEC-AC9A-E16B1B6B1BDE}">
      <dsp:nvSpPr>
        <dsp:cNvPr id="0" name=""/>
        <dsp:cNvSpPr/>
      </dsp:nvSpPr>
      <dsp:spPr>
        <a:xfrm>
          <a:off x="8040" y="2613981"/>
          <a:ext cx="4132345" cy="17307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13A8E2-BE74-487A-93D4-3A0D41E4343C}">
      <dsp:nvSpPr>
        <dsp:cNvPr id="0" name=""/>
        <dsp:cNvSpPr/>
      </dsp:nvSpPr>
      <dsp:spPr>
        <a:xfrm>
          <a:off x="371757" y="2959513"/>
          <a:ext cx="4132345" cy="17307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fr-FR" sz="1800" kern="1200" dirty="0">
              <a:latin typeface="Arial" panose="020B0604020202020204" pitchFamily="34" charset="0"/>
              <a:cs typeface="Arial" panose="020B0604020202020204" pitchFamily="34" charset="0"/>
            </a:rPr>
            <a:t>les </a:t>
          </a: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risques géopolitiques</a:t>
          </a:r>
          <a:r>
            <a:rPr lang="fr-FR" sz="1800" kern="1200" dirty="0">
              <a:latin typeface="Arial" panose="020B0604020202020204" pitchFamily="34" charset="0"/>
              <a:cs typeface="Arial" panose="020B0604020202020204" pitchFamily="34" charset="0"/>
            </a:rPr>
            <a:t> qui résultent de l’évolution économique et des décisions politiques qui peuvent être prises par les états des clients importateurs</a:t>
          </a:r>
        </a:p>
      </dsp:txBody>
      <dsp:txXfrm>
        <a:off x="422449" y="3010205"/>
        <a:ext cx="4030961" cy="1629357"/>
      </dsp:txXfrm>
    </dsp:sp>
    <dsp:sp modelId="{DCB5752B-9022-495D-8F56-D934BDC7E951}">
      <dsp:nvSpPr>
        <dsp:cNvPr id="0" name=""/>
        <dsp:cNvSpPr/>
      </dsp:nvSpPr>
      <dsp:spPr>
        <a:xfrm>
          <a:off x="4867820" y="2613981"/>
          <a:ext cx="2617193" cy="17307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FA33E9-B8F9-431D-8DF8-335F762E9BF4}">
      <dsp:nvSpPr>
        <dsp:cNvPr id="0" name=""/>
        <dsp:cNvSpPr/>
      </dsp:nvSpPr>
      <dsp:spPr>
        <a:xfrm>
          <a:off x="5231538" y="2959513"/>
          <a:ext cx="2617193" cy="17307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fr-FR" sz="1800" kern="1200" dirty="0">
              <a:latin typeface="Arial" panose="020B0604020202020204" pitchFamily="34" charset="0"/>
              <a:cs typeface="Arial" panose="020B0604020202020204" pitchFamily="34" charset="0"/>
            </a:rPr>
            <a:t>les risques induits par l’évolution du </a:t>
          </a: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taux de</a:t>
          </a:r>
          <a:r>
            <a:rPr lang="fr-FR" sz="1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change de la monnaie</a:t>
          </a:r>
          <a:r>
            <a:rPr lang="fr-FR" sz="1800" kern="1200" dirty="0">
              <a:latin typeface="Arial" panose="020B0604020202020204" pitchFamily="34" charset="0"/>
              <a:cs typeface="Arial" panose="020B0604020202020204" pitchFamily="34" charset="0"/>
            </a:rPr>
            <a:t> utilisée pour le contrat</a:t>
          </a:r>
        </a:p>
      </dsp:txBody>
      <dsp:txXfrm>
        <a:off x="5282230" y="3010205"/>
        <a:ext cx="2515809" cy="1629357"/>
      </dsp:txXfrm>
    </dsp:sp>
    <dsp:sp modelId="{42C55BF5-4F8C-424D-B595-B3CB157BD6DE}">
      <dsp:nvSpPr>
        <dsp:cNvPr id="0" name=""/>
        <dsp:cNvSpPr/>
      </dsp:nvSpPr>
      <dsp:spPr>
        <a:xfrm>
          <a:off x="8212449" y="2613981"/>
          <a:ext cx="2617193" cy="17307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3C6E09-2D9D-423E-8963-4002AD52DE18}">
      <dsp:nvSpPr>
        <dsp:cNvPr id="0" name=""/>
        <dsp:cNvSpPr/>
      </dsp:nvSpPr>
      <dsp:spPr>
        <a:xfrm>
          <a:off x="8576166" y="2959513"/>
          <a:ext cx="2617193" cy="17307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fr-FR" sz="1800" kern="1200" dirty="0">
              <a:latin typeface="Arial" panose="020B0604020202020204" pitchFamily="34" charset="0"/>
              <a:cs typeface="Arial" panose="020B0604020202020204" pitchFamily="34" charset="0"/>
            </a:rPr>
            <a:t>les risques liés aux spécificités des </a:t>
          </a: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transports internationaux</a:t>
          </a:r>
          <a:endParaRPr lang="fr-FR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626858" y="3010205"/>
        <a:ext cx="2515809" cy="16293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5A54F0-5089-4CD3-BDF9-41B2DC3188F3}">
      <dsp:nvSpPr>
        <dsp:cNvPr id="0" name=""/>
        <dsp:cNvSpPr/>
      </dsp:nvSpPr>
      <dsp:spPr>
        <a:xfrm>
          <a:off x="7731" y="1845075"/>
          <a:ext cx="2050546" cy="10765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Risques géopolitiques </a:t>
          </a:r>
        </a:p>
      </dsp:txBody>
      <dsp:txXfrm>
        <a:off x="39263" y="1876607"/>
        <a:ext cx="1987482" cy="1013519"/>
      </dsp:txXfrm>
    </dsp:sp>
    <dsp:sp modelId="{A2C09E0C-636B-4D30-8495-53EE44A17862}">
      <dsp:nvSpPr>
        <dsp:cNvPr id="0" name=""/>
        <dsp:cNvSpPr/>
      </dsp:nvSpPr>
      <dsp:spPr>
        <a:xfrm rot="19821121">
          <a:off x="1993406" y="2117929"/>
          <a:ext cx="991008" cy="40653"/>
        </a:xfrm>
        <a:custGeom>
          <a:avLst/>
          <a:gdLst/>
          <a:ahLst/>
          <a:cxnLst/>
          <a:rect l="0" t="0" r="0" b="0"/>
          <a:pathLst>
            <a:path>
              <a:moveTo>
                <a:pt x="0" y="20326"/>
              </a:moveTo>
              <a:lnTo>
                <a:pt x="991008" y="2032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2464135" y="2113480"/>
        <a:ext cx="49550" cy="49550"/>
      </dsp:txXfrm>
    </dsp:sp>
    <dsp:sp modelId="{137D426A-1120-46C8-A49A-CB3A8C00F95A}">
      <dsp:nvSpPr>
        <dsp:cNvPr id="0" name=""/>
        <dsp:cNvSpPr/>
      </dsp:nvSpPr>
      <dsp:spPr>
        <a:xfrm>
          <a:off x="2919544" y="341384"/>
          <a:ext cx="8422692" cy="31035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solidFill>
                <a:srgbClr val="92D05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Décisions des gouvernements des pays cibles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i="1" kern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Nationalisation d’entreprises, expropriation, embargo, contrôle sur les mouvements de capitaux ou devises (appelé risque de non transfert)...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Risque de non-transfert = risque qu’un gouvernement impose des contrôles sur les mouvements de capitaux ou sur les devises, empêchant ainsi de convertir la devise locale en devise étrangère et/ou de transférer des fonds vers des créanciers situés en dehors du pays.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Cette situation rendrait difficile, pour n'importe quelle PME exportant dans ce pays, de se faire payer par ses acheteurs étrangers. </a:t>
          </a:r>
          <a:endParaRPr lang="fr-FR" sz="2000" kern="1200" dirty="0"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3010443" y="432283"/>
        <a:ext cx="8240894" cy="2921722"/>
      </dsp:txXfrm>
    </dsp:sp>
    <dsp:sp modelId="{A5522619-C2CB-4E56-9B7C-127B030C6874}">
      <dsp:nvSpPr>
        <dsp:cNvPr id="0" name=""/>
        <dsp:cNvSpPr/>
      </dsp:nvSpPr>
      <dsp:spPr>
        <a:xfrm rot="3731102">
          <a:off x="1566028" y="3179292"/>
          <a:ext cx="1845765" cy="40653"/>
        </a:xfrm>
        <a:custGeom>
          <a:avLst/>
          <a:gdLst/>
          <a:ahLst/>
          <a:cxnLst/>
          <a:rect l="0" t="0" r="0" b="0"/>
          <a:pathLst>
            <a:path>
              <a:moveTo>
                <a:pt x="0" y="20326"/>
              </a:moveTo>
              <a:lnTo>
                <a:pt x="1845765" y="2032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600" kern="1200"/>
        </a:p>
      </dsp:txBody>
      <dsp:txXfrm>
        <a:off x="2442766" y="3153474"/>
        <a:ext cx="92288" cy="92288"/>
      </dsp:txXfrm>
    </dsp:sp>
    <dsp:sp modelId="{B91E47E2-517A-4D04-9C53-23B0C9629E18}">
      <dsp:nvSpPr>
        <dsp:cNvPr id="0" name=""/>
        <dsp:cNvSpPr/>
      </dsp:nvSpPr>
      <dsp:spPr>
        <a:xfrm>
          <a:off x="2919544" y="3606392"/>
          <a:ext cx="8422692" cy="8189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solidFill>
                <a:srgbClr val="92D05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Situation politique conflictuelle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=&gt; conflits armés, révolution, attentats, corruption...</a:t>
          </a:r>
        </a:p>
      </dsp:txBody>
      <dsp:txXfrm>
        <a:off x="2943530" y="3630378"/>
        <a:ext cx="8374720" cy="7709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E47561-8440-4CF5-8058-CDA1C3F012F5}">
      <dsp:nvSpPr>
        <dsp:cNvPr id="0" name=""/>
        <dsp:cNvSpPr/>
      </dsp:nvSpPr>
      <dsp:spPr>
        <a:xfrm>
          <a:off x="2344044" y="1615414"/>
          <a:ext cx="878021" cy="9438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39010" y="0"/>
              </a:lnTo>
              <a:lnTo>
                <a:pt x="439010" y="943873"/>
              </a:lnTo>
              <a:lnTo>
                <a:pt x="878021" y="943873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2B2D76-FB74-472E-B64E-5BC45B86AA44}">
      <dsp:nvSpPr>
        <dsp:cNvPr id="0" name=""/>
        <dsp:cNvSpPr/>
      </dsp:nvSpPr>
      <dsp:spPr>
        <a:xfrm>
          <a:off x="2344044" y="671540"/>
          <a:ext cx="878021" cy="943873"/>
        </a:xfrm>
        <a:custGeom>
          <a:avLst/>
          <a:gdLst/>
          <a:ahLst/>
          <a:cxnLst/>
          <a:rect l="0" t="0" r="0" b="0"/>
          <a:pathLst>
            <a:path>
              <a:moveTo>
                <a:pt x="0" y="943873"/>
              </a:moveTo>
              <a:lnTo>
                <a:pt x="439010" y="943873"/>
              </a:lnTo>
              <a:lnTo>
                <a:pt x="439010" y="0"/>
              </a:lnTo>
              <a:lnTo>
                <a:pt x="878021" y="0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562E7B-9008-43F3-A6FB-CA92D6A9B5C8}">
      <dsp:nvSpPr>
        <dsp:cNvPr id="0" name=""/>
        <dsp:cNvSpPr/>
      </dsp:nvSpPr>
      <dsp:spPr>
        <a:xfrm>
          <a:off x="327798" y="945922"/>
          <a:ext cx="2016245" cy="13389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Ces risques sont source </a:t>
          </a:r>
          <a:endParaRPr lang="fr-FR" sz="2400" kern="1200" dirty="0"/>
        </a:p>
      </dsp:txBody>
      <dsp:txXfrm>
        <a:off x="327798" y="945922"/>
        <a:ext cx="2016245" cy="1338983"/>
      </dsp:txXfrm>
    </dsp:sp>
    <dsp:sp modelId="{16A6F747-2C07-4561-AC3C-578E7D05F056}">
      <dsp:nvSpPr>
        <dsp:cNvPr id="0" name=""/>
        <dsp:cNvSpPr/>
      </dsp:nvSpPr>
      <dsp:spPr>
        <a:xfrm>
          <a:off x="3222066" y="2048"/>
          <a:ext cx="7601694" cy="133898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De </a:t>
          </a:r>
          <a:r>
            <a:rPr lang="fr-FR" sz="2400" b="1" kern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coûts directs </a:t>
          </a:r>
          <a:r>
            <a:rPr lang="fr-FR" sz="2400" kern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supplémentaires pour l'entreprise exportatrice qui n'arrivera pas à se faire payer les sommes attendues.</a:t>
          </a:r>
          <a:endParaRPr lang="fr-FR" sz="2400" kern="1200" dirty="0"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3222066" y="2048"/>
        <a:ext cx="7601694" cy="1338983"/>
      </dsp:txXfrm>
    </dsp:sp>
    <dsp:sp modelId="{D2A0E676-9404-412D-A60D-F5320B7F25A9}">
      <dsp:nvSpPr>
        <dsp:cNvPr id="0" name=""/>
        <dsp:cNvSpPr/>
      </dsp:nvSpPr>
      <dsp:spPr>
        <a:xfrm>
          <a:off x="3222066" y="1889795"/>
          <a:ext cx="7601694" cy="133898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De </a:t>
          </a:r>
          <a:r>
            <a:rPr lang="fr-FR" sz="2400" b="1" kern="120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coûts indirects </a:t>
          </a:r>
          <a:r>
            <a:rPr lang="fr-FR" sz="2400" kern="120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car ils risquent d'impacter négativement l'économie du pays, et d'entraîner une baisse des commandes de produits non essentiels.</a:t>
          </a:r>
          <a:endParaRPr lang="fr-FR" sz="2400" kern="1200" dirty="0"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3222066" y="1889795"/>
        <a:ext cx="7601694" cy="13389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18DF9D-8D90-8542-8766-B0E6F58EA556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79E260-806A-6841-8062-6527F56DCC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4072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0617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7571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8319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0141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605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255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7144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680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2135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56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8094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2501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2706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923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9459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4430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3260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81890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pifrance/export" TargetMode="External"/><Relationship Id="rId2" Type="http://schemas.openxmlformats.org/officeDocument/2006/relationships/hyperlink" Target="http://www.diplomatie.gouv.fr/fr/dossiers-pays/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oecd.org/fr/" TargetMode="External"/><Relationship Id="rId4" Type="http://schemas.openxmlformats.org/officeDocument/2006/relationships/hyperlink" Target="http://www.coface.fr/Actualites-Publications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1861322" cy="612558"/>
          </a:xfrm>
        </p:spPr>
        <p:txBody>
          <a:bodyPr>
            <a:noAutofit/>
          </a:bodyPr>
          <a:lstStyle/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6 – Gérer les risques client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0" y="612559"/>
            <a:ext cx="11518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Se protéger contre les risques spécifiques à l’exportation</a:t>
            </a:r>
            <a:endParaRPr lang="fr-FR" sz="28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Diagramme 4">
            <a:extLst>
              <a:ext uri="{FF2B5EF4-FFF2-40B4-BE49-F238E27FC236}">
                <a16:creationId xmlns:a16="http://schemas.microsoft.com/office/drawing/2014/main" id="{3C60E296-84AA-4F42-9268-D493BB1D09D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83500726"/>
              </p:ext>
            </p:extLst>
          </p:nvPr>
        </p:nvGraphicFramePr>
        <p:xfrm>
          <a:off x="173565" y="1225117"/>
          <a:ext cx="11201401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1784633178"/>
              </p:ext>
            </p:extLst>
          </p:nvPr>
        </p:nvGraphicFramePr>
        <p:xfrm>
          <a:off x="442342" y="1496044"/>
          <a:ext cx="11349968" cy="47667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ZoneTexte 6">
            <a:extLst>
              <a:ext uri="{FF2B5EF4-FFF2-40B4-BE49-F238E27FC236}">
                <a16:creationId xmlns:a16="http://schemas.microsoft.com/office/drawing/2014/main" id="{456B5EE0-54C0-4B6A-9671-0AD803455F83}"/>
              </a:ext>
            </a:extLst>
          </p:cNvPr>
          <p:cNvSpPr txBox="1"/>
          <p:nvPr/>
        </p:nvSpPr>
        <p:spPr>
          <a:xfrm>
            <a:off x="97366" y="72002"/>
            <a:ext cx="11518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Se protéger contre les risques spécifiques à l’exportation</a:t>
            </a:r>
            <a:endParaRPr lang="fr-FR" sz="28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AE695A-EEB0-4A5B-B3D0-CC4E75675336}"/>
              </a:ext>
            </a:extLst>
          </p:cNvPr>
          <p:cNvSpPr/>
          <p:nvPr/>
        </p:nvSpPr>
        <p:spPr>
          <a:xfrm>
            <a:off x="229797" y="702491"/>
            <a:ext cx="117664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fr-FR" sz="2800" b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5.1. Risques géopolitiques </a:t>
            </a:r>
          </a:p>
        </p:txBody>
      </p:sp>
    </p:spTree>
    <p:extLst>
      <p:ext uri="{BB962C8B-B14F-4D97-AF65-F5344CB8AC3E}">
        <p14:creationId xmlns:p14="http://schemas.microsoft.com/office/powerpoint/2010/main" val="2567696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3885" y="169091"/>
            <a:ext cx="11022482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fr-FR" sz="2800" b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5.1. Risques géopolitiques </a:t>
            </a:r>
          </a:p>
          <a:p>
            <a:pPr marL="361950" algn="ctr">
              <a:spcBef>
                <a:spcPts val="600"/>
              </a:spcBef>
              <a:spcAft>
                <a:spcPts val="0"/>
              </a:spcAft>
            </a:pP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61950" algn="ctr"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risque de catastrophe naturelle (inondations, tremblements de terre...) peut être examiné avec les risques géopolitiques.  </a:t>
            </a: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1865182181"/>
              </p:ext>
            </p:extLst>
          </p:nvPr>
        </p:nvGraphicFramePr>
        <p:xfrm>
          <a:off x="537232" y="2626509"/>
          <a:ext cx="11151559" cy="32308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95828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185" y="165675"/>
            <a:ext cx="105846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fr-FR" sz="2800" b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4.1. Les risques géopolitiques </a:t>
            </a:r>
          </a:p>
        </p:txBody>
      </p:sp>
      <p:sp>
        <p:nvSpPr>
          <p:cNvPr id="3" name="Rectangle 2"/>
          <p:cNvSpPr/>
          <p:nvPr/>
        </p:nvSpPr>
        <p:spPr>
          <a:xfrm>
            <a:off x="485326" y="1354800"/>
            <a:ext cx="107312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L’attaché de gestion pourra consulter diverses sources d'informations </a:t>
            </a: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1109004"/>
              </p:ext>
            </p:extLst>
          </p:nvPr>
        </p:nvGraphicFramePr>
        <p:xfrm>
          <a:off x="485326" y="2129350"/>
          <a:ext cx="11300274" cy="4043588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1984009">
                  <a:extLst>
                    <a:ext uri="{9D8B030D-6E8A-4147-A177-3AD203B41FA5}">
                      <a16:colId xmlns:a16="http://schemas.microsoft.com/office/drawing/2014/main" val="2976158894"/>
                    </a:ext>
                  </a:extLst>
                </a:gridCol>
                <a:gridCol w="3880665">
                  <a:extLst>
                    <a:ext uri="{9D8B030D-6E8A-4147-A177-3AD203B41FA5}">
                      <a16:colId xmlns:a16="http://schemas.microsoft.com/office/drawing/2014/main" val="1037272486"/>
                    </a:ext>
                  </a:extLst>
                </a:gridCol>
                <a:gridCol w="5435600">
                  <a:extLst>
                    <a:ext uri="{9D8B030D-6E8A-4147-A177-3AD203B41FA5}">
                      <a16:colId xmlns:a16="http://schemas.microsoft.com/office/drawing/2014/main" val="2285385272"/>
                    </a:ext>
                  </a:extLst>
                </a:gridCol>
              </a:tblGrid>
              <a:tr h="12075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Ministère des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affaires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étrangères </a:t>
                      </a:r>
                      <a:endParaRPr lang="fr-FR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Propose des dossiers par pays</a:t>
                      </a:r>
                      <a:endParaRPr lang="fr-FR" sz="20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u="sng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http://www.diplomatie.gouv.fr/fr/dossiers-pays/</a:t>
                      </a:r>
                      <a:r>
                        <a:rPr lang="fr-FR" sz="2000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fr-FR" sz="2400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42462153"/>
                  </a:ext>
                </a:extLst>
              </a:tr>
              <a:tr h="9453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BpiFrance</a:t>
                      </a:r>
                      <a:endParaRPr lang="fr-FR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Accompagne les entreprises exportatrice</a:t>
                      </a: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fr-FR" sz="2000" u="sng" kern="1200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https://www.bpifrance/export</a:t>
                      </a:r>
                      <a:endParaRPr lang="fr-FR" sz="2000" u="sng" kern="1200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35467118"/>
                  </a:ext>
                </a:extLst>
              </a:tr>
              <a:tr h="9453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COFACE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Classe les pays selon le risque politique</a:t>
                      </a:r>
                      <a:endParaRPr lang="fr-FR" sz="20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u="sng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http://www.coface.fr/Actualites-Publications</a:t>
                      </a:r>
                      <a:r>
                        <a:rPr lang="fr-FR" sz="200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fr-FR" sz="240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5015251"/>
                  </a:ext>
                </a:extLst>
              </a:tr>
              <a:tr h="9453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OCDE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Note les pays sur leur niveau de risque </a:t>
                      </a: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u="sng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https://www.oecd.org/fr/</a:t>
                      </a:r>
                      <a:r>
                        <a:rPr lang="fr-FR" sz="2000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fr-FR" sz="2400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20314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9488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4667" y="89475"/>
            <a:ext cx="11317857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fr-FR" sz="2800" b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5.2. Risque commerciaux (ou de crédit)</a:t>
            </a:r>
          </a:p>
          <a:p>
            <a:pPr marL="449263" algn="ctr">
              <a:spcBef>
                <a:spcPts val="1200"/>
              </a:spcBef>
              <a:spcAft>
                <a:spcPts val="6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 Risque de défaillance de l'acheteur qui ne respecte pas le contrat initial : </a:t>
            </a:r>
            <a:r>
              <a:rPr lang="fr-FR" sz="2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retard de paiement, non-paiement, rupture de contrat. </a:t>
            </a:r>
          </a:p>
          <a:p>
            <a:pPr marL="449263" algn="ctr">
              <a:spcBef>
                <a:spcPts val="1200"/>
              </a:spcBef>
              <a:spcAft>
                <a:spcPts val="6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=&gt; Il dépend des caractéristiques de l'acheteur et de la durée du délai de paiement accordé</a:t>
            </a: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6189822"/>
              </p:ext>
            </p:extLst>
          </p:nvPr>
        </p:nvGraphicFramePr>
        <p:xfrm>
          <a:off x="501263" y="2735213"/>
          <a:ext cx="11256568" cy="2658304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2265998">
                  <a:extLst>
                    <a:ext uri="{9D8B030D-6E8A-4147-A177-3AD203B41FA5}">
                      <a16:colId xmlns:a16="http://schemas.microsoft.com/office/drawing/2014/main" val="2177522142"/>
                    </a:ext>
                  </a:extLst>
                </a:gridCol>
                <a:gridCol w="8990570">
                  <a:extLst>
                    <a:ext uri="{9D8B030D-6E8A-4147-A177-3AD203B41FA5}">
                      <a16:colId xmlns:a16="http://schemas.microsoft.com/office/drawing/2014/main" val="2797022719"/>
                    </a:ext>
                  </a:extLst>
                </a:gridCol>
              </a:tblGrid>
              <a:tr h="166537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Caractéristiques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l'acheteur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2000" b="1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L’ancienneté</a:t>
                      </a: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l'entreprise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</a:t>
                      </a:r>
                      <a:r>
                        <a:rPr lang="fr-FR" sz="2000" b="1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localisation géographique</a:t>
                      </a: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et donc la connaissance des risques géopolitiques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 </a:t>
                      </a:r>
                      <a:r>
                        <a:rPr lang="fr-FR" sz="2000" b="1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statut de client </a:t>
                      </a: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est-il un client régulier ou occasionnel ? A-t-il toujours réglé ses factures à terme ou a-t-il déjà eu des retards de paiement ?</a:t>
                      </a:r>
                      <a:endParaRPr lang="fr-FR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09004943"/>
                  </a:ext>
                </a:extLst>
              </a:tr>
              <a:tr h="99292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Délai accordé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pour payer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plus le délai de paiement accordé est long, plus le risque est élevé ; en effet, durant ce délai, de nombreux événements politiques et économiques peuvent se produire et empêcher le paiement de la dette.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419246"/>
                  </a:ext>
                </a:extLst>
              </a:tr>
            </a:tbl>
          </a:graphicData>
        </a:graphic>
      </p:graphicFrame>
      <p:sp>
        <p:nvSpPr>
          <p:cNvPr id="7" name="ZoneTexte 6">
            <a:extLst>
              <a:ext uri="{FF2B5EF4-FFF2-40B4-BE49-F238E27FC236}">
                <a16:creationId xmlns:a16="http://schemas.microsoft.com/office/drawing/2014/main" id="{A29228CE-3ADE-4013-A609-7EDFBB167D3E}"/>
              </a:ext>
            </a:extLst>
          </p:cNvPr>
          <p:cNvSpPr txBox="1"/>
          <p:nvPr/>
        </p:nvSpPr>
        <p:spPr>
          <a:xfrm>
            <a:off x="401234" y="5723717"/>
            <a:ext cx="1138953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organismes cités précédemment et des entreprises privées mettent à la disposition des sociétés de nombreuses informations.</a:t>
            </a:r>
            <a:endParaRPr lang="fr-F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444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8533" y="125465"/>
            <a:ext cx="105846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fr-FR" sz="2800" b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5.3. Risque Transport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CD420C0-D2CF-482A-8BA8-61B13AE4B4E8}"/>
              </a:ext>
            </a:extLst>
          </p:cNvPr>
          <p:cNvSpPr txBox="1"/>
          <p:nvPr/>
        </p:nvSpPr>
        <p:spPr>
          <a:xfrm>
            <a:off x="591389" y="1263836"/>
            <a:ext cx="10584612" cy="39549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L'internationalisation des échanges accroit les risques liés au transport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algn="ctr">
              <a:spcAft>
                <a:spcPts val="600"/>
              </a:spcAft>
            </a:pPr>
            <a:endParaRPr lang="fr-F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Ces risques sont amplifiés par 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distances, </a:t>
            </a: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délais de livraison, </a:t>
            </a: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diversité des moyens de transport utilisés (routier, maritime, aérien…)</a:t>
            </a:r>
          </a:p>
          <a:p>
            <a:pPr algn="ctr">
              <a:spcAft>
                <a:spcPts val="600"/>
              </a:spcAft>
            </a:pPr>
            <a:endParaRPr lang="fr-F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qui accroissent les risques de pertes ou de dégradation de marchandises. </a:t>
            </a:r>
            <a:endParaRPr lang="fr-F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559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8533" y="125465"/>
            <a:ext cx="105846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fr-FR" sz="2800" b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5.3. Risque Transport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CD420C0-D2CF-482A-8BA8-61B13AE4B4E8}"/>
              </a:ext>
            </a:extLst>
          </p:cNvPr>
          <p:cNvSpPr txBox="1"/>
          <p:nvPr/>
        </p:nvSpPr>
        <p:spPr>
          <a:xfrm>
            <a:off x="304800" y="1141070"/>
            <a:ext cx="11442700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clarifier la répartition des risques </a:t>
            </a:r>
          </a:p>
          <a:p>
            <a:pPr algn="ctr">
              <a:spcBef>
                <a:spcPts val="1200"/>
              </a:spcBef>
            </a:pP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Chambre de Commerce Internationale, définit les règles qui régissent les échanges internationaux. </a:t>
            </a:r>
          </a:p>
          <a:p>
            <a:pPr algn="ctr">
              <a:spcBef>
                <a:spcPts val="1200"/>
              </a:spcBef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 sont les </a:t>
            </a:r>
            <a:r>
              <a:rPr lang="fr-FR" sz="24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Incoterms</a:t>
            </a: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®. </a:t>
            </a:r>
          </a:p>
          <a:p>
            <a:pPr algn="just">
              <a:spcBef>
                <a:spcPts val="1200"/>
              </a:spcBef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Ils précisent :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obligations du vendeur et de l'acheteur ;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conditions de transport, de chargement, de déchargement, d’assurance, de douane ;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répartition des coûts de transport et le lieu de livraison qui représente le point de transfert des risques du vendeur à l'acheteur.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spcBef>
                <a:spcPts val="1200"/>
              </a:spcBef>
            </a:pP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Ces règles </a:t>
            </a: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sont révisées tous les 10 ans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87665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8533" y="125465"/>
            <a:ext cx="105846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fr-FR" sz="2800" b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5.3. Risque Transport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CD420C0-D2CF-482A-8BA8-61B13AE4B4E8}"/>
              </a:ext>
            </a:extLst>
          </p:cNvPr>
          <p:cNvSpPr txBox="1"/>
          <p:nvPr/>
        </p:nvSpPr>
        <p:spPr>
          <a:xfrm>
            <a:off x="279400" y="1797784"/>
            <a:ext cx="6388100" cy="33547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existe 11 incoterms identifiés par un code de 3 lettres qui définissent les obligations de l’acheteur et du vendeur et le moment du transfert de risque.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entreprises doivent convenir, lors de la signature de la vente, l’incoterm applicable au contrat.</a:t>
            </a:r>
            <a:endParaRPr lang="fr-F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49FAF101-74CD-448A-A197-20DC95B9584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2146" y="1498600"/>
            <a:ext cx="4852654" cy="3752268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68995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8533" y="125465"/>
            <a:ext cx="105846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fr-FR" sz="2800" b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5.3. Risque Transport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294E898-EBEE-4402-8A85-3EB17514F226}"/>
              </a:ext>
            </a:extLst>
          </p:cNvPr>
          <p:cNvSpPr txBox="1"/>
          <p:nvPr/>
        </p:nvSpPr>
        <p:spPr>
          <a:xfrm>
            <a:off x="118533" y="1582340"/>
            <a:ext cx="4249420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Explication</a:t>
            </a:r>
            <a:r>
              <a:rPr lang="fr-FR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: </a:t>
            </a:r>
            <a:endParaRPr lang="fr-FR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l’incoterm maritime CFR (</a:t>
            </a:r>
            <a:r>
              <a:rPr lang="fr-FR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</a:t>
            </a:r>
            <a:r>
              <a:rPr lang="fr-FR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fr-FR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Freight</a:t>
            </a:r>
            <a:r>
              <a:rPr lang="fr-FR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ou Coût et fret) entraine les obligations suivantes : </a:t>
            </a:r>
            <a:endParaRPr lang="fr-FR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fr-FR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vendeur prend en charge le transport principal de la marchandise jusqu'au port de destination désigné par l'acheteur.</a:t>
            </a:r>
            <a:endParaRPr lang="fr-FR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fr-FR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vendeur subit les frais jusqu'au port d'arrivé, alors qu'il n'est plus responsable de la marchandise dès que celle-ci est chargée sur le navire.</a:t>
            </a:r>
            <a:endParaRPr lang="fr-FR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49FAF101-74CD-448A-A197-20DC95B9584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1701" y="907660"/>
            <a:ext cx="7284720" cy="563284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141065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266</TotalTime>
  <Words>773</Words>
  <Application>Microsoft Office PowerPoint</Application>
  <PresentationFormat>Grand écran</PresentationFormat>
  <Paragraphs>77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Wingdings 3</vt:lpstr>
      <vt:lpstr>Ion</vt:lpstr>
      <vt:lpstr>Chap. 6 – Gérer les risques client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48</cp:revision>
  <dcterms:created xsi:type="dcterms:W3CDTF">2014-01-14T07:42:30Z</dcterms:created>
  <dcterms:modified xsi:type="dcterms:W3CDTF">2023-11-03T14:12:00Z</dcterms:modified>
</cp:coreProperties>
</file>