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6"/>
  </p:notesMasterIdLst>
  <p:sldIdLst>
    <p:sldId id="256" r:id="rId2"/>
    <p:sldId id="259" r:id="rId3"/>
    <p:sldId id="260" r:id="rId4"/>
    <p:sldId id="26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D4FE18-0460-A84E-A453-3BFB431037FC}" type="datetimeFigureOut">
              <a:rPr lang="fr-FR" smtClean="0"/>
              <a:t>03/11/2023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87993E-9EA1-CE48-87E6-1CE5B115807F}" type="slidenum">
              <a:rPr lang="fr-FR" smtClean="0"/>
              <a:t>‹N°›</a:t>
            </a:fld>
            <a:endParaRPr lang="fr-FR"/>
          </a:p>
        </p:txBody>
      </p:sp>
    </p:spTree>
    <p:extLst>
      <p:ext uri="{BB962C8B-B14F-4D97-AF65-F5344CB8AC3E}">
        <p14:creationId xmlns:p14="http://schemas.microsoft.com/office/powerpoint/2010/main" val="6498673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03/11/2023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03/11/2023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03/11/2023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03/11/2023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03/11/2023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0371667" cy="612558"/>
          </a:xfrm>
        </p:spPr>
        <p:txBody>
          <a:bodyPr>
            <a:noAutofit/>
          </a:bodyPr>
          <a:lstStyle/>
          <a:p>
            <a:r>
              <a:rPr lang="fr-FR" sz="3200" b="1" dirty="0">
                <a:latin typeface="Arial" panose="020B0604020202020204" pitchFamily="34" charset="0"/>
                <a:cs typeface="Arial" panose="020B0604020202020204" pitchFamily="34" charset="0"/>
              </a:rPr>
              <a:t>Chap. 6 – Gérer le risque client</a:t>
            </a:r>
          </a:p>
        </p:txBody>
      </p:sp>
      <p:sp>
        <p:nvSpPr>
          <p:cNvPr id="6" name="ZoneTexte 5"/>
          <p:cNvSpPr txBox="1"/>
          <p:nvPr/>
        </p:nvSpPr>
        <p:spPr>
          <a:xfrm>
            <a:off x="0" y="612559"/>
            <a:ext cx="8299414"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Collecter des informations sur le client</a:t>
            </a:r>
            <a:endParaRPr lang="fr-FR" sz="2800" dirty="0">
              <a:solidFill>
                <a:srgbClr val="FFFF00"/>
              </a:solidFill>
              <a:latin typeface="Arial" panose="020B0604020202020204" pitchFamily="34" charset="0"/>
              <a:cs typeface="Arial" panose="020B0604020202020204" pitchFamily="34" charset="0"/>
            </a:endParaRPr>
          </a:p>
        </p:txBody>
      </p:sp>
      <p:graphicFrame>
        <p:nvGraphicFramePr>
          <p:cNvPr id="3" name="Tableau 2"/>
          <p:cNvGraphicFramePr>
            <a:graphicFrameLocks noGrp="1"/>
          </p:cNvGraphicFramePr>
          <p:nvPr>
            <p:extLst>
              <p:ext uri="{D42A27DB-BD31-4B8C-83A1-F6EECF244321}">
                <p14:modId xmlns:p14="http://schemas.microsoft.com/office/powerpoint/2010/main" val="2000090076"/>
              </p:ext>
            </p:extLst>
          </p:nvPr>
        </p:nvGraphicFramePr>
        <p:xfrm>
          <a:off x="808691" y="1727214"/>
          <a:ext cx="10696756" cy="3940340"/>
        </p:xfrm>
        <a:graphic>
          <a:graphicData uri="http://schemas.openxmlformats.org/drawingml/2006/table">
            <a:tbl>
              <a:tblPr firstRow="1" firstCol="1" bandRow="1">
                <a:tableStyleId>{21E4AEA4-8DFA-4A89-87EB-49C32662AFE0}</a:tableStyleId>
              </a:tblPr>
              <a:tblGrid>
                <a:gridCol w="475697">
                  <a:extLst>
                    <a:ext uri="{9D8B030D-6E8A-4147-A177-3AD203B41FA5}">
                      <a16:colId xmlns:a16="http://schemas.microsoft.com/office/drawing/2014/main" val="2488221453"/>
                    </a:ext>
                  </a:extLst>
                </a:gridCol>
                <a:gridCol w="1847001">
                  <a:extLst>
                    <a:ext uri="{9D8B030D-6E8A-4147-A177-3AD203B41FA5}">
                      <a16:colId xmlns:a16="http://schemas.microsoft.com/office/drawing/2014/main" val="1960956379"/>
                    </a:ext>
                  </a:extLst>
                </a:gridCol>
                <a:gridCol w="8374058">
                  <a:extLst>
                    <a:ext uri="{9D8B030D-6E8A-4147-A177-3AD203B41FA5}">
                      <a16:colId xmlns:a16="http://schemas.microsoft.com/office/drawing/2014/main" val="1240319962"/>
                    </a:ext>
                  </a:extLst>
                </a:gridCol>
              </a:tblGrid>
              <a:tr h="463773">
                <a:tc>
                  <a:txBody>
                    <a:bodyPr/>
                    <a:lstStyle/>
                    <a:p>
                      <a:pPr algn="ctr">
                        <a:spcBef>
                          <a:spcPts val="300"/>
                        </a:spcBef>
                        <a:spcAft>
                          <a:spcPts val="300"/>
                        </a:spcAft>
                      </a:pPr>
                      <a:r>
                        <a:rPr lang="fr-FR" sz="2400">
                          <a:effectLst/>
                          <a:latin typeface="Arial" panose="020B0604020202020204" pitchFamily="34" charset="0"/>
                          <a:cs typeface="Arial" panose="020B0604020202020204" pitchFamily="34" charset="0"/>
                        </a:rPr>
                        <a:t> </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400" dirty="0">
                          <a:effectLst/>
                          <a:latin typeface="Arial" panose="020B0604020202020204" pitchFamily="34" charset="0"/>
                          <a:cs typeface="Arial" panose="020B0604020202020204" pitchFamily="34" charset="0"/>
                        </a:rPr>
                        <a:t>Sources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400">
                          <a:effectLst/>
                          <a:latin typeface="Arial" panose="020B0604020202020204" pitchFamily="34" charset="0"/>
                          <a:cs typeface="Arial" panose="020B0604020202020204" pitchFamily="34" charset="0"/>
                        </a:rPr>
                        <a:t>Informations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extLst>
                  <a:ext uri="{0D108BD9-81ED-4DB2-BD59-A6C34878D82A}">
                    <a16:rowId xmlns:a16="http://schemas.microsoft.com/office/drawing/2014/main" val="1477545190"/>
                  </a:ext>
                </a:extLst>
              </a:tr>
              <a:tr h="2085249">
                <a:tc rowSpan="2">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Internes</a:t>
                      </a:r>
                      <a:endParaRPr lang="fr-FR" sz="24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tc>
                <a:tc>
                  <a:txBody>
                    <a:bodyPr/>
                    <a:lstStyle/>
                    <a:p>
                      <a:pPr algn="ctr">
                        <a:spcAft>
                          <a:spcPts val="0"/>
                        </a:spcAft>
                      </a:pPr>
                      <a:r>
                        <a:rPr lang="fr-FR" sz="2000" b="1" dirty="0">
                          <a:effectLst/>
                          <a:latin typeface="Arial" panose="020B0604020202020204" pitchFamily="34" charset="0"/>
                          <a:cs typeface="Arial" panose="020B0604020202020204" pitchFamily="34" charset="0"/>
                        </a:rPr>
                        <a:t>Commerciaux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Au contact direct des clients, ils ont une idée précise de son sérieux. </a:t>
                      </a:r>
                    </a:p>
                    <a:p>
                      <a:pPr marL="342900" indent="-34290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Ils peuvent faire remonter des informations qu'ils ont obtenues sur le terrain, les rumeurs qui peuvent s'avérer justes.</a:t>
                      </a:r>
                    </a:p>
                    <a:p>
                      <a:pPr marL="0" indent="0" algn="ctr">
                        <a:spcBef>
                          <a:spcPts val="300"/>
                        </a:spcBef>
                        <a:spcAft>
                          <a:spcPts val="300"/>
                        </a:spcAft>
                        <a:buFont typeface="Arial" panose="020B0604020202020204" pitchFamily="34" charset="0"/>
                        <a:buNone/>
                      </a:pPr>
                      <a:r>
                        <a:rPr lang="fr-FR" sz="2000" i="1" dirty="0">
                          <a:effectLst/>
                          <a:latin typeface="Arial" panose="020B0604020202020204" pitchFamily="34" charset="0"/>
                          <a:cs typeface="Arial" panose="020B0604020202020204" pitchFamily="34" charset="0"/>
                        </a:rPr>
                        <a:t>Attention, ils sont souvent commissionnés sur les ventes, ce qui les entraîne parfois à vendre à tout prix. </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527241651"/>
                  </a:ext>
                </a:extLst>
              </a:tr>
              <a:tr h="1391318">
                <a:tc vMerge="1">
                  <a:txBody>
                    <a:bodyPr/>
                    <a:lstStyle/>
                    <a:p>
                      <a:endParaRPr lang="fr-FR"/>
                    </a:p>
                  </a:txBody>
                  <a:tcPr/>
                </a:tc>
                <a:tc>
                  <a:txBody>
                    <a:bodyPr/>
                    <a:lstStyle/>
                    <a:p>
                      <a:pPr algn="ctr">
                        <a:spcAft>
                          <a:spcPts val="0"/>
                        </a:spcAft>
                      </a:pPr>
                      <a:r>
                        <a:rPr lang="fr-FR" sz="2000" b="1" dirty="0">
                          <a:effectLst/>
                          <a:latin typeface="Arial" panose="020B0604020202020204" pitchFamily="34" charset="0"/>
                          <a:cs typeface="Arial" panose="020B0604020202020204" pitchFamily="34" charset="0"/>
                        </a:rPr>
                        <a:t>Service comptable</a:t>
                      </a:r>
                    </a:p>
                    <a:p>
                      <a:pPr algn="ctr">
                        <a:spcAft>
                          <a:spcPts val="0"/>
                        </a:spcAft>
                      </a:pPr>
                      <a:r>
                        <a:rPr lang="fr-FR" sz="2000" b="1" dirty="0">
                          <a:effectLst/>
                          <a:latin typeface="Arial" panose="020B0604020202020204" pitchFamily="34" charset="0"/>
                          <a:cs typeface="Arial" panose="020B0604020202020204" pitchFamily="34" charset="0"/>
                        </a:rPr>
                        <a:t>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Il enregistre les règlements des clients et possède donc des informations pertinentes concernant leur fiabilité. </a:t>
                      </a:r>
                    </a:p>
                    <a:p>
                      <a:pPr marL="342900" indent="-342900" algn="just">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Il doit émettre une alerte à chaque retard constaté.</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032193235"/>
                  </a:ext>
                </a:extLst>
              </a:tr>
            </a:tbl>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10429044"/>
              </p:ext>
            </p:extLst>
          </p:nvPr>
        </p:nvGraphicFramePr>
        <p:xfrm>
          <a:off x="698740" y="1356279"/>
          <a:ext cx="10889908" cy="4466551"/>
        </p:xfrm>
        <a:graphic>
          <a:graphicData uri="http://schemas.openxmlformats.org/drawingml/2006/table">
            <a:tbl>
              <a:tblPr firstRow="1" firstCol="1" bandRow="1">
                <a:tableStyleId>{21E4AEA4-8DFA-4A89-87EB-49C32662AFE0}</a:tableStyleId>
              </a:tblPr>
              <a:tblGrid>
                <a:gridCol w="439947">
                  <a:extLst>
                    <a:ext uri="{9D8B030D-6E8A-4147-A177-3AD203B41FA5}">
                      <a16:colId xmlns:a16="http://schemas.microsoft.com/office/drawing/2014/main" val="2488221453"/>
                    </a:ext>
                  </a:extLst>
                </a:gridCol>
                <a:gridCol w="1682151">
                  <a:extLst>
                    <a:ext uri="{9D8B030D-6E8A-4147-A177-3AD203B41FA5}">
                      <a16:colId xmlns:a16="http://schemas.microsoft.com/office/drawing/2014/main" val="1960956379"/>
                    </a:ext>
                  </a:extLst>
                </a:gridCol>
                <a:gridCol w="8767810">
                  <a:extLst>
                    <a:ext uri="{9D8B030D-6E8A-4147-A177-3AD203B41FA5}">
                      <a16:colId xmlns:a16="http://schemas.microsoft.com/office/drawing/2014/main" val="1240319962"/>
                    </a:ext>
                  </a:extLst>
                </a:gridCol>
              </a:tblGrid>
              <a:tr h="466521">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Source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Informations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477545190"/>
                  </a:ext>
                </a:extLst>
              </a:tr>
              <a:tr h="1667423">
                <a:tc rowSpan="2">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nchor="ctr"/>
                </a:tc>
                <a:tc>
                  <a:txBody>
                    <a:bodyPr/>
                    <a:lstStyle/>
                    <a:p>
                      <a:pPr algn="l">
                        <a:spcAft>
                          <a:spcPts val="0"/>
                        </a:spcAft>
                      </a:pPr>
                      <a:r>
                        <a:rPr lang="fr-FR" sz="2000" b="1" dirty="0">
                          <a:effectLst/>
                          <a:latin typeface="Arial" panose="020B0604020202020204" pitchFamily="34" charset="0"/>
                          <a:cs typeface="Arial" panose="020B0604020202020204" pitchFamily="34" charset="0"/>
                        </a:rPr>
                        <a:t>Client</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Le client peut fournir ses données financières (bilan, résultat...) de même qu’il est possible de l’interroger sur sa situation commerciale, ses projets...</a:t>
                      </a:r>
                    </a:p>
                    <a:p>
                      <a:pPr marL="342900" indent="-34290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Ces discussions permettent d’évaluer son ouverture et sa transparence ou s'il tente de dissimuler des informations.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3526682373"/>
                  </a:ext>
                </a:extLst>
              </a:tr>
              <a:tr h="2332607">
                <a:tc vMerge="1">
                  <a:txBody>
                    <a:bodyPr/>
                    <a:lstStyle/>
                    <a:p>
                      <a:endParaRPr lang="fr-FR"/>
                    </a:p>
                  </a:txBody>
                  <a:tcPr/>
                </a:tc>
                <a:tc>
                  <a:txBody>
                    <a:bodyPr/>
                    <a:lstStyle/>
                    <a:p>
                      <a:pPr algn="l">
                        <a:spcAft>
                          <a:spcPts val="0"/>
                        </a:spcAft>
                      </a:pPr>
                      <a:r>
                        <a:rPr lang="fr-FR" sz="2000" b="1" dirty="0">
                          <a:effectLst/>
                          <a:latin typeface="Arial" panose="020B0604020202020204" pitchFamily="34" charset="0"/>
                          <a:cs typeface="Arial" panose="020B0604020202020204" pitchFamily="34" charset="0"/>
                        </a:rPr>
                        <a:t>Infogreffe.fr</a:t>
                      </a:r>
                    </a:p>
                    <a:p>
                      <a:pPr algn="l">
                        <a:spcAft>
                          <a:spcPts val="0"/>
                        </a:spcAft>
                      </a:pPr>
                      <a:r>
                        <a:rPr lang="fr-FR" sz="2000" b="1" dirty="0" err="1">
                          <a:effectLst/>
                          <a:latin typeface="Arial" panose="020B0604020202020204" pitchFamily="34" charset="0"/>
                          <a:cs typeface="Arial" panose="020B0604020202020204" pitchFamily="34" charset="0"/>
                        </a:rPr>
                        <a:t>Societe.com</a:t>
                      </a:r>
                      <a:endParaRPr lang="fr-FR" sz="2000" b="1" dirty="0">
                        <a:effectLst/>
                        <a:latin typeface="Arial" panose="020B0604020202020204" pitchFamily="34" charset="0"/>
                        <a:cs typeface="Arial" panose="020B0604020202020204" pitchFamily="34" charset="0"/>
                      </a:endParaRPr>
                    </a:p>
                    <a:p>
                      <a:pPr algn="l">
                        <a:spcAft>
                          <a:spcPts val="0"/>
                        </a:spcAft>
                      </a:pPr>
                      <a:r>
                        <a:rPr lang="fr-FR" sz="2000" b="1" dirty="0">
                          <a:effectLst/>
                          <a:latin typeface="Arial" panose="020B0604020202020204" pitchFamily="34" charset="0"/>
                          <a:cs typeface="Arial" panose="020B0604020202020204" pitchFamily="34" charset="0"/>
                        </a:rPr>
                        <a:t> </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342900" indent="-34290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Les sociétés ont l’obligation de publier leurs comptes (bilan, résultat…), mais pas les entreprises individuelles (1/5 ne remplissent pas à cette obligation). </a:t>
                      </a:r>
                    </a:p>
                    <a:p>
                      <a:pPr marL="342900" indent="-34290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Ces documents peuvent être obtenus auprès des greffes des tribunaux de commerce (</a:t>
                      </a:r>
                      <a:r>
                        <a:rPr lang="fr-FR" sz="2000" u="sng" dirty="0">
                          <a:effectLst/>
                          <a:latin typeface="Arial" panose="020B0604020202020204" pitchFamily="34" charset="0"/>
                          <a:cs typeface="Arial" panose="020B0604020202020204" pitchFamily="34" charset="0"/>
                        </a:rPr>
                        <a:t>www.infogreffe.fr</a:t>
                      </a:r>
                      <a:r>
                        <a:rPr lang="fr-FR" sz="2000" dirty="0">
                          <a:effectLst/>
                          <a:latin typeface="Arial" panose="020B0604020202020204" pitchFamily="34" charset="0"/>
                          <a:cs typeface="Arial" panose="020B0604020202020204" pitchFamily="34" charset="0"/>
                        </a:rPr>
                        <a:t>) pour un prix compris entre 10 et 20 €. Dans ce cas, l’entreprise peut réaliser l’analyse financière de ces données.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2257034394"/>
                  </a:ext>
                </a:extLst>
              </a:tr>
            </a:tbl>
          </a:graphicData>
        </a:graphic>
      </p:graphicFrame>
      <p:sp>
        <p:nvSpPr>
          <p:cNvPr id="4" name="ZoneTexte 3">
            <a:extLst>
              <a:ext uri="{FF2B5EF4-FFF2-40B4-BE49-F238E27FC236}">
                <a16:creationId xmlns:a16="http://schemas.microsoft.com/office/drawing/2014/main" id="{17594934-CF08-46F6-88B5-90D2D39868F2}"/>
              </a:ext>
            </a:extLst>
          </p:cNvPr>
          <p:cNvSpPr txBox="1"/>
          <p:nvPr/>
        </p:nvSpPr>
        <p:spPr>
          <a:xfrm>
            <a:off x="131233" y="168059"/>
            <a:ext cx="8299414"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Collecter des informations sur le client</a:t>
            </a:r>
            <a:endParaRPr lang="fr-FR"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39639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328234844"/>
              </p:ext>
            </p:extLst>
          </p:nvPr>
        </p:nvGraphicFramePr>
        <p:xfrm>
          <a:off x="422694" y="905774"/>
          <a:ext cx="11412746" cy="5451894"/>
        </p:xfrm>
        <a:graphic>
          <a:graphicData uri="http://schemas.openxmlformats.org/drawingml/2006/table">
            <a:tbl>
              <a:tblPr firstRow="1" firstCol="1" bandRow="1">
                <a:tableStyleId>{21E4AEA4-8DFA-4A89-87EB-49C32662AFE0}</a:tableStyleId>
              </a:tblPr>
              <a:tblGrid>
                <a:gridCol w="422695">
                  <a:extLst>
                    <a:ext uri="{9D8B030D-6E8A-4147-A177-3AD203B41FA5}">
                      <a16:colId xmlns:a16="http://schemas.microsoft.com/office/drawing/2014/main" val="2349522941"/>
                    </a:ext>
                  </a:extLst>
                </a:gridCol>
                <a:gridCol w="1630392">
                  <a:extLst>
                    <a:ext uri="{9D8B030D-6E8A-4147-A177-3AD203B41FA5}">
                      <a16:colId xmlns:a16="http://schemas.microsoft.com/office/drawing/2014/main" val="2751610394"/>
                    </a:ext>
                  </a:extLst>
                </a:gridCol>
                <a:gridCol w="9359659">
                  <a:extLst>
                    <a:ext uri="{9D8B030D-6E8A-4147-A177-3AD203B41FA5}">
                      <a16:colId xmlns:a16="http://schemas.microsoft.com/office/drawing/2014/main" val="4026474883"/>
                    </a:ext>
                  </a:extLst>
                </a:gridCol>
              </a:tblGrid>
              <a:tr h="503895">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Source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Informations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3430208269"/>
                  </a:ext>
                </a:extLst>
              </a:tr>
              <a:tr h="1995037">
                <a:tc rowSpan="2">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nchor="ctr"/>
                </a:tc>
                <a:tc>
                  <a:txBody>
                    <a:bodyPr/>
                    <a:lstStyle/>
                    <a:p>
                      <a:pPr algn="l">
                        <a:spcAft>
                          <a:spcPts val="0"/>
                        </a:spcAft>
                      </a:pPr>
                      <a:r>
                        <a:rPr lang="fr-FR" sz="2000" b="1" dirty="0">
                          <a:effectLst/>
                          <a:latin typeface="Arial" panose="020B0604020202020204" pitchFamily="34" charset="0"/>
                          <a:cs typeface="Arial" panose="020B0604020202020204" pitchFamily="34" charset="0"/>
                        </a:rPr>
                        <a:t>Banque</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285750" indent="-28575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La banque peut vérifier pour ses clients auprès de la Banque de France si son client a connu des problèmes (dépôt de bilan, impayés). </a:t>
                      </a:r>
                    </a:p>
                    <a:p>
                      <a:pPr marL="285750" indent="-28575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Certaines banques mettent en place une surveillance des clients et peuvent transmettre des alertes à leur client en cas d’évolutions négative ou positive. </a:t>
                      </a:r>
                    </a:p>
                    <a:p>
                      <a:pPr marL="266700" indent="0" algn="l">
                        <a:spcBef>
                          <a:spcPts val="300"/>
                        </a:spcBef>
                        <a:spcAft>
                          <a:spcPts val="300"/>
                        </a:spcAft>
                        <a:buFont typeface="Arial" panose="020B0604020202020204" pitchFamily="34" charset="0"/>
                        <a:buNone/>
                      </a:pPr>
                      <a:r>
                        <a:rPr lang="fr-FR" sz="2000" i="1" dirty="0">
                          <a:effectLst/>
                          <a:latin typeface="Arial" panose="020B0604020202020204" pitchFamily="34" charset="0"/>
                          <a:cs typeface="Arial" panose="020B0604020202020204" pitchFamily="34" charset="0"/>
                        </a:rPr>
                        <a:t>La Banque populaire propose à ses clients un outil en ligne baptisé « Créance info ». </a:t>
                      </a:r>
                      <a:endParaRPr lang="fr-FR" sz="2000" i="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4107456673"/>
                  </a:ext>
                </a:extLst>
              </a:tr>
              <a:tr h="2952962">
                <a:tc vMerge="1">
                  <a:txBody>
                    <a:bodyPr/>
                    <a:lstStyle/>
                    <a:p>
                      <a:endParaRPr lang="fr-FR"/>
                    </a:p>
                  </a:txBody>
                  <a:tcPr/>
                </a:tc>
                <a:tc>
                  <a:txBody>
                    <a:bodyPr/>
                    <a:lstStyle/>
                    <a:p>
                      <a:pPr algn="l">
                        <a:spcAft>
                          <a:spcPts val="0"/>
                        </a:spcAft>
                      </a:pPr>
                      <a:r>
                        <a:rPr lang="fr-FR" sz="2000" b="1" dirty="0">
                          <a:effectLst/>
                          <a:latin typeface="Arial" panose="020B0604020202020204" pitchFamily="34" charset="0"/>
                          <a:cs typeface="Arial" panose="020B0604020202020204" pitchFamily="34" charset="0"/>
                        </a:rPr>
                        <a:t>Sociétés spécialisées</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marL="285750" indent="-28575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Des entreprises spécialisées (</a:t>
                      </a:r>
                      <a:r>
                        <a:rPr lang="fr-FR" sz="2000" dirty="0" err="1">
                          <a:effectLst/>
                          <a:latin typeface="Arial" panose="020B0604020202020204" pitchFamily="34" charset="0"/>
                          <a:cs typeface="Arial" panose="020B0604020202020204" pitchFamily="34" charset="0"/>
                        </a:rPr>
                        <a:t>Altares</a:t>
                      </a:r>
                      <a:r>
                        <a:rPr lang="fr-FR" sz="2000" dirty="0">
                          <a:effectLst/>
                          <a:latin typeface="Arial" panose="020B0604020202020204" pitchFamily="34" charset="0"/>
                          <a:cs typeface="Arial" panose="020B0604020202020204" pitchFamily="34" charset="0"/>
                        </a:rPr>
                        <a:t>, Coface, </a:t>
                      </a:r>
                      <a:r>
                        <a:rPr lang="fr-FR" sz="2000" dirty="0" err="1">
                          <a:effectLst/>
                          <a:latin typeface="Arial" panose="020B0604020202020204" pitchFamily="34" charset="0"/>
                          <a:cs typeface="Arial" panose="020B0604020202020204" pitchFamily="34" charset="0"/>
                        </a:rPr>
                        <a:t>Creditsafe</a:t>
                      </a:r>
                      <a:r>
                        <a:rPr lang="fr-FR" sz="2000" dirty="0">
                          <a:effectLst/>
                          <a:latin typeface="Arial" panose="020B0604020202020204" pitchFamily="34" charset="0"/>
                          <a:cs typeface="Arial" panose="020B0604020202020204" pitchFamily="34" charset="0"/>
                        </a:rPr>
                        <a:t>), réalisent des enquêtes de solvabilité en centralisant des centaines de données provenant d’informations officielles (informations légales, </a:t>
                      </a:r>
                      <a:r>
                        <a:rPr lang="fr-FR" sz="2000" dirty="0" err="1">
                          <a:effectLst/>
                          <a:latin typeface="Arial" panose="020B0604020202020204" pitchFamily="34" charset="0"/>
                          <a:cs typeface="Arial" panose="020B0604020202020204" pitchFamily="34" charset="0"/>
                        </a:rPr>
                        <a:t>infogreffe</a:t>
                      </a:r>
                      <a:r>
                        <a:rPr lang="fr-FR" sz="2000" dirty="0">
                          <a:effectLst/>
                          <a:latin typeface="Arial" panose="020B0604020202020204" pitchFamily="34" charset="0"/>
                          <a:cs typeface="Arial" panose="020B0604020202020204" pitchFamily="34" charset="0"/>
                        </a:rPr>
                        <a:t>, Urssaf, Insee, INPI...) et des données privées (agences de recouvrement, banques, assurances...). </a:t>
                      </a:r>
                    </a:p>
                    <a:p>
                      <a:pPr marL="285750" indent="-285750" algn="l">
                        <a:spcBef>
                          <a:spcPts val="300"/>
                        </a:spcBef>
                        <a:spcAft>
                          <a:spcPts val="300"/>
                        </a:spcAft>
                        <a:buFont typeface="Arial" panose="020B0604020202020204" pitchFamily="34" charset="0"/>
                        <a:buChar char="•"/>
                      </a:pPr>
                      <a:r>
                        <a:rPr lang="fr-FR" sz="2000" dirty="0">
                          <a:effectLst/>
                          <a:latin typeface="Arial" panose="020B0604020202020204" pitchFamily="34" charset="0"/>
                          <a:cs typeface="Arial" panose="020B0604020202020204" pitchFamily="34" charset="0"/>
                        </a:rPr>
                        <a:t>Ces informations sont traitées par des professionnels qui attribuent une note de solvabilité et rédigent des analyses sur les clients étudiés. Ces informations sont ensuite vendues (prévoir entre 50 et 400 € HT selon le degré d’analyse souhaité). </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1115756195"/>
                  </a:ext>
                </a:extLst>
              </a:tr>
            </a:tbl>
          </a:graphicData>
        </a:graphic>
      </p:graphicFrame>
      <p:sp>
        <p:nvSpPr>
          <p:cNvPr id="5" name="ZoneTexte 4">
            <a:extLst>
              <a:ext uri="{FF2B5EF4-FFF2-40B4-BE49-F238E27FC236}">
                <a16:creationId xmlns:a16="http://schemas.microsoft.com/office/drawing/2014/main" id="{A85DD2B5-8EA5-479F-A8AA-55C37A823C79}"/>
              </a:ext>
            </a:extLst>
          </p:cNvPr>
          <p:cNvSpPr txBox="1"/>
          <p:nvPr/>
        </p:nvSpPr>
        <p:spPr>
          <a:xfrm>
            <a:off x="88900" y="129959"/>
            <a:ext cx="8299414"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Collecter des informations sur le client</a:t>
            </a:r>
            <a:endParaRPr lang="fr-FR"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13883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644034298"/>
              </p:ext>
            </p:extLst>
          </p:nvPr>
        </p:nvGraphicFramePr>
        <p:xfrm>
          <a:off x="469261" y="1667774"/>
          <a:ext cx="11412746" cy="2498932"/>
        </p:xfrm>
        <a:graphic>
          <a:graphicData uri="http://schemas.openxmlformats.org/drawingml/2006/table">
            <a:tbl>
              <a:tblPr firstRow="1" firstCol="1" bandRow="1">
                <a:tableStyleId>{21E4AEA4-8DFA-4A89-87EB-49C32662AFE0}</a:tableStyleId>
              </a:tblPr>
              <a:tblGrid>
                <a:gridCol w="422695">
                  <a:extLst>
                    <a:ext uri="{9D8B030D-6E8A-4147-A177-3AD203B41FA5}">
                      <a16:colId xmlns:a16="http://schemas.microsoft.com/office/drawing/2014/main" val="2349522941"/>
                    </a:ext>
                  </a:extLst>
                </a:gridCol>
                <a:gridCol w="1630392">
                  <a:extLst>
                    <a:ext uri="{9D8B030D-6E8A-4147-A177-3AD203B41FA5}">
                      <a16:colId xmlns:a16="http://schemas.microsoft.com/office/drawing/2014/main" val="2751610394"/>
                    </a:ext>
                  </a:extLst>
                </a:gridCol>
                <a:gridCol w="9359659">
                  <a:extLst>
                    <a:ext uri="{9D8B030D-6E8A-4147-A177-3AD203B41FA5}">
                      <a16:colId xmlns:a16="http://schemas.microsoft.com/office/drawing/2014/main" val="4026474883"/>
                    </a:ext>
                  </a:extLst>
                </a:gridCol>
              </a:tblGrid>
              <a:tr h="503895">
                <a:tc>
                  <a:txBody>
                    <a:bodyPr/>
                    <a:lstStyle/>
                    <a:p>
                      <a:pPr algn="ctr">
                        <a:spcBef>
                          <a:spcPts val="300"/>
                        </a:spcBef>
                        <a:spcAft>
                          <a:spcPts val="300"/>
                        </a:spcAft>
                      </a:pPr>
                      <a:r>
                        <a:rPr lang="fr-FR" sz="2000">
                          <a:effectLst/>
                          <a:latin typeface="Arial" panose="020B0604020202020204" pitchFamily="34" charset="0"/>
                          <a:cs typeface="Arial" panose="020B0604020202020204" pitchFamily="34" charset="0"/>
                        </a:rPr>
                        <a:t> </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Source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algn="ctr">
                        <a:spcBef>
                          <a:spcPts val="300"/>
                        </a:spcBef>
                        <a:spcAft>
                          <a:spcPts val="300"/>
                        </a:spcAft>
                      </a:pPr>
                      <a:r>
                        <a:rPr lang="fr-FR" sz="2000" dirty="0">
                          <a:effectLst/>
                          <a:latin typeface="Arial" panose="020B0604020202020204" pitchFamily="34" charset="0"/>
                          <a:cs typeface="Arial" panose="020B0604020202020204" pitchFamily="34" charset="0"/>
                        </a:rPr>
                        <a:t>Informations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extLst>
                  <a:ext uri="{0D108BD9-81ED-4DB2-BD59-A6C34878D82A}">
                    <a16:rowId xmlns:a16="http://schemas.microsoft.com/office/drawing/2014/main" val="3430208269"/>
                  </a:ext>
                </a:extLst>
              </a:tr>
              <a:tr h="1995037">
                <a:tc>
                  <a:txBody>
                    <a:bodyPr/>
                    <a:lstStyle/>
                    <a:p>
                      <a:pPr marL="71755" marR="71755" algn="ctr">
                        <a:spcAft>
                          <a:spcPts val="0"/>
                        </a:spcAft>
                      </a:pPr>
                      <a:r>
                        <a:rPr lang="fr-FR" sz="2400" dirty="0">
                          <a:effectLst/>
                          <a:latin typeface="Arial" panose="020B0604020202020204" pitchFamily="34" charset="0"/>
                          <a:cs typeface="Arial" panose="020B0604020202020204" pitchFamily="34" charset="0"/>
                        </a:rPr>
                        <a:t>Externes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vert="vert270" anchor="ctr"/>
                </a:tc>
                <a:tc>
                  <a:txBody>
                    <a:bodyPr/>
                    <a:lstStyle/>
                    <a:p>
                      <a:pPr algn="l">
                        <a:spcAft>
                          <a:spcPts val="0"/>
                        </a:spcAft>
                      </a:pPr>
                      <a:r>
                        <a:rPr lang="fr-FR" sz="2000" b="1" dirty="0">
                          <a:effectLst/>
                          <a:latin typeface="Arial" panose="020B0604020202020204" pitchFamily="34" charset="0"/>
                          <a:cs typeface="Arial" panose="020B0604020202020204" pitchFamily="34" charset="0"/>
                        </a:rPr>
                        <a:t>Internet</a:t>
                      </a:r>
                      <a:endParaRPr lang="fr-FR" sz="2000" b="1" dirty="0">
                        <a:effectLst/>
                        <a:latin typeface="Arial" panose="020B0604020202020204" pitchFamily="34" charset="0"/>
                        <a:ea typeface="Calibri" panose="020F0502020204030204" pitchFamily="34" charset="0"/>
                        <a:cs typeface="Arial" panose="020B0604020202020204" pitchFamily="34" charset="0"/>
                      </a:endParaRPr>
                    </a:p>
                  </a:txBody>
                  <a:tcPr marL="28914" marR="28914" marT="0" marB="0" anchor="ctr"/>
                </a:tc>
                <a:tc>
                  <a:txBody>
                    <a:bodyPr/>
                    <a:lstStyle/>
                    <a:p>
                      <a:pPr algn="just">
                        <a:spcBef>
                          <a:spcPts val="100"/>
                        </a:spcBef>
                        <a:spcAft>
                          <a:spcPts val="100"/>
                        </a:spcAft>
                      </a:pPr>
                      <a:r>
                        <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L'entreprise peut obtenir de nombreuses informations </a:t>
                      </a:r>
                    </a:p>
                    <a:p>
                      <a:pPr marL="342900" indent="-342900" algn="just">
                        <a:spcBef>
                          <a:spcPts val="100"/>
                        </a:spcBef>
                        <a:spcAft>
                          <a:spcPts val="100"/>
                        </a:spcAft>
                        <a:buFontTx/>
                        <a:buChar char="-"/>
                      </a:pPr>
                      <a:r>
                        <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 surveillant les comptes des clients sur les réseaux sociaux, </a:t>
                      </a:r>
                    </a:p>
                    <a:p>
                      <a:pPr marL="342900" indent="-342900" algn="just">
                        <a:spcBef>
                          <a:spcPts val="100"/>
                        </a:spcBef>
                        <a:spcAft>
                          <a:spcPts val="100"/>
                        </a:spcAft>
                        <a:buFontTx/>
                        <a:buChar char="-"/>
                      </a:pPr>
                      <a:r>
                        <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 visitant les forums de discussion, </a:t>
                      </a:r>
                    </a:p>
                    <a:p>
                      <a:pPr marL="342900" indent="-342900" algn="just">
                        <a:spcBef>
                          <a:spcPts val="100"/>
                        </a:spcBef>
                        <a:spcAft>
                          <a:spcPts val="100"/>
                        </a:spcAft>
                        <a:buFontTx/>
                        <a:buChar char="-"/>
                      </a:pPr>
                      <a:r>
                        <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 programmant des veilles numériques, </a:t>
                      </a:r>
                    </a:p>
                    <a:p>
                      <a:pPr marL="342900" indent="-342900" algn="just">
                        <a:spcBef>
                          <a:spcPts val="100"/>
                        </a:spcBef>
                        <a:spcAft>
                          <a:spcPts val="100"/>
                        </a:spcAft>
                        <a:buFontTx/>
                        <a:buChar char="-"/>
                      </a:pPr>
                      <a:r>
                        <a:rPr lang="fr-FR"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 lisant la presse économique et professionnelle.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7456673"/>
                  </a:ext>
                </a:extLst>
              </a:tr>
            </a:tbl>
          </a:graphicData>
        </a:graphic>
      </p:graphicFrame>
      <p:sp>
        <p:nvSpPr>
          <p:cNvPr id="5" name="ZoneTexte 4">
            <a:extLst>
              <a:ext uri="{FF2B5EF4-FFF2-40B4-BE49-F238E27FC236}">
                <a16:creationId xmlns:a16="http://schemas.microsoft.com/office/drawing/2014/main" id="{A85DD2B5-8EA5-479F-A8AA-55C37A823C79}"/>
              </a:ext>
            </a:extLst>
          </p:cNvPr>
          <p:cNvSpPr txBox="1"/>
          <p:nvPr/>
        </p:nvSpPr>
        <p:spPr>
          <a:xfrm>
            <a:off x="88900" y="129959"/>
            <a:ext cx="8299414"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2. Collecter des informations sur le client</a:t>
            </a:r>
            <a:endParaRPr lang="fr-FR" sz="28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52908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201</TotalTime>
  <Words>462</Words>
  <Application>Microsoft Office PowerPoint</Application>
  <PresentationFormat>Grand écran</PresentationFormat>
  <Paragraphs>50</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Century Gothic</vt:lpstr>
      <vt:lpstr>Wingdings 3</vt:lpstr>
      <vt:lpstr>Ion</vt:lpstr>
      <vt:lpstr>Chap. 6 – Gérer le risque client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38</cp:revision>
  <dcterms:created xsi:type="dcterms:W3CDTF">2014-01-14T07:42:30Z</dcterms:created>
  <dcterms:modified xsi:type="dcterms:W3CDTF">2023-11-03T14:01:40Z</dcterms:modified>
</cp:coreProperties>
</file>