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6"/>
  </p:notesMasterIdLst>
  <p:sldIdLst>
    <p:sldId id="256" r:id="rId2"/>
    <p:sldId id="259" r:id="rId3"/>
    <p:sldId id="260" r:id="rId4"/>
    <p:sldId id="261"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5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D4FE18-0460-A84E-A453-3BFB431037FC}" type="datetimeFigureOut">
              <a:rPr lang="fr-FR" smtClean="0"/>
              <a:t>03/11/2023</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87993E-9EA1-CE48-87E6-1CE5B115807F}" type="slidenum">
              <a:rPr lang="fr-FR" smtClean="0"/>
              <a:t>‹N°›</a:t>
            </a:fld>
            <a:endParaRPr lang="fr-FR"/>
          </a:p>
        </p:txBody>
      </p:sp>
    </p:spTree>
    <p:extLst>
      <p:ext uri="{BB962C8B-B14F-4D97-AF65-F5344CB8AC3E}">
        <p14:creationId xmlns:p14="http://schemas.microsoft.com/office/powerpoint/2010/main" val="64986735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03/11/2023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6061793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03/11/2023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1575718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03/11/2023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883196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03/11/2023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701414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03/11/2023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56057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03/11/2023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59255581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03/11/2023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5571442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03/11/2023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456804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03/11/2023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821354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E0B14B23-EBBB-4FF8-A86F-057ABCCE629C}" type="datetimeFigureOut">
              <a:rPr lang="fr-FR" smtClean="0"/>
              <a:t>03/11/2023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515600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03/11/2023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480940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03/11/2023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5425017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03/11/2023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127069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03/11/2023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0439236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03/11/2023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594590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03/11/2023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8344309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03/11/2023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832608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03/11/2023</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2728189066"/>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1"/>
            <a:ext cx="10371667" cy="612558"/>
          </a:xfrm>
        </p:spPr>
        <p:txBody>
          <a:bodyPr>
            <a:noAutofit/>
          </a:bodyPr>
          <a:lstStyle/>
          <a:p>
            <a:r>
              <a:rPr lang="fr-FR" sz="3200" b="1" dirty="0">
                <a:latin typeface="Arial" panose="020B0604020202020204" pitchFamily="34" charset="0"/>
                <a:cs typeface="Arial" panose="020B0604020202020204" pitchFamily="34" charset="0"/>
              </a:rPr>
              <a:t>Chap. 6 – Gérer le risque client</a:t>
            </a:r>
          </a:p>
        </p:txBody>
      </p:sp>
      <p:sp>
        <p:nvSpPr>
          <p:cNvPr id="6" name="ZoneTexte 5"/>
          <p:cNvSpPr txBox="1"/>
          <p:nvPr/>
        </p:nvSpPr>
        <p:spPr>
          <a:xfrm>
            <a:off x="0" y="612559"/>
            <a:ext cx="8299414"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2. Collecter des informations sur le client</a:t>
            </a:r>
            <a:endParaRPr lang="fr-FR" sz="2800" dirty="0">
              <a:solidFill>
                <a:srgbClr val="FFFF00"/>
              </a:solidFill>
              <a:latin typeface="Arial" panose="020B0604020202020204" pitchFamily="34" charset="0"/>
              <a:cs typeface="Arial" panose="020B0604020202020204" pitchFamily="34" charset="0"/>
            </a:endParaRPr>
          </a:p>
        </p:txBody>
      </p:sp>
      <p:graphicFrame>
        <p:nvGraphicFramePr>
          <p:cNvPr id="3" name="Tableau 2"/>
          <p:cNvGraphicFramePr>
            <a:graphicFrameLocks noGrp="1"/>
          </p:cNvGraphicFramePr>
          <p:nvPr>
            <p:extLst>
              <p:ext uri="{D42A27DB-BD31-4B8C-83A1-F6EECF244321}">
                <p14:modId xmlns:p14="http://schemas.microsoft.com/office/powerpoint/2010/main" val="2000090076"/>
              </p:ext>
            </p:extLst>
          </p:nvPr>
        </p:nvGraphicFramePr>
        <p:xfrm>
          <a:off x="808691" y="1727214"/>
          <a:ext cx="10696756" cy="3940340"/>
        </p:xfrm>
        <a:graphic>
          <a:graphicData uri="http://schemas.openxmlformats.org/drawingml/2006/table">
            <a:tbl>
              <a:tblPr firstRow="1" firstCol="1" bandRow="1">
                <a:tableStyleId>{21E4AEA4-8DFA-4A89-87EB-49C32662AFE0}</a:tableStyleId>
              </a:tblPr>
              <a:tblGrid>
                <a:gridCol w="475697">
                  <a:extLst>
                    <a:ext uri="{9D8B030D-6E8A-4147-A177-3AD203B41FA5}">
                      <a16:colId xmlns:a16="http://schemas.microsoft.com/office/drawing/2014/main" val="2488221453"/>
                    </a:ext>
                  </a:extLst>
                </a:gridCol>
                <a:gridCol w="1847001">
                  <a:extLst>
                    <a:ext uri="{9D8B030D-6E8A-4147-A177-3AD203B41FA5}">
                      <a16:colId xmlns:a16="http://schemas.microsoft.com/office/drawing/2014/main" val="1960956379"/>
                    </a:ext>
                  </a:extLst>
                </a:gridCol>
                <a:gridCol w="8374058">
                  <a:extLst>
                    <a:ext uri="{9D8B030D-6E8A-4147-A177-3AD203B41FA5}">
                      <a16:colId xmlns:a16="http://schemas.microsoft.com/office/drawing/2014/main" val="1240319962"/>
                    </a:ext>
                  </a:extLst>
                </a:gridCol>
              </a:tblGrid>
              <a:tr h="463773">
                <a:tc>
                  <a:txBody>
                    <a:bodyPr/>
                    <a:lstStyle/>
                    <a:p>
                      <a:pPr algn="ctr">
                        <a:spcBef>
                          <a:spcPts val="300"/>
                        </a:spcBef>
                        <a:spcAft>
                          <a:spcPts val="300"/>
                        </a:spcAft>
                      </a:pPr>
                      <a:r>
                        <a:rPr lang="fr-FR" sz="2400">
                          <a:effectLst/>
                          <a:latin typeface="Arial" panose="020B0604020202020204" pitchFamily="34"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tc>
                <a:tc>
                  <a:txBody>
                    <a:bodyPr/>
                    <a:lstStyle/>
                    <a:p>
                      <a:pPr algn="ctr">
                        <a:spcBef>
                          <a:spcPts val="300"/>
                        </a:spcBef>
                        <a:spcAft>
                          <a:spcPts val="300"/>
                        </a:spcAft>
                      </a:pPr>
                      <a:r>
                        <a:rPr lang="fr-FR" sz="2400" dirty="0">
                          <a:effectLst/>
                          <a:latin typeface="Arial" panose="020B0604020202020204" pitchFamily="34" charset="0"/>
                          <a:cs typeface="Arial" panose="020B0604020202020204" pitchFamily="34" charset="0"/>
                        </a:rPr>
                        <a:t>Sources</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tc>
                <a:tc>
                  <a:txBody>
                    <a:bodyPr/>
                    <a:lstStyle/>
                    <a:p>
                      <a:pPr algn="ctr">
                        <a:spcBef>
                          <a:spcPts val="300"/>
                        </a:spcBef>
                        <a:spcAft>
                          <a:spcPts val="300"/>
                        </a:spcAft>
                      </a:pPr>
                      <a:r>
                        <a:rPr lang="fr-FR" sz="2400">
                          <a:effectLst/>
                          <a:latin typeface="Arial" panose="020B0604020202020204" pitchFamily="34" charset="0"/>
                          <a:cs typeface="Arial" panose="020B0604020202020204" pitchFamily="34" charset="0"/>
                        </a:rPr>
                        <a:t>Informations</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tc>
                <a:extLst>
                  <a:ext uri="{0D108BD9-81ED-4DB2-BD59-A6C34878D82A}">
                    <a16:rowId xmlns:a16="http://schemas.microsoft.com/office/drawing/2014/main" val="1477545190"/>
                  </a:ext>
                </a:extLst>
              </a:tr>
              <a:tr h="2085249">
                <a:tc rowSpan="2">
                  <a:txBody>
                    <a:bodyPr/>
                    <a:lstStyle/>
                    <a:p>
                      <a:pPr marL="71755" marR="71755" algn="ctr">
                        <a:spcAft>
                          <a:spcPts val="0"/>
                        </a:spcAft>
                      </a:pPr>
                      <a:r>
                        <a:rPr lang="fr-FR" sz="2400" dirty="0">
                          <a:effectLst/>
                          <a:latin typeface="Arial" panose="020B0604020202020204" pitchFamily="34" charset="0"/>
                          <a:cs typeface="Arial" panose="020B0604020202020204" pitchFamily="34" charset="0"/>
                        </a:rPr>
                        <a:t>Internes</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vert="vert270"/>
                </a:tc>
                <a:tc>
                  <a:txBody>
                    <a:bodyPr/>
                    <a:lstStyle/>
                    <a:p>
                      <a:pPr algn="ctr">
                        <a:spcAft>
                          <a:spcPts val="0"/>
                        </a:spcAft>
                      </a:pPr>
                      <a:r>
                        <a:rPr lang="fr-FR" sz="2000" b="1" dirty="0">
                          <a:effectLst/>
                          <a:latin typeface="Arial" panose="020B0604020202020204" pitchFamily="34" charset="0"/>
                          <a:cs typeface="Arial" panose="020B0604020202020204" pitchFamily="34" charset="0"/>
                        </a:rPr>
                        <a:t>Commerciaux </a:t>
                      </a:r>
                      <a:endParaRPr lang="fr-FR" sz="2000" b="1"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tc>
                  <a:txBody>
                    <a:bodyPr/>
                    <a:lstStyle/>
                    <a:p>
                      <a:pPr marL="342900" indent="-342900" algn="just">
                        <a:spcBef>
                          <a:spcPts val="300"/>
                        </a:spcBef>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Au contact direct des clients, ils ont une idée précise de son sérieux. </a:t>
                      </a:r>
                    </a:p>
                    <a:p>
                      <a:pPr marL="342900" indent="-342900" algn="l">
                        <a:spcBef>
                          <a:spcPts val="300"/>
                        </a:spcBef>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Ils peuvent faire remonter des informations qu'ils ont obtenues sur le terrain, les rumeurs qui peuvent s'avérer justes.</a:t>
                      </a:r>
                    </a:p>
                    <a:p>
                      <a:pPr marL="0" indent="0" algn="ctr">
                        <a:spcBef>
                          <a:spcPts val="300"/>
                        </a:spcBef>
                        <a:spcAft>
                          <a:spcPts val="300"/>
                        </a:spcAft>
                        <a:buFont typeface="Arial" panose="020B0604020202020204" pitchFamily="34" charset="0"/>
                        <a:buNone/>
                      </a:pPr>
                      <a:r>
                        <a:rPr lang="fr-FR" sz="2000" i="1" dirty="0">
                          <a:effectLst/>
                          <a:latin typeface="Arial" panose="020B0604020202020204" pitchFamily="34" charset="0"/>
                          <a:cs typeface="Arial" panose="020B0604020202020204" pitchFamily="34" charset="0"/>
                        </a:rPr>
                        <a:t>Attention, ils sont souvent commissionnés sur les ventes, ce qui les entraîne parfois à vendre à tout prix. </a:t>
                      </a:r>
                      <a:endParaRPr lang="fr-FR" sz="2000" i="1"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extLst>
                  <a:ext uri="{0D108BD9-81ED-4DB2-BD59-A6C34878D82A}">
                    <a16:rowId xmlns:a16="http://schemas.microsoft.com/office/drawing/2014/main" val="1527241651"/>
                  </a:ext>
                </a:extLst>
              </a:tr>
              <a:tr h="1391318">
                <a:tc vMerge="1">
                  <a:txBody>
                    <a:bodyPr/>
                    <a:lstStyle/>
                    <a:p>
                      <a:endParaRPr lang="fr-FR"/>
                    </a:p>
                  </a:txBody>
                  <a:tcPr/>
                </a:tc>
                <a:tc>
                  <a:txBody>
                    <a:bodyPr/>
                    <a:lstStyle/>
                    <a:p>
                      <a:pPr algn="ctr">
                        <a:spcAft>
                          <a:spcPts val="0"/>
                        </a:spcAft>
                      </a:pPr>
                      <a:r>
                        <a:rPr lang="fr-FR" sz="2000" b="1" dirty="0">
                          <a:effectLst/>
                          <a:latin typeface="Arial" panose="020B0604020202020204" pitchFamily="34" charset="0"/>
                          <a:cs typeface="Arial" panose="020B0604020202020204" pitchFamily="34" charset="0"/>
                        </a:rPr>
                        <a:t>Service comptable</a:t>
                      </a:r>
                    </a:p>
                    <a:p>
                      <a:pPr algn="ctr">
                        <a:spcAft>
                          <a:spcPts val="0"/>
                        </a:spcAft>
                      </a:pPr>
                      <a:r>
                        <a:rPr lang="fr-FR" sz="2000" b="1" dirty="0">
                          <a:effectLst/>
                          <a:latin typeface="Arial" panose="020B0604020202020204" pitchFamily="34" charset="0"/>
                          <a:cs typeface="Arial" panose="020B0604020202020204" pitchFamily="34" charset="0"/>
                        </a:rPr>
                        <a:t> </a:t>
                      </a:r>
                      <a:endParaRPr lang="fr-FR" sz="2000" b="1"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tc>
                  <a:txBody>
                    <a:bodyPr/>
                    <a:lstStyle/>
                    <a:p>
                      <a:pPr marL="342900" indent="-342900" algn="l">
                        <a:spcBef>
                          <a:spcPts val="300"/>
                        </a:spcBef>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Il enregistre les règlements des clients et possède donc des informations pertinentes concernant leur fiabilité. </a:t>
                      </a:r>
                    </a:p>
                    <a:p>
                      <a:pPr marL="342900" indent="-342900" algn="just">
                        <a:spcBef>
                          <a:spcPts val="300"/>
                        </a:spcBef>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Il doit émettre une alerte à chaque retard constaté.</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extLst>
                  <a:ext uri="{0D108BD9-81ED-4DB2-BD59-A6C34878D82A}">
                    <a16:rowId xmlns:a16="http://schemas.microsoft.com/office/drawing/2014/main" val="1032193235"/>
                  </a:ext>
                </a:extLst>
              </a:tr>
            </a:tbl>
          </a:graphicData>
        </a:graphic>
      </p:graphicFrame>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110429044"/>
              </p:ext>
            </p:extLst>
          </p:nvPr>
        </p:nvGraphicFramePr>
        <p:xfrm>
          <a:off x="698740" y="1356279"/>
          <a:ext cx="10889908" cy="4466551"/>
        </p:xfrm>
        <a:graphic>
          <a:graphicData uri="http://schemas.openxmlformats.org/drawingml/2006/table">
            <a:tbl>
              <a:tblPr firstRow="1" firstCol="1" bandRow="1">
                <a:tableStyleId>{21E4AEA4-8DFA-4A89-87EB-49C32662AFE0}</a:tableStyleId>
              </a:tblPr>
              <a:tblGrid>
                <a:gridCol w="439947">
                  <a:extLst>
                    <a:ext uri="{9D8B030D-6E8A-4147-A177-3AD203B41FA5}">
                      <a16:colId xmlns:a16="http://schemas.microsoft.com/office/drawing/2014/main" val="2488221453"/>
                    </a:ext>
                  </a:extLst>
                </a:gridCol>
                <a:gridCol w="1682151">
                  <a:extLst>
                    <a:ext uri="{9D8B030D-6E8A-4147-A177-3AD203B41FA5}">
                      <a16:colId xmlns:a16="http://schemas.microsoft.com/office/drawing/2014/main" val="1960956379"/>
                    </a:ext>
                  </a:extLst>
                </a:gridCol>
                <a:gridCol w="8767810">
                  <a:extLst>
                    <a:ext uri="{9D8B030D-6E8A-4147-A177-3AD203B41FA5}">
                      <a16:colId xmlns:a16="http://schemas.microsoft.com/office/drawing/2014/main" val="1240319962"/>
                    </a:ext>
                  </a:extLst>
                </a:gridCol>
              </a:tblGrid>
              <a:tr h="466521">
                <a:tc>
                  <a:txBody>
                    <a:bodyPr/>
                    <a:lstStyle/>
                    <a:p>
                      <a:pPr algn="ctr">
                        <a:spcBef>
                          <a:spcPts val="300"/>
                        </a:spcBef>
                        <a:spcAft>
                          <a:spcPts val="300"/>
                        </a:spcAft>
                      </a:pPr>
                      <a:r>
                        <a:rPr lang="fr-FR" sz="2000">
                          <a:effectLst/>
                          <a:latin typeface="Arial" panose="020B0604020202020204" pitchFamily="34" charset="0"/>
                          <a:cs typeface="Arial" panose="020B0604020202020204" pitchFamily="34" charset="0"/>
                        </a:rPr>
                        <a:t> </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tc>
                <a:tc>
                  <a:txBody>
                    <a:bodyPr/>
                    <a:lstStyle/>
                    <a:p>
                      <a:pPr algn="ctr">
                        <a:spcBef>
                          <a:spcPts val="300"/>
                        </a:spcBef>
                        <a:spcAft>
                          <a:spcPts val="300"/>
                        </a:spcAft>
                      </a:pPr>
                      <a:r>
                        <a:rPr lang="fr-FR" sz="2000" dirty="0">
                          <a:effectLst/>
                          <a:latin typeface="Arial" panose="020B0604020202020204" pitchFamily="34" charset="0"/>
                          <a:cs typeface="Arial" panose="020B0604020202020204" pitchFamily="34" charset="0"/>
                        </a:rPr>
                        <a:t>Source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tc>
                  <a:txBody>
                    <a:bodyPr/>
                    <a:lstStyle/>
                    <a:p>
                      <a:pPr algn="ctr">
                        <a:spcBef>
                          <a:spcPts val="300"/>
                        </a:spcBef>
                        <a:spcAft>
                          <a:spcPts val="300"/>
                        </a:spcAft>
                      </a:pPr>
                      <a:r>
                        <a:rPr lang="fr-FR" sz="2000" dirty="0">
                          <a:effectLst/>
                          <a:latin typeface="Arial" panose="020B0604020202020204" pitchFamily="34" charset="0"/>
                          <a:cs typeface="Arial" panose="020B0604020202020204" pitchFamily="34" charset="0"/>
                        </a:rPr>
                        <a:t>Informations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extLst>
                  <a:ext uri="{0D108BD9-81ED-4DB2-BD59-A6C34878D82A}">
                    <a16:rowId xmlns:a16="http://schemas.microsoft.com/office/drawing/2014/main" val="1477545190"/>
                  </a:ext>
                </a:extLst>
              </a:tr>
              <a:tr h="1667423">
                <a:tc rowSpan="2">
                  <a:txBody>
                    <a:bodyPr/>
                    <a:lstStyle/>
                    <a:p>
                      <a:pPr marL="71755" marR="71755" algn="ctr">
                        <a:spcAft>
                          <a:spcPts val="0"/>
                        </a:spcAft>
                      </a:pPr>
                      <a:r>
                        <a:rPr lang="fr-FR" sz="2400" dirty="0">
                          <a:effectLst/>
                          <a:latin typeface="Arial" panose="020B0604020202020204" pitchFamily="34" charset="0"/>
                          <a:cs typeface="Arial" panose="020B0604020202020204" pitchFamily="34" charset="0"/>
                        </a:rPr>
                        <a:t>Externes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vert="vert270" anchor="ctr"/>
                </a:tc>
                <a:tc>
                  <a:txBody>
                    <a:bodyPr/>
                    <a:lstStyle/>
                    <a:p>
                      <a:pPr algn="l">
                        <a:spcAft>
                          <a:spcPts val="0"/>
                        </a:spcAft>
                      </a:pPr>
                      <a:r>
                        <a:rPr lang="fr-FR" sz="2000" b="1" dirty="0">
                          <a:effectLst/>
                          <a:latin typeface="Arial" panose="020B0604020202020204" pitchFamily="34" charset="0"/>
                          <a:cs typeface="Arial" panose="020B0604020202020204" pitchFamily="34" charset="0"/>
                        </a:rPr>
                        <a:t>Client</a:t>
                      </a:r>
                      <a:endParaRPr lang="fr-FR" sz="2000" b="1"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tc>
                  <a:txBody>
                    <a:bodyPr/>
                    <a:lstStyle/>
                    <a:p>
                      <a:pPr marL="342900" indent="-342900" algn="l">
                        <a:spcBef>
                          <a:spcPts val="300"/>
                        </a:spcBef>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Le client peut fournir ses données financières (bilan, résultat...) de même qu’il est possible de l’interroger sur sa situation commerciale, ses projets...</a:t>
                      </a:r>
                    </a:p>
                    <a:p>
                      <a:pPr marL="342900" indent="-342900" algn="l">
                        <a:spcBef>
                          <a:spcPts val="300"/>
                        </a:spcBef>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Ces discussions permettent d’évaluer son ouverture et sa transparence ou s'il tente de dissimuler des informations. </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extLst>
                  <a:ext uri="{0D108BD9-81ED-4DB2-BD59-A6C34878D82A}">
                    <a16:rowId xmlns:a16="http://schemas.microsoft.com/office/drawing/2014/main" val="3526682373"/>
                  </a:ext>
                </a:extLst>
              </a:tr>
              <a:tr h="2332607">
                <a:tc vMerge="1">
                  <a:txBody>
                    <a:bodyPr/>
                    <a:lstStyle/>
                    <a:p>
                      <a:endParaRPr lang="fr-FR"/>
                    </a:p>
                  </a:txBody>
                  <a:tcPr/>
                </a:tc>
                <a:tc>
                  <a:txBody>
                    <a:bodyPr/>
                    <a:lstStyle/>
                    <a:p>
                      <a:pPr algn="l">
                        <a:spcAft>
                          <a:spcPts val="0"/>
                        </a:spcAft>
                      </a:pPr>
                      <a:r>
                        <a:rPr lang="fr-FR" sz="2000" b="1" dirty="0">
                          <a:effectLst/>
                          <a:latin typeface="Arial" panose="020B0604020202020204" pitchFamily="34" charset="0"/>
                          <a:cs typeface="Arial" panose="020B0604020202020204" pitchFamily="34" charset="0"/>
                        </a:rPr>
                        <a:t>Infogreffe.fr</a:t>
                      </a:r>
                    </a:p>
                    <a:p>
                      <a:pPr algn="l">
                        <a:spcAft>
                          <a:spcPts val="0"/>
                        </a:spcAft>
                      </a:pPr>
                      <a:r>
                        <a:rPr lang="fr-FR" sz="2000" b="1" dirty="0" err="1">
                          <a:effectLst/>
                          <a:latin typeface="Arial" panose="020B0604020202020204" pitchFamily="34" charset="0"/>
                          <a:cs typeface="Arial" panose="020B0604020202020204" pitchFamily="34" charset="0"/>
                        </a:rPr>
                        <a:t>Societe.com</a:t>
                      </a:r>
                      <a:endParaRPr lang="fr-FR" sz="2000" b="1" dirty="0">
                        <a:effectLst/>
                        <a:latin typeface="Arial" panose="020B0604020202020204" pitchFamily="34" charset="0"/>
                        <a:cs typeface="Arial" panose="020B0604020202020204" pitchFamily="34" charset="0"/>
                      </a:endParaRPr>
                    </a:p>
                    <a:p>
                      <a:pPr algn="l">
                        <a:spcAft>
                          <a:spcPts val="0"/>
                        </a:spcAft>
                      </a:pPr>
                      <a:r>
                        <a:rPr lang="fr-FR" sz="2000" b="1" dirty="0">
                          <a:effectLst/>
                          <a:latin typeface="Arial" panose="020B0604020202020204" pitchFamily="34" charset="0"/>
                          <a:cs typeface="Arial" panose="020B0604020202020204" pitchFamily="34" charset="0"/>
                        </a:rPr>
                        <a:t> </a:t>
                      </a:r>
                      <a:endParaRPr lang="fr-FR" sz="2000" b="1"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tc>
                  <a:txBody>
                    <a:bodyPr/>
                    <a:lstStyle/>
                    <a:p>
                      <a:pPr marL="342900" indent="-342900" algn="l">
                        <a:spcBef>
                          <a:spcPts val="300"/>
                        </a:spcBef>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Les sociétés ont l’obligation de publier leurs comptes (bilan, résultat…), mais pas les entreprises individuelles (1/5 ne remplissent pas à cette obligation). </a:t>
                      </a:r>
                    </a:p>
                    <a:p>
                      <a:pPr marL="342900" indent="-342900" algn="l">
                        <a:spcBef>
                          <a:spcPts val="300"/>
                        </a:spcBef>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Ces documents peuvent être obtenus auprès des greffes des tribunaux de commerce (</a:t>
                      </a:r>
                      <a:r>
                        <a:rPr lang="fr-FR" sz="2000" u="sng" dirty="0">
                          <a:effectLst/>
                          <a:latin typeface="Arial" panose="020B0604020202020204" pitchFamily="34" charset="0"/>
                          <a:cs typeface="Arial" panose="020B0604020202020204" pitchFamily="34" charset="0"/>
                        </a:rPr>
                        <a:t>www.infogreffe.fr</a:t>
                      </a:r>
                      <a:r>
                        <a:rPr lang="fr-FR" sz="2000" dirty="0">
                          <a:effectLst/>
                          <a:latin typeface="Arial" panose="020B0604020202020204" pitchFamily="34" charset="0"/>
                          <a:cs typeface="Arial" panose="020B0604020202020204" pitchFamily="34" charset="0"/>
                        </a:rPr>
                        <a:t>) pour un prix compris entre 10 et 20 €. Dans ce cas, l’entreprise peut réaliser l’analyse financière de ces données.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extLst>
                  <a:ext uri="{0D108BD9-81ED-4DB2-BD59-A6C34878D82A}">
                    <a16:rowId xmlns:a16="http://schemas.microsoft.com/office/drawing/2014/main" val="2257034394"/>
                  </a:ext>
                </a:extLst>
              </a:tr>
            </a:tbl>
          </a:graphicData>
        </a:graphic>
      </p:graphicFrame>
      <p:sp>
        <p:nvSpPr>
          <p:cNvPr id="4" name="ZoneTexte 3">
            <a:extLst>
              <a:ext uri="{FF2B5EF4-FFF2-40B4-BE49-F238E27FC236}">
                <a16:creationId xmlns:a16="http://schemas.microsoft.com/office/drawing/2014/main" id="{17594934-CF08-46F6-88B5-90D2D39868F2}"/>
              </a:ext>
            </a:extLst>
          </p:cNvPr>
          <p:cNvSpPr txBox="1"/>
          <p:nvPr/>
        </p:nvSpPr>
        <p:spPr>
          <a:xfrm>
            <a:off x="131233" y="168059"/>
            <a:ext cx="8299414"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2. Collecter des informations sur le client</a:t>
            </a:r>
            <a:endParaRPr lang="fr-FR" sz="28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396399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3328234844"/>
              </p:ext>
            </p:extLst>
          </p:nvPr>
        </p:nvGraphicFramePr>
        <p:xfrm>
          <a:off x="422694" y="905774"/>
          <a:ext cx="11412746" cy="5451894"/>
        </p:xfrm>
        <a:graphic>
          <a:graphicData uri="http://schemas.openxmlformats.org/drawingml/2006/table">
            <a:tbl>
              <a:tblPr firstRow="1" firstCol="1" bandRow="1">
                <a:tableStyleId>{21E4AEA4-8DFA-4A89-87EB-49C32662AFE0}</a:tableStyleId>
              </a:tblPr>
              <a:tblGrid>
                <a:gridCol w="422695">
                  <a:extLst>
                    <a:ext uri="{9D8B030D-6E8A-4147-A177-3AD203B41FA5}">
                      <a16:colId xmlns:a16="http://schemas.microsoft.com/office/drawing/2014/main" val="2349522941"/>
                    </a:ext>
                  </a:extLst>
                </a:gridCol>
                <a:gridCol w="1630392">
                  <a:extLst>
                    <a:ext uri="{9D8B030D-6E8A-4147-A177-3AD203B41FA5}">
                      <a16:colId xmlns:a16="http://schemas.microsoft.com/office/drawing/2014/main" val="2751610394"/>
                    </a:ext>
                  </a:extLst>
                </a:gridCol>
                <a:gridCol w="9359659">
                  <a:extLst>
                    <a:ext uri="{9D8B030D-6E8A-4147-A177-3AD203B41FA5}">
                      <a16:colId xmlns:a16="http://schemas.microsoft.com/office/drawing/2014/main" val="4026474883"/>
                    </a:ext>
                  </a:extLst>
                </a:gridCol>
              </a:tblGrid>
              <a:tr h="503895">
                <a:tc>
                  <a:txBody>
                    <a:bodyPr/>
                    <a:lstStyle/>
                    <a:p>
                      <a:pPr algn="ctr">
                        <a:spcBef>
                          <a:spcPts val="300"/>
                        </a:spcBef>
                        <a:spcAft>
                          <a:spcPts val="300"/>
                        </a:spcAft>
                      </a:pPr>
                      <a:r>
                        <a:rPr lang="fr-FR" sz="2000">
                          <a:effectLst/>
                          <a:latin typeface="Arial" panose="020B0604020202020204" pitchFamily="34" charset="0"/>
                          <a:cs typeface="Arial" panose="020B0604020202020204" pitchFamily="34" charset="0"/>
                        </a:rPr>
                        <a:t> </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tc>
                <a:tc>
                  <a:txBody>
                    <a:bodyPr/>
                    <a:lstStyle/>
                    <a:p>
                      <a:pPr algn="ctr">
                        <a:spcBef>
                          <a:spcPts val="300"/>
                        </a:spcBef>
                        <a:spcAft>
                          <a:spcPts val="300"/>
                        </a:spcAft>
                      </a:pPr>
                      <a:r>
                        <a:rPr lang="fr-FR" sz="2000" dirty="0">
                          <a:effectLst/>
                          <a:latin typeface="Arial" panose="020B0604020202020204" pitchFamily="34" charset="0"/>
                          <a:cs typeface="Arial" panose="020B0604020202020204" pitchFamily="34" charset="0"/>
                        </a:rPr>
                        <a:t>Source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tc>
                  <a:txBody>
                    <a:bodyPr/>
                    <a:lstStyle/>
                    <a:p>
                      <a:pPr algn="ctr">
                        <a:spcBef>
                          <a:spcPts val="300"/>
                        </a:spcBef>
                        <a:spcAft>
                          <a:spcPts val="300"/>
                        </a:spcAft>
                      </a:pPr>
                      <a:r>
                        <a:rPr lang="fr-FR" sz="2000" dirty="0">
                          <a:effectLst/>
                          <a:latin typeface="Arial" panose="020B0604020202020204" pitchFamily="34" charset="0"/>
                          <a:cs typeface="Arial" panose="020B0604020202020204" pitchFamily="34" charset="0"/>
                        </a:rPr>
                        <a:t>Informations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extLst>
                  <a:ext uri="{0D108BD9-81ED-4DB2-BD59-A6C34878D82A}">
                    <a16:rowId xmlns:a16="http://schemas.microsoft.com/office/drawing/2014/main" val="3430208269"/>
                  </a:ext>
                </a:extLst>
              </a:tr>
              <a:tr h="1995037">
                <a:tc rowSpan="2">
                  <a:txBody>
                    <a:bodyPr/>
                    <a:lstStyle/>
                    <a:p>
                      <a:pPr marL="71755" marR="71755" algn="ctr">
                        <a:spcAft>
                          <a:spcPts val="0"/>
                        </a:spcAft>
                      </a:pPr>
                      <a:r>
                        <a:rPr lang="fr-FR" sz="2400" dirty="0">
                          <a:effectLst/>
                          <a:latin typeface="Arial" panose="020B0604020202020204" pitchFamily="34" charset="0"/>
                          <a:cs typeface="Arial" panose="020B0604020202020204" pitchFamily="34" charset="0"/>
                        </a:rPr>
                        <a:t>Externes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vert="vert270" anchor="ctr"/>
                </a:tc>
                <a:tc>
                  <a:txBody>
                    <a:bodyPr/>
                    <a:lstStyle/>
                    <a:p>
                      <a:pPr algn="l">
                        <a:spcAft>
                          <a:spcPts val="0"/>
                        </a:spcAft>
                      </a:pPr>
                      <a:r>
                        <a:rPr lang="fr-FR" sz="2000" b="1" dirty="0">
                          <a:effectLst/>
                          <a:latin typeface="Arial" panose="020B0604020202020204" pitchFamily="34" charset="0"/>
                          <a:cs typeface="Arial" panose="020B0604020202020204" pitchFamily="34" charset="0"/>
                        </a:rPr>
                        <a:t>Banque</a:t>
                      </a:r>
                      <a:endParaRPr lang="fr-FR" sz="2000" b="1"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tc>
                  <a:txBody>
                    <a:bodyPr/>
                    <a:lstStyle/>
                    <a:p>
                      <a:pPr marL="285750" indent="-285750" algn="l">
                        <a:spcBef>
                          <a:spcPts val="300"/>
                        </a:spcBef>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La banque peut vérifier pour ses clients auprès de la Banque de France si son client a connu des problèmes (dépôt de bilan, impayés). </a:t>
                      </a:r>
                    </a:p>
                    <a:p>
                      <a:pPr marL="285750" indent="-285750" algn="l">
                        <a:spcBef>
                          <a:spcPts val="300"/>
                        </a:spcBef>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Certaines banques mettent en place une surveillance des clients et peuvent transmettre des alertes à leur client en cas d’évolutions négative ou positive. </a:t>
                      </a:r>
                    </a:p>
                    <a:p>
                      <a:pPr marL="266700" indent="0" algn="l">
                        <a:spcBef>
                          <a:spcPts val="300"/>
                        </a:spcBef>
                        <a:spcAft>
                          <a:spcPts val="300"/>
                        </a:spcAft>
                        <a:buFont typeface="Arial" panose="020B0604020202020204" pitchFamily="34" charset="0"/>
                        <a:buNone/>
                      </a:pPr>
                      <a:r>
                        <a:rPr lang="fr-FR" sz="2000" i="1" dirty="0">
                          <a:effectLst/>
                          <a:latin typeface="Arial" panose="020B0604020202020204" pitchFamily="34" charset="0"/>
                          <a:cs typeface="Arial" panose="020B0604020202020204" pitchFamily="34" charset="0"/>
                        </a:rPr>
                        <a:t>La Banque populaire propose à ses clients un outil en ligne baptisé « Créance info ». </a:t>
                      </a:r>
                      <a:endParaRPr lang="fr-FR" sz="2000" i="1"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extLst>
                  <a:ext uri="{0D108BD9-81ED-4DB2-BD59-A6C34878D82A}">
                    <a16:rowId xmlns:a16="http://schemas.microsoft.com/office/drawing/2014/main" val="4107456673"/>
                  </a:ext>
                </a:extLst>
              </a:tr>
              <a:tr h="2952962">
                <a:tc vMerge="1">
                  <a:txBody>
                    <a:bodyPr/>
                    <a:lstStyle/>
                    <a:p>
                      <a:endParaRPr lang="fr-FR"/>
                    </a:p>
                  </a:txBody>
                  <a:tcPr/>
                </a:tc>
                <a:tc>
                  <a:txBody>
                    <a:bodyPr/>
                    <a:lstStyle/>
                    <a:p>
                      <a:pPr algn="l">
                        <a:spcAft>
                          <a:spcPts val="0"/>
                        </a:spcAft>
                      </a:pPr>
                      <a:r>
                        <a:rPr lang="fr-FR" sz="2000" b="1" dirty="0">
                          <a:effectLst/>
                          <a:latin typeface="Arial" panose="020B0604020202020204" pitchFamily="34" charset="0"/>
                          <a:cs typeface="Arial" panose="020B0604020202020204" pitchFamily="34" charset="0"/>
                        </a:rPr>
                        <a:t>Sociétés spécialisées</a:t>
                      </a:r>
                      <a:endParaRPr lang="fr-FR" sz="2000" b="1"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tc>
                  <a:txBody>
                    <a:bodyPr/>
                    <a:lstStyle/>
                    <a:p>
                      <a:pPr marL="285750" indent="-285750" algn="l">
                        <a:spcBef>
                          <a:spcPts val="300"/>
                        </a:spcBef>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Des entreprises spécialisées (</a:t>
                      </a:r>
                      <a:r>
                        <a:rPr lang="fr-FR" sz="2000" dirty="0" err="1">
                          <a:effectLst/>
                          <a:latin typeface="Arial" panose="020B0604020202020204" pitchFamily="34" charset="0"/>
                          <a:cs typeface="Arial" panose="020B0604020202020204" pitchFamily="34" charset="0"/>
                        </a:rPr>
                        <a:t>Altares</a:t>
                      </a:r>
                      <a:r>
                        <a:rPr lang="fr-FR" sz="2000" dirty="0">
                          <a:effectLst/>
                          <a:latin typeface="Arial" panose="020B0604020202020204" pitchFamily="34" charset="0"/>
                          <a:cs typeface="Arial" panose="020B0604020202020204" pitchFamily="34" charset="0"/>
                        </a:rPr>
                        <a:t>, Coface, </a:t>
                      </a:r>
                      <a:r>
                        <a:rPr lang="fr-FR" sz="2000" dirty="0" err="1">
                          <a:effectLst/>
                          <a:latin typeface="Arial" panose="020B0604020202020204" pitchFamily="34" charset="0"/>
                          <a:cs typeface="Arial" panose="020B0604020202020204" pitchFamily="34" charset="0"/>
                        </a:rPr>
                        <a:t>Creditsafe</a:t>
                      </a:r>
                      <a:r>
                        <a:rPr lang="fr-FR" sz="2000" dirty="0">
                          <a:effectLst/>
                          <a:latin typeface="Arial" panose="020B0604020202020204" pitchFamily="34" charset="0"/>
                          <a:cs typeface="Arial" panose="020B0604020202020204" pitchFamily="34" charset="0"/>
                        </a:rPr>
                        <a:t>), réalisent des enquêtes de solvabilité en centralisant des centaines de données provenant d’informations officielles (informations légales, </a:t>
                      </a:r>
                      <a:r>
                        <a:rPr lang="fr-FR" sz="2000" dirty="0" err="1">
                          <a:effectLst/>
                          <a:latin typeface="Arial" panose="020B0604020202020204" pitchFamily="34" charset="0"/>
                          <a:cs typeface="Arial" panose="020B0604020202020204" pitchFamily="34" charset="0"/>
                        </a:rPr>
                        <a:t>infogreffe</a:t>
                      </a:r>
                      <a:r>
                        <a:rPr lang="fr-FR" sz="2000" dirty="0">
                          <a:effectLst/>
                          <a:latin typeface="Arial" panose="020B0604020202020204" pitchFamily="34" charset="0"/>
                          <a:cs typeface="Arial" panose="020B0604020202020204" pitchFamily="34" charset="0"/>
                        </a:rPr>
                        <a:t>, Urssaf, Insee, INPI...) et des données privées (agences de recouvrement, banques, assurances...). </a:t>
                      </a:r>
                    </a:p>
                    <a:p>
                      <a:pPr marL="285750" indent="-285750" algn="l">
                        <a:spcBef>
                          <a:spcPts val="300"/>
                        </a:spcBef>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Ces informations sont traitées par des professionnels qui attribuent une note de solvabilité et rédigent des analyses sur les clients étudiés. Ces informations sont ensuite vendues (prévoir entre 50 et 400 € HT selon le degré d’analyse souhaité). </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extLst>
                  <a:ext uri="{0D108BD9-81ED-4DB2-BD59-A6C34878D82A}">
                    <a16:rowId xmlns:a16="http://schemas.microsoft.com/office/drawing/2014/main" val="1115756195"/>
                  </a:ext>
                </a:extLst>
              </a:tr>
            </a:tbl>
          </a:graphicData>
        </a:graphic>
      </p:graphicFrame>
      <p:sp>
        <p:nvSpPr>
          <p:cNvPr id="5" name="ZoneTexte 4">
            <a:extLst>
              <a:ext uri="{FF2B5EF4-FFF2-40B4-BE49-F238E27FC236}">
                <a16:creationId xmlns:a16="http://schemas.microsoft.com/office/drawing/2014/main" id="{A85DD2B5-8EA5-479F-A8AA-55C37A823C79}"/>
              </a:ext>
            </a:extLst>
          </p:cNvPr>
          <p:cNvSpPr txBox="1"/>
          <p:nvPr/>
        </p:nvSpPr>
        <p:spPr>
          <a:xfrm>
            <a:off x="88900" y="129959"/>
            <a:ext cx="8299414"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2. Collecter des informations sur le client</a:t>
            </a:r>
            <a:endParaRPr lang="fr-FR" sz="28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13883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2644034298"/>
              </p:ext>
            </p:extLst>
          </p:nvPr>
        </p:nvGraphicFramePr>
        <p:xfrm>
          <a:off x="469261" y="1667774"/>
          <a:ext cx="11412746" cy="2498932"/>
        </p:xfrm>
        <a:graphic>
          <a:graphicData uri="http://schemas.openxmlformats.org/drawingml/2006/table">
            <a:tbl>
              <a:tblPr firstRow="1" firstCol="1" bandRow="1">
                <a:tableStyleId>{21E4AEA4-8DFA-4A89-87EB-49C32662AFE0}</a:tableStyleId>
              </a:tblPr>
              <a:tblGrid>
                <a:gridCol w="422695">
                  <a:extLst>
                    <a:ext uri="{9D8B030D-6E8A-4147-A177-3AD203B41FA5}">
                      <a16:colId xmlns:a16="http://schemas.microsoft.com/office/drawing/2014/main" val="2349522941"/>
                    </a:ext>
                  </a:extLst>
                </a:gridCol>
                <a:gridCol w="1630392">
                  <a:extLst>
                    <a:ext uri="{9D8B030D-6E8A-4147-A177-3AD203B41FA5}">
                      <a16:colId xmlns:a16="http://schemas.microsoft.com/office/drawing/2014/main" val="2751610394"/>
                    </a:ext>
                  </a:extLst>
                </a:gridCol>
                <a:gridCol w="9359659">
                  <a:extLst>
                    <a:ext uri="{9D8B030D-6E8A-4147-A177-3AD203B41FA5}">
                      <a16:colId xmlns:a16="http://schemas.microsoft.com/office/drawing/2014/main" val="4026474883"/>
                    </a:ext>
                  </a:extLst>
                </a:gridCol>
              </a:tblGrid>
              <a:tr h="503895">
                <a:tc>
                  <a:txBody>
                    <a:bodyPr/>
                    <a:lstStyle/>
                    <a:p>
                      <a:pPr algn="ctr">
                        <a:spcBef>
                          <a:spcPts val="300"/>
                        </a:spcBef>
                        <a:spcAft>
                          <a:spcPts val="300"/>
                        </a:spcAft>
                      </a:pPr>
                      <a:r>
                        <a:rPr lang="fr-FR" sz="2000">
                          <a:effectLst/>
                          <a:latin typeface="Arial" panose="020B0604020202020204" pitchFamily="34" charset="0"/>
                          <a:cs typeface="Arial" panose="020B0604020202020204" pitchFamily="34" charset="0"/>
                        </a:rPr>
                        <a:t> </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tc>
                <a:tc>
                  <a:txBody>
                    <a:bodyPr/>
                    <a:lstStyle/>
                    <a:p>
                      <a:pPr algn="ctr">
                        <a:spcBef>
                          <a:spcPts val="300"/>
                        </a:spcBef>
                        <a:spcAft>
                          <a:spcPts val="300"/>
                        </a:spcAft>
                      </a:pPr>
                      <a:r>
                        <a:rPr lang="fr-FR" sz="2000" dirty="0">
                          <a:effectLst/>
                          <a:latin typeface="Arial" panose="020B0604020202020204" pitchFamily="34" charset="0"/>
                          <a:cs typeface="Arial" panose="020B0604020202020204" pitchFamily="34" charset="0"/>
                        </a:rPr>
                        <a:t>Source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tc>
                  <a:txBody>
                    <a:bodyPr/>
                    <a:lstStyle/>
                    <a:p>
                      <a:pPr algn="ctr">
                        <a:spcBef>
                          <a:spcPts val="300"/>
                        </a:spcBef>
                        <a:spcAft>
                          <a:spcPts val="300"/>
                        </a:spcAft>
                      </a:pPr>
                      <a:r>
                        <a:rPr lang="fr-FR" sz="2000" dirty="0">
                          <a:effectLst/>
                          <a:latin typeface="Arial" panose="020B0604020202020204" pitchFamily="34" charset="0"/>
                          <a:cs typeface="Arial" panose="020B0604020202020204" pitchFamily="34" charset="0"/>
                        </a:rPr>
                        <a:t>Informations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extLst>
                  <a:ext uri="{0D108BD9-81ED-4DB2-BD59-A6C34878D82A}">
                    <a16:rowId xmlns:a16="http://schemas.microsoft.com/office/drawing/2014/main" val="3430208269"/>
                  </a:ext>
                </a:extLst>
              </a:tr>
              <a:tr h="1995037">
                <a:tc>
                  <a:txBody>
                    <a:bodyPr/>
                    <a:lstStyle/>
                    <a:p>
                      <a:pPr marL="71755" marR="71755" algn="ctr">
                        <a:spcAft>
                          <a:spcPts val="0"/>
                        </a:spcAft>
                      </a:pPr>
                      <a:r>
                        <a:rPr lang="fr-FR" sz="2400" dirty="0">
                          <a:effectLst/>
                          <a:latin typeface="Arial" panose="020B0604020202020204" pitchFamily="34" charset="0"/>
                          <a:cs typeface="Arial" panose="020B0604020202020204" pitchFamily="34" charset="0"/>
                        </a:rPr>
                        <a:t>Externes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vert="vert270" anchor="ctr"/>
                </a:tc>
                <a:tc>
                  <a:txBody>
                    <a:bodyPr/>
                    <a:lstStyle/>
                    <a:p>
                      <a:pPr algn="l">
                        <a:spcAft>
                          <a:spcPts val="0"/>
                        </a:spcAft>
                      </a:pPr>
                      <a:r>
                        <a:rPr lang="fr-FR" sz="2000" b="1" dirty="0">
                          <a:effectLst/>
                          <a:latin typeface="Arial" panose="020B0604020202020204" pitchFamily="34" charset="0"/>
                          <a:cs typeface="Arial" panose="020B0604020202020204" pitchFamily="34" charset="0"/>
                        </a:rPr>
                        <a:t>Internet</a:t>
                      </a:r>
                      <a:endParaRPr lang="fr-FR" sz="2000" b="1"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tc>
                  <a:txBody>
                    <a:bodyPr/>
                    <a:lstStyle/>
                    <a:p>
                      <a:pPr algn="just">
                        <a:spcBef>
                          <a:spcPts val="100"/>
                        </a:spcBef>
                        <a:spcAft>
                          <a:spcPts val="100"/>
                        </a:spcAft>
                      </a:pPr>
                      <a:r>
                        <a:rPr lang="fr-FR"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L'entreprise peut obtenir de nombreuses informations </a:t>
                      </a:r>
                    </a:p>
                    <a:p>
                      <a:pPr marL="342900" indent="-342900" algn="just">
                        <a:spcBef>
                          <a:spcPts val="100"/>
                        </a:spcBef>
                        <a:spcAft>
                          <a:spcPts val="100"/>
                        </a:spcAft>
                        <a:buFontTx/>
                        <a:buChar char="-"/>
                      </a:pPr>
                      <a:r>
                        <a:rPr lang="fr-FR"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 surveillant les comptes des clients sur les réseaux sociaux, </a:t>
                      </a:r>
                    </a:p>
                    <a:p>
                      <a:pPr marL="342900" indent="-342900" algn="just">
                        <a:spcBef>
                          <a:spcPts val="100"/>
                        </a:spcBef>
                        <a:spcAft>
                          <a:spcPts val="100"/>
                        </a:spcAft>
                        <a:buFontTx/>
                        <a:buChar char="-"/>
                      </a:pPr>
                      <a:r>
                        <a:rPr lang="fr-FR"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 visitant les forums de discussion, </a:t>
                      </a:r>
                    </a:p>
                    <a:p>
                      <a:pPr marL="342900" indent="-342900" algn="just">
                        <a:spcBef>
                          <a:spcPts val="100"/>
                        </a:spcBef>
                        <a:spcAft>
                          <a:spcPts val="100"/>
                        </a:spcAft>
                        <a:buFontTx/>
                        <a:buChar char="-"/>
                      </a:pPr>
                      <a:r>
                        <a:rPr lang="fr-FR"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 programmant des veilles numériques, </a:t>
                      </a:r>
                    </a:p>
                    <a:p>
                      <a:pPr marL="342900" indent="-342900" algn="just">
                        <a:spcBef>
                          <a:spcPts val="100"/>
                        </a:spcBef>
                        <a:spcAft>
                          <a:spcPts val="100"/>
                        </a:spcAft>
                        <a:buFontTx/>
                        <a:buChar char="-"/>
                      </a:pPr>
                      <a:r>
                        <a:rPr lang="fr-FR"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 lisant la presse économique et professionnelle.</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07456673"/>
                  </a:ext>
                </a:extLst>
              </a:tr>
            </a:tbl>
          </a:graphicData>
        </a:graphic>
      </p:graphicFrame>
      <p:sp>
        <p:nvSpPr>
          <p:cNvPr id="5" name="ZoneTexte 4">
            <a:extLst>
              <a:ext uri="{FF2B5EF4-FFF2-40B4-BE49-F238E27FC236}">
                <a16:creationId xmlns:a16="http://schemas.microsoft.com/office/drawing/2014/main" id="{A85DD2B5-8EA5-479F-A8AA-55C37A823C79}"/>
              </a:ext>
            </a:extLst>
          </p:cNvPr>
          <p:cNvSpPr txBox="1"/>
          <p:nvPr/>
        </p:nvSpPr>
        <p:spPr>
          <a:xfrm>
            <a:off x="88900" y="129959"/>
            <a:ext cx="8299414"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2. Collecter des informations sur le client</a:t>
            </a:r>
            <a:endParaRPr lang="fr-FR" sz="28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52908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201</TotalTime>
  <Words>462</Words>
  <Application>Microsoft Office PowerPoint</Application>
  <PresentationFormat>Grand écran</PresentationFormat>
  <Paragraphs>50</Paragraphs>
  <Slides>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vt:i4>
      </vt:variant>
    </vt:vector>
  </HeadingPairs>
  <TitlesOfParts>
    <vt:vector size="9" baseType="lpstr">
      <vt:lpstr>Arial</vt:lpstr>
      <vt:lpstr>Calibri</vt:lpstr>
      <vt:lpstr>Century Gothic</vt:lpstr>
      <vt:lpstr>Wingdings 3</vt:lpstr>
      <vt:lpstr>Ion</vt:lpstr>
      <vt:lpstr>Chap. 6 – Gérer le risque client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38</cp:revision>
  <dcterms:created xsi:type="dcterms:W3CDTF">2014-01-14T07:42:30Z</dcterms:created>
  <dcterms:modified xsi:type="dcterms:W3CDTF">2023-11-03T14:01:40Z</dcterms:modified>
</cp:coreProperties>
</file>