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261" r:id="rId2"/>
    <p:sldId id="256" r:id="rId3"/>
    <p:sldId id="260" r:id="rId4"/>
    <p:sldId id="259" r:id="rId5"/>
    <p:sldId id="257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E32B3-0CF2-4135-8A39-6B40E16AC3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3965FB8-036C-4222-94F2-239E0F7B14AE}">
      <dgm:prSet phldrT="[Texte]"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Un retard de paiement représente un coût pour l’entreprise. </a:t>
          </a:r>
          <a:endParaRPr lang="fr-FR" b="1" dirty="0"/>
        </a:p>
      </dgm:t>
    </dgm:pt>
    <dgm:pt modelId="{B6262101-CECD-4604-B9CB-E2A1E1642A81}" type="parTrans" cxnId="{A3813E50-447C-4027-B07D-B46BCDA2F355}">
      <dgm:prSet/>
      <dgm:spPr/>
      <dgm:t>
        <a:bodyPr/>
        <a:lstStyle/>
        <a:p>
          <a:endParaRPr lang="fr-FR"/>
        </a:p>
      </dgm:t>
    </dgm:pt>
    <dgm:pt modelId="{B51D7783-EE1C-40D8-94F7-FED72B3D803D}" type="sibTrans" cxnId="{A3813E50-447C-4027-B07D-B46BCDA2F355}">
      <dgm:prSet/>
      <dgm:spPr/>
      <dgm:t>
        <a:bodyPr/>
        <a:lstStyle/>
        <a:p>
          <a:endParaRPr lang="fr-FR"/>
        </a:p>
      </dgm:t>
    </dgm:pt>
    <dgm:pt modelId="{2DD08B62-E393-4906-BCEE-5ACEE99A7966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crédit client doit être avancé par l’entreprise et il accroît le besoin en fonds de roulement.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Ces montants peuvent être empruntés et représentent une charge financière.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coût est calculé avec la formule suivante : Intérêt = capital x taux d’intérêt x durée de l’impayé</a:t>
          </a:r>
        </a:p>
      </dgm:t>
    </dgm:pt>
    <dgm:pt modelId="{81CA995B-5B88-42D5-9FF6-03E59F6C73FC}" type="parTrans" cxnId="{F43B2B07-E577-4392-8973-BDA4F1C532CB}">
      <dgm:prSet/>
      <dgm:spPr/>
      <dgm:t>
        <a:bodyPr/>
        <a:lstStyle/>
        <a:p>
          <a:endParaRPr lang="fr-FR"/>
        </a:p>
      </dgm:t>
    </dgm:pt>
    <dgm:pt modelId="{373127B0-1834-45F2-9BAC-8359D13B379C}" type="sibTrans" cxnId="{F43B2B07-E577-4392-8973-BDA4F1C532CB}">
      <dgm:prSet/>
      <dgm:spPr/>
      <dgm:t>
        <a:bodyPr/>
        <a:lstStyle/>
        <a:p>
          <a:endParaRPr lang="fr-FR"/>
        </a:p>
      </dgm:t>
    </dgm:pt>
    <dgm:pt modelId="{28ACF041-A6BA-45B1-818C-A4FCABC43CFC}">
      <dgm:prSet/>
      <dgm:spPr/>
      <dgm:t>
        <a:bodyPr/>
        <a:lstStyle/>
        <a:p>
          <a:r>
            <a:rPr lang="fr-FR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 faut y ajouter le temps consacré à relancer le client qui correspond à un coût salarial</a:t>
          </a:r>
          <a:endParaRPr lang="fr-FR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8AEC4ADF-BEC7-4592-B369-F8265A151E24}" type="parTrans" cxnId="{B29308FD-AB8F-4108-8E72-8A4FB56DCB1E}">
      <dgm:prSet/>
      <dgm:spPr/>
      <dgm:t>
        <a:bodyPr/>
        <a:lstStyle/>
        <a:p>
          <a:endParaRPr lang="fr-FR"/>
        </a:p>
      </dgm:t>
    </dgm:pt>
    <dgm:pt modelId="{A278A874-4376-40E1-AB07-9A6CF8B47F6B}" type="sibTrans" cxnId="{B29308FD-AB8F-4108-8E72-8A4FB56DCB1E}">
      <dgm:prSet/>
      <dgm:spPr/>
      <dgm:t>
        <a:bodyPr/>
        <a:lstStyle/>
        <a:p>
          <a:endParaRPr lang="fr-FR"/>
        </a:p>
      </dgm:t>
    </dgm:pt>
    <dgm:pt modelId="{EE5C956D-A268-4133-BB4A-4474F73DC498}" type="pres">
      <dgm:prSet presAssocID="{4CBE32B3-0CF2-4135-8A39-6B40E16AC3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0CF531-2C34-402D-8D77-041A6E1BEBFD}" type="pres">
      <dgm:prSet presAssocID="{C3965FB8-036C-4222-94F2-239E0F7B14AE}" presName="hierRoot1" presStyleCnt="0"/>
      <dgm:spPr/>
    </dgm:pt>
    <dgm:pt modelId="{F81DC42A-0935-4C36-AAC4-49BDCB5A4973}" type="pres">
      <dgm:prSet presAssocID="{C3965FB8-036C-4222-94F2-239E0F7B14AE}" presName="composite" presStyleCnt="0"/>
      <dgm:spPr/>
    </dgm:pt>
    <dgm:pt modelId="{E440B06A-4101-4011-895E-77D8F3C695C4}" type="pres">
      <dgm:prSet presAssocID="{C3965FB8-036C-4222-94F2-239E0F7B14AE}" presName="background" presStyleLbl="node0" presStyleIdx="0" presStyleCnt="1"/>
      <dgm:spPr/>
    </dgm:pt>
    <dgm:pt modelId="{7569A6E1-D1DB-421D-AE23-26153B653F0B}" type="pres">
      <dgm:prSet presAssocID="{C3965FB8-036C-4222-94F2-239E0F7B14AE}" presName="text" presStyleLbl="fgAcc0" presStyleIdx="0" presStyleCnt="1" custScaleX="236730" custScaleY="30936">
        <dgm:presLayoutVars>
          <dgm:chPref val="3"/>
        </dgm:presLayoutVars>
      </dgm:prSet>
      <dgm:spPr/>
    </dgm:pt>
    <dgm:pt modelId="{5BA706AD-4DFA-40D7-8A9E-BEB12FEDF7A9}" type="pres">
      <dgm:prSet presAssocID="{C3965FB8-036C-4222-94F2-239E0F7B14AE}" presName="hierChild2" presStyleCnt="0"/>
      <dgm:spPr/>
    </dgm:pt>
    <dgm:pt modelId="{27D8C032-381A-4D02-9897-71FA814B4468}" type="pres">
      <dgm:prSet presAssocID="{81CA995B-5B88-42D5-9FF6-03E59F6C73FC}" presName="Name10" presStyleLbl="parChTrans1D2" presStyleIdx="0" presStyleCnt="2"/>
      <dgm:spPr/>
    </dgm:pt>
    <dgm:pt modelId="{949B9A58-BC44-440A-A13D-619CAC8A67F2}" type="pres">
      <dgm:prSet presAssocID="{2DD08B62-E393-4906-BCEE-5ACEE99A7966}" presName="hierRoot2" presStyleCnt="0"/>
      <dgm:spPr/>
    </dgm:pt>
    <dgm:pt modelId="{02ADD5DD-FD88-45E7-97AC-03DECBDD28F3}" type="pres">
      <dgm:prSet presAssocID="{2DD08B62-E393-4906-BCEE-5ACEE99A7966}" presName="composite2" presStyleCnt="0"/>
      <dgm:spPr/>
    </dgm:pt>
    <dgm:pt modelId="{B9EB39E4-D17A-4E03-9463-9B2F7A2F9C1E}" type="pres">
      <dgm:prSet presAssocID="{2DD08B62-E393-4906-BCEE-5ACEE99A7966}" presName="background2" presStyleLbl="node2" presStyleIdx="0" presStyleCnt="2"/>
      <dgm:spPr/>
    </dgm:pt>
    <dgm:pt modelId="{6157562E-4A49-4722-B275-CD57AB296B8D}" type="pres">
      <dgm:prSet presAssocID="{2DD08B62-E393-4906-BCEE-5ACEE99A7966}" presName="text2" presStyleLbl="fgAcc2" presStyleIdx="0" presStyleCnt="2" custScaleX="175026" custLinFactNeighborY="-7665">
        <dgm:presLayoutVars>
          <dgm:chPref val="3"/>
        </dgm:presLayoutVars>
      </dgm:prSet>
      <dgm:spPr/>
    </dgm:pt>
    <dgm:pt modelId="{854E3828-3D32-48A0-BE90-729FF320B72E}" type="pres">
      <dgm:prSet presAssocID="{2DD08B62-E393-4906-BCEE-5ACEE99A7966}" presName="hierChild3" presStyleCnt="0"/>
      <dgm:spPr/>
    </dgm:pt>
    <dgm:pt modelId="{B91F173D-F4A8-4FD0-9B55-6189370F1659}" type="pres">
      <dgm:prSet presAssocID="{8AEC4ADF-BEC7-4592-B369-F8265A151E24}" presName="Name10" presStyleLbl="parChTrans1D2" presStyleIdx="1" presStyleCnt="2"/>
      <dgm:spPr/>
    </dgm:pt>
    <dgm:pt modelId="{221F86BF-93A8-430D-92DA-27030652025A}" type="pres">
      <dgm:prSet presAssocID="{28ACF041-A6BA-45B1-818C-A4FCABC43CFC}" presName="hierRoot2" presStyleCnt="0"/>
      <dgm:spPr/>
    </dgm:pt>
    <dgm:pt modelId="{C0DA7DAC-4388-4E00-A891-070A2847E125}" type="pres">
      <dgm:prSet presAssocID="{28ACF041-A6BA-45B1-818C-A4FCABC43CFC}" presName="composite2" presStyleCnt="0"/>
      <dgm:spPr/>
    </dgm:pt>
    <dgm:pt modelId="{1800B921-F8BF-45DE-9A72-C40B365C4013}" type="pres">
      <dgm:prSet presAssocID="{28ACF041-A6BA-45B1-818C-A4FCABC43CFC}" presName="background2" presStyleLbl="node2" presStyleIdx="1" presStyleCnt="2"/>
      <dgm:spPr/>
    </dgm:pt>
    <dgm:pt modelId="{87A7805B-67A9-4D97-B83E-455FE73BA108}" type="pres">
      <dgm:prSet presAssocID="{28ACF041-A6BA-45B1-818C-A4FCABC43CFC}" presName="text2" presStyleLbl="fgAcc2" presStyleIdx="1" presStyleCnt="2" custScaleX="65605" custLinFactNeighborY="-7665">
        <dgm:presLayoutVars>
          <dgm:chPref val="3"/>
        </dgm:presLayoutVars>
      </dgm:prSet>
      <dgm:spPr/>
    </dgm:pt>
    <dgm:pt modelId="{7B5D0B25-7968-4EED-9FC3-5B6B09F2E25B}" type="pres">
      <dgm:prSet presAssocID="{28ACF041-A6BA-45B1-818C-A4FCABC43CFC}" presName="hierChild3" presStyleCnt="0"/>
      <dgm:spPr/>
    </dgm:pt>
  </dgm:ptLst>
  <dgm:cxnLst>
    <dgm:cxn modelId="{F43B2B07-E577-4392-8973-BDA4F1C532CB}" srcId="{C3965FB8-036C-4222-94F2-239E0F7B14AE}" destId="{2DD08B62-E393-4906-BCEE-5ACEE99A7966}" srcOrd="0" destOrd="0" parTransId="{81CA995B-5B88-42D5-9FF6-03E59F6C73FC}" sibTransId="{373127B0-1834-45F2-9BAC-8359D13B379C}"/>
    <dgm:cxn modelId="{AA2B995E-8E17-4609-9840-824F8F715C7E}" type="presOf" srcId="{81CA995B-5B88-42D5-9FF6-03E59F6C73FC}" destId="{27D8C032-381A-4D02-9897-71FA814B4468}" srcOrd="0" destOrd="0" presId="urn:microsoft.com/office/officeart/2005/8/layout/hierarchy1"/>
    <dgm:cxn modelId="{235C7B63-855C-4FB4-B76E-BE7C1870EF18}" type="presOf" srcId="{2DD08B62-E393-4906-BCEE-5ACEE99A7966}" destId="{6157562E-4A49-4722-B275-CD57AB296B8D}" srcOrd="0" destOrd="0" presId="urn:microsoft.com/office/officeart/2005/8/layout/hierarchy1"/>
    <dgm:cxn modelId="{D5CB2844-C025-49F0-95A4-AF16F661C567}" type="presOf" srcId="{8AEC4ADF-BEC7-4592-B369-F8265A151E24}" destId="{B91F173D-F4A8-4FD0-9B55-6189370F1659}" srcOrd="0" destOrd="0" presId="urn:microsoft.com/office/officeart/2005/8/layout/hierarchy1"/>
    <dgm:cxn modelId="{0A7B6B6E-73EC-4F67-A074-4D79A02A5AF6}" type="presOf" srcId="{28ACF041-A6BA-45B1-818C-A4FCABC43CFC}" destId="{87A7805B-67A9-4D97-B83E-455FE73BA108}" srcOrd="0" destOrd="0" presId="urn:microsoft.com/office/officeart/2005/8/layout/hierarchy1"/>
    <dgm:cxn modelId="{A3813E50-447C-4027-B07D-B46BCDA2F355}" srcId="{4CBE32B3-0CF2-4135-8A39-6B40E16AC30C}" destId="{C3965FB8-036C-4222-94F2-239E0F7B14AE}" srcOrd="0" destOrd="0" parTransId="{B6262101-CECD-4604-B9CB-E2A1E1642A81}" sibTransId="{B51D7783-EE1C-40D8-94F7-FED72B3D803D}"/>
    <dgm:cxn modelId="{0712F474-1BD5-4F3E-948E-907583BDCA8F}" type="presOf" srcId="{C3965FB8-036C-4222-94F2-239E0F7B14AE}" destId="{7569A6E1-D1DB-421D-AE23-26153B653F0B}" srcOrd="0" destOrd="0" presId="urn:microsoft.com/office/officeart/2005/8/layout/hierarchy1"/>
    <dgm:cxn modelId="{F8EAB7B3-7720-4233-8BA9-C7B7BD0FF3C5}" type="presOf" srcId="{4CBE32B3-0CF2-4135-8A39-6B40E16AC30C}" destId="{EE5C956D-A268-4133-BB4A-4474F73DC498}" srcOrd="0" destOrd="0" presId="urn:microsoft.com/office/officeart/2005/8/layout/hierarchy1"/>
    <dgm:cxn modelId="{B29308FD-AB8F-4108-8E72-8A4FB56DCB1E}" srcId="{C3965FB8-036C-4222-94F2-239E0F7B14AE}" destId="{28ACF041-A6BA-45B1-818C-A4FCABC43CFC}" srcOrd="1" destOrd="0" parTransId="{8AEC4ADF-BEC7-4592-B369-F8265A151E24}" sibTransId="{A278A874-4376-40E1-AB07-9A6CF8B47F6B}"/>
    <dgm:cxn modelId="{2644A404-517B-438D-BAE5-D260327200CB}" type="presParOf" srcId="{EE5C956D-A268-4133-BB4A-4474F73DC498}" destId="{4C0CF531-2C34-402D-8D77-041A6E1BEBFD}" srcOrd="0" destOrd="0" presId="urn:microsoft.com/office/officeart/2005/8/layout/hierarchy1"/>
    <dgm:cxn modelId="{E43E97DB-7F3F-42F0-B2B3-24FE01E1A012}" type="presParOf" srcId="{4C0CF531-2C34-402D-8D77-041A6E1BEBFD}" destId="{F81DC42A-0935-4C36-AAC4-49BDCB5A4973}" srcOrd="0" destOrd="0" presId="urn:microsoft.com/office/officeart/2005/8/layout/hierarchy1"/>
    <dgm:cxn modelId="{FDBDE9B7-2F16-4369-828F-64FCEC107F78}" type="presParOf" srcId="{F81DC42A-0935-4C36-AAC4-49BDCB5A4973}" destId="{E440B06A-4101-4011-895E-77D8F3C695C4}" srcOrd="0" destOrd="0" presId="urn:microsoft.com/office/officeart/2005/8/layout/hierarchy1"/>
    <dgm:cxn modelId="{C851F56E-FE5F-4D1B-A14D-904AB73CCCCE}" type="presParOf" srcId="{F81DC42A-0935-4C36-AAC4-49BDCB5A4973}" destId="{7569A6E1-D1DB-421D-AE23-26153B653F0B}" srcOrd="1" destOrd="0" presId="urn:microsoft.com/office/officeart/2005/8/layout/hierarchy1"/>
    <dgm:cxn modelId="{564AA945-7C2F-4838-AD00-37DC2506FA68}" type="presParOf" srcId="{4C0CF531-2C34-402D-8D77-041A6E1BEBFD}" destId="{5BA706AD-4DFA-40D7-8A9E-BEB12FEDF7A9}" srcOrd="1" destOrd="0" presId="urn:microsoft.com/office/officeart/2005/8/layout/hierarchy1"/>
    <dgm:cxn modelId="{89891E5D-77A7-4D3C-AC8D-7F9AEB345B70}" type="presParOf" srcId="{5BA706AD-4DFA-40D7-8A9E-BEB12FEDF7A9}" destId="{27D8C032-381A-4D02-9897-71FA814B4468}" srcOrd="0" destOrd="0" presId="urn:microsoft.com/office/officeart/2005/8/layout/hierarchy1"/>
    <dgm:cxn modelId="{6AED6537-4755-4ABB-9BD5-293EF989046C}" type="presParOf" srcId="{5BA706AD-4DFA-40D7-8A9E-BEB12FEDF7A9}" destId="{949B9A58-BC44-440A-A13D-619CAC8A67F2}" srcOrd="1" destOrd="0" presId="urn:microsoft.com/office/officeart/2005/8/layout/hierarchy1"/>
    <dgm:cxn modelId="{2505DB8C-1C34-4CB3-B046-DDBF606874C7}" type="presParOf" srcId="{949B9A58-BC44-440A-A13D-619CAC8A67F2}" destId="{02ADD5DD-FD88-45E7-97AC-03DECBDD28F3}" srcOrd="0" destOrd="0" presId="urn:microsoft.com/office/officeart/2005/8/layout/hierarchy1"/>
    <dgm:cxn modelId="{B0874AFA-5BDE-4A42-91FF-918E5E9B14E8}" type="presParOf" srcId="{02ADD5DD-FD88-45E7-97AC-03DECBDD28F3}" destId="{B9EB39E4-D17A-4E03-9463-9B2F7A2F9C1E}" srcOrd="0" destOrd="0" presId="urn:microsoft.com/office/officeart/2005/8/layout/hierarchy1"/>
    <dgm:cxn modelId="{057FAC9A-92E0-4DF1-86BF-917E2538E9E0}" type="presParOf" srcId="{02ADD5DD-FD88-45E7-97AC-03DECBDD28F3}" destId="{6157562E-4A49-4722-B275-CD57AB296B8D}" srcOrd="1" destOrd="0" presId="urn:microsoft.com/office/officeart/2005/8/layout/hierarchy1"/>
    <dgm:cxn modelId="{444C06BC-1CEE-40AC-84D6-3030CD65E1D5}" type="presParOf" srcId="{949B9A58-BC44-440A-A13D-619CAC8A67F2}" destId="{854E3828-3D32-48A0-BE90-729FF320B72E}" srcOrd="1" destOrd="0" presId="urn:microsoft.com/office/officeart/2005/8/layout/hierarchy1"/>
    <dgm:cxn modelId="{DE79278D-7D80-4000-ACAD-BDD3E33BE788}" type="presParOf" srcId="{5BA706AD-4DFA-40D7-8A9E-BEB12FEDF7A9}" destId="{B91F173D-F4A8-4FD0-9B55-6189370F1659}" srcOrd="2" destOrd="0" presId="urn:microsoft.com/office/officeart/2005/8/layout/hierarchy1"/>
    <dgm:cxn modelId="{C84A0864-9341-41B8-B7E1-3638BA1CC7FE}" type="presParOf" srcId="{5BA706AD-4DFA-40D7-8A9E-BEB12FEDF7A9}" destId="{221F86BF-93A8-430D-92DA-27030652025A}" srcOrd="3" destOrd="0" presId="urn:microsoft.com/office/officeart/2005/8/layout/hierarchy1"/>
    <dgm:cxn modelId="{12DA2F72-666F-441A-B69F-C4207FC2A602}" type="presParOf" srcId="{221F86BF-93A8-430D-92DA-27030652025A}" destId="{C0DA7DAC-4388-4E00-A891-070A2847E125}" srcOrd="0" destOrd="0" presId="urn:microsoft.com/office/officeart/2005/8/layout/hierarchy1"/>
    <dgm:cxn modelId="{B9729DCC-5BFD-42B7-AF4E-1CDB5EBF57DB}" type="presParOf" srcId="{C0DA7DAC-4388-4E00-A891-070A2847E125}" destId="{1800B921-F8BF-45DE-9A72-C40B365C4013}" srcOrd="0" destOrd="0" presId="urn:microsoft.com/office/officeart/2005/8/layout/hierarchy1"/>
    <dgm:cxn modelId="{379D50AA-8D8F-4069-81DC-EED361C75BCF}" type="presParOf" srcId="{C0DA7DAC-4388-4E00-A891-070A2847E125}" destId="{87A7805B-67A9-4D97-B83E-455FE73BA108}" srcOrd="1" destOrd="0" presId="urn:microsoft.com/office/officeart/2005/8/layout/hierarchy1"/>
    <dgm:cxn modelId="{8E340213-57F9-45F4-A57B-F51580E5647F}" type="presParOf" srcId="{221F86BF-93A8-430D-92DA-27030652025A}" destId="{7B5D0B25-7968-4EED-9FC3-5B6B09F2E2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EC4C44-1E3B-4BCC-B51D-3D3CE4E67E5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4B07D90-9AB2-4730-92FB-7381CD7E04E1}">
      <dgm:prSet phldrT="[Texte]"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L’entreprise doit anticiper ces problèmes </a:t>
          </a:r>
          <a:endParaRPr lang="fr-FR" sz="2200" b="1" dirty="0"/>
        </a:p>
      </dgm:t>
    </dgm:pt>
    <dgm:pt modelId="{A1A9C0D8-0D4A-47A7-9E6E-22D7C79942FB}" type="parTrans" cxnId="{799E9ADE-3FE1-4807-B98A-9C322E5FF54A}">
      <dgm:prSet/>
      <dgm:spPr/>
      <dgm:t>
        <a:bodyPr/>
        <a:lstStyle/>
        <a:p>
          <a:endParaRPr lang="fr-FR"/>
        </a:p>
      </dgm:t>
    </dgm:pt>
    <dgm:pt modelId="{46BB8F47-C8F0-400A-ADBD-7D3D662FC3F5}" type="sibTrans" cxnId="{799E9ADE-3FE1-4807-B98A-9C322E5FF54A}">
      <dgm:prSet/>
      <dgm:spPr/>
      <dgm:t>
        <a:bodyPr/>
        <a:lstStyle/>
        <a:p>
          <a:endParaRPr lang="fr-FR"/>
        </a:p>
      </dgm:t>
    </dgm:pt>
    <dgm:pt modelId="{4C8C6047-5CC0-4410-BFAF-841F387C22C0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Sélection rigoureuse des clients avant la vente et collecte d’informations pertinentes sur leur solvabilité et leur situation financière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Il est préférable de renoncer à une vente plutôt que de signer un contrat risqué</a:t>
          </a:r>
          <a:endParaRPr lang="fr-FR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A8AAFC9-2ACE-47C8-9CBC-60AB8603D15F}" type="parTrans" cxnId="{4BEEE1A2-9C29-411F-BE40-4C471B75041B}">
      <dgm:prSet/>
      <dgm:spPr/>
      <dgm:t>
        <a:bodyPr/>
        <a:lstStyle/>
        <a:p>
          <a:endParaRPr lang="fr-FR"/>
        </a:p>
      </dgm:t>
    </dgm:pt>
    <dgm:pt modelId="{A87E4378-8244-444D-B65D-EE2288E48FF1}" type="sibTrans" cxnId="{4BEEE1A2-9C29-411F-BE40-4C471B75041B}">
      <dgm:prSet/>
      <dgm:spPr/>
      <dgm:t>
        <a:bodyPr/>
        <a:lstStyle/>
        <a:p>
          <a:endParaRPr lang="fr-FR"/>
        </a:p>
      </dgm:t>
    </dgm:pt>
    <dgm:pt modelId="{C8A3E0EE-1B37-4416-B394-8912D8EE58D1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Dilution des risques en diversifiant le portefeuille clients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ne pas être dépendant d’un seul client dont la défaillance serait catastrophique pour l’entreprise</a:t>
          </a:r>
        </a:p>
      </dgm:t>
    </dgm:pt>
    <dgm:pt modelId="{DD5AF2BA-FA49-46EC-AA49-0B0D3016341E}" type="parTrans" cxnId="{9916B4FB-45D6-4CA1-90F1-920132DDA707}">
      <dgm:prSet/>
      <dgm:spPr/>
      <dgm:t>
        <a:bodyPr/>
        <a:lstStyle/>
        <a:p>
          <a:endParaRPr lang="fr-FR"/>
        </a:p>
      </dgm:t>
    </dgm:pt>
    <dgm:pt modelId="{F45BD689-E8A6-4BC0-ADA9-8F77B4B590BB}" type="sibTrans" cxnId="{9916B4FB-45D6-4CA1-90F1-920132DDA707}">
      <dgm:prSet/>
      <dgm:spPr/>
      <dgm:t>
        <a:bodyPr/>
        <a:lstStyle/>
        <a:p>
          <a:endParaRPr lang="fr-FR"/>
        </a:p>
      </dgm:t>
    </dgm:pt>
    <dgm:pt modelId="{E2208621-C8E7-40B9-8501-3F328E46BA3C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Suivi rigoureux des règlements et mise en place de procédures de relances 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rapides dès qu’un retard de paiement est diagnostiqué</a:t>
          </a:r>
        </a:p>
      </dgm:t>
    </dgm:pt>
    <dgm:pt modelId="{D8B063A5-5928-4AE8-99F7-CF35608E7584}" type="parTrans" cxnId="{6FBE5298-1BB7-4619-BFC7-D3BA71948FD2}">
      <dgm:prSet/>
      <dgm:spPr/>
      <dgm:t>
        <a:bodyPr/>
        <a:lstStyle/>
        <a:p>
          <a:endParaRPr lang="fr-FR"/>
        </a:p>
      </dgm:t>
    </dgm:pt>
    <dgm:pt modelId="{0995EA47-E002-4D20-BFE2-056119341A84}" type="sibTrans" cxnId="{6FBE5298-1BB7-4619-BFC7-D3BA71948FD2}">
      <dgm:prSet/>
      <dgm:spPr/>
      <dgm:t>
        <a:bodyPr/>
        <a:lstStyle/>
        <a:p>
          <a:endParaRPr lang="fr-FR"/>
        </a:p>
      </dgm:t>
    </dgm:pt>
    <dgm:pt modelId="{655F82CE-8443-44B2-B848-A064891C430C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Couverture du risque par une assurance-crédit ou par l’affacturage</a:t>
          </a:r>
        </a:p>
      </dgm:t>
    </dgm:pt>
    <dgm:pt modelId="{C644D1B3-AD13-4536-BF8C-37F3059A6FA0}" type="parTrans" cxnId="{A170F53C-D02B-4ED1-BFE2-454704D4292B}">
      <dgm:prSet/>
      <dgm:spPr/>
      <dgm:t>
        <a:bodyPr/>
        <a:lstStyle/>
        <a:p>
          <a:endParaRPr lang="fr-FR"/>
        </a:p>
      </dgm:t>
    </dgm:pt>
    <dgm:pt modelId="{A2AE2A78-B9EB-4D9B-9A4D-86970166AB60}" type="sibTrans" cxnId="{A170F53C-D02B-4ED1-BFE2-454704D4292B}">
      <dgm:prSet/>
      <dgm:spPr/>
      <dgm:t>
        <a:bodyPr/>
        <a:lstStyle/>
        <a:p>
          <a:endParaRPr lang="fr-FR"/>
        </a:p>
      </dgm:t>
    </dgm:pt>
    <dgm:pt modelId="{B4637DDF-AA49-4B52-B9E2-5FCA7BCE4659}" type="pres">
      <dgm:prSet presAssocID="{4DEC4C44-1E3B-4BCC-B51D-3D3CE4E67E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8140B8-EA59-4FD2-8F90-B81D942C4CEF}" type="pres">
      <dgm:prSet presAssocID="{B4B07D90-9AB2-4730-92FB-7381CD7E04E1}" presName="hierRoot1" presStyleCnt="0">
        <dgm:presLayoutVars>
          <dgm:hierBranch val="init"/>
        </dgm:presLayoutVars>
      </dgm:prSet>
      <dgm:spPr/>
    </dgm:pt>
    <dgm:pt modelId="{00B69CDB-E898-4C6F-9931-78640D347EA4}" type="pres">
      <dgm:prSet presAssocID="{B4B07D90-9AB2-4730-92FB-7381CD7E04E1}" presName="rootComposite1" presStyleCnt="0"/>
      <dgm:spPr/>
    </dgm:pt>
    <dgm:pt modelId="{A71D5A78-DE2C-444D-9ADD-D8064B0A8781}" type="pres">
      <dgm:prSet presAssocID="{B4B07D90-9AB2-4730-92FB-7381CD7E04E1}" presName="rootText1" presStyleLbl="node0" presStyleIdx="0" presStyleCnt="1" custScaleX="67264" custScaleY="214295">
        <dgm:presLayoutVars>
          <dgm:chPref val="3"/>
        </dgm:presLayoutVars>
      </dgm:prSet>
      <dgm:spPr/>
    </dgm:pt>
    <dgm:pt modelId="{B6BF2D48-B30C-487E-B60C-555A81CC4C59}" type="pres">
      <dgm:prSet presAssocID="{B4B07D90-9AB2-4730-92FB-7381CD7E04E1}" presName="rootConnector1" presStyleLbl="node1" presStyleIdx="0" presStyleCnt="0"/>
      <dgm:spPr/>
    </dgm:pt>
    <dgm:pt modelId="{2B2ADE99-EEBA-483B-9F10-A017FFF1C069}" type="pres">
      <dgm:prSet presAssocID="{B4B07D90-9AB2-4730-92FB-7381CD7E04E1}" presName="hierChild2" presStyleCnt="0"/>
      <dgm:spPr/>
    </dgm:pt>
    <dgm:pt modelId="{5BE9C4EB-A44F-41BA-8D86-3B8C9746368D}" type="pres">
      <dgm:prSet presAssocID="{7A8AAFC9-2ACE-47C8-9CBC-60AB8603D15F}" presName="Name64" presStyleLbl="parChTrans1D2" presStyleIdx="0" presStyleCnt="4"/>
      <dgm:spPr/>
    </dgm:pt>
    <dgm:pt modelId="{597443F0-4746-4C5A-9F36-E7F552A7C362}" type="pres">
      <dgm:prSet presAssocID="{4C8C6047-5CC0-4410-BFAF-841F387C22C0}" presName="hierRoot2" presStyleCnt="0">
        <dgm:presLayoutVars>
          <dgm:hierBranch val="init"/>
        </dgm:presLayoutVars>
      </dgm:prSet>
      <dgm:spPr/>
    </dgm:pt>
    <dgm:pt modelId="{FF9ED8CD-7295-4BA7-97CB-B08E918BABD6}" type="pres">
      <dgm:prSet presAssocID="{4C8C6047-5CC0-4410-BFAF-841F387C22C0}" presName="rootComposite" presStyleCnt="0"/>
      <dgm:spPr/>
    </dgm:pt>
    <dgm:pt modelId="{025647E0-20CD-4966-80E1-390256486461}" type="pres">
      <dgm:prSet presAssocID="{4C8C6047-5CC0-4410-BFAF-841F387C22C0}" presName="rootText" presStyleLbl="node2" presStyleIdx="0" presStyleCnt="4" custScaleX="297303" custScaleY="133091">
        <dgm:presLayoutVars>
          <dgm:chPref val="3"/>
        </dgm:presLayoutVars>
      </dgm:prSet>
      <dgm:spPr/>
    </dgm:pt>
    <dgm:pt modelId="{5AC84E42-F342-4506-ADB5-484D26531D5F}" type="pres">
      <dgm:prSet presAssocID="{4C8C6047-5CC0-4410-BFAF-841F387C22C0}" presName="rootConnector" presStyleLbl="node2" presStyleIdx="0" presStyleCnt="4"/>
      <dgm:spPr/>
    </dgm:pt>
    <dgm:pt modelId="{36F46D59-EE39-4250-B604-C908DF55E6AD}" type="pres">
      <dgm:prSet presAssocID="{4C8C6047-5CC0-4410-BFAF-841F387C22C0}" presName="hierChild4" presStyleCnt="0"/>
      <dgm:spPr/>
    </dgm:pt>
    <dgm:pt modelId="{A6EA105F-C9C8-4F61-84A0-8CA361F4CD12}" type="pres">
      <dgm:prSet presAssocID="{4C8C6047-5CC0-4410-BFAF-841F387C22C0}" presName="hierChild5" presStyleCnt="0"/>
      <dgm:spPr/>
    </dgm:pt>
    <dgm:pt modelId="{BF704D9F-6795-41E9-B4F9-9B5326E7CF01}" type="pres">
      <dgm:prSet presAssocID="{DD5AF2BA-FA49-46EC-AA49-0B0D3016341E}" presName="Name64" presStyleLbl="parChTrans1D2" presStyleIdx="1" presStyleCnt="4"/>
      <dgm:spPr/>
    </dgm:pt>
    <dgm:pt modelId="{5F261EC2-1841-478F-B0F7-371872C2A6C2}" type="pres">
      <dgm:prSet presAssocID="{C8A3E0EE-1B37-4416-B394-8912D8EE58D1}" presName="hierRoot2" presStyleCnt="0">
        <dgm:presLayoutVars>
          <dgm:hierBranch val="init"/>
        </dgm:presLayoutVars>
      </dgm:prSet>
      <dgm:spPr/>
    </dgm:pt>
    <dgm:pt modelId="{D562680C-9C69-4216-87D4-A54FFB243AD7}" type="pres">
      <dgm:prSet presAssocID="{C8A3E0EE-1B37-4416-B394-8912D8EE58D1}" presName="rootComposite" presStyleCnt="0"/>
      <dgm:spPr/>
    </dgm:pt>
    <dgm:pt modelId="{7CAFA691-A7DA-42F8-8C72-D822C0249CE2}" type="pres">
      <dgm:prSet presAssocID="{C8A3E0EE-1B37-4416-B394-8912D8EE58D1}" presName="rootText" presStyleLbl="node2" presStyleIdx="1" presStyleCnt="4" custScaleX="297303" custScaleY="114681">
        <dgm:presLayoutVars>
          <dgm:chPref val="3"/>
        </dgm:presLayoutVars>
      </dgm:prSet>
      <dgm:spPr/>
    </dgm:pt>
    <dgm:pt modelId="{88F9105A-1AF4-46BD-BB44-6BD01CB2720C}" type="pres">
      <dgm:prSet presAssocID="{C8A3E0EE-1B37-4416-B394-8912D8EE58D1}" presName="rootConnector" presStyleLbl="node2" presStyleIdx="1" presStyleCnt="4"/>
      <dgm:spPr/>
    </dgm:pt>
    <dgm:pt modelId="{0D255C87-70A8-48B3-A10A-C3A5FA36967C}" type="pres">
      <dgm:prSet presAssocID="{C8A3E0EE-1B37-4416-B394-8912D8EE58D1}" presName="hierChild4" presStyleCnt="0"/>
      <dgm:spPr/>
    </dgm:pt>
    <dgm:pt modelId="{77C0986D-F3F4-4783-B09F-6CCA9F171103}" type="pres">
      <dgm:prSet presAssocID="{C8A3E0EE-1B37-4416-B394-8912D8EE58D1}" presName="hierChild5" presStyleCnt="0"/>
      <dgm:spPr/>
    </dgm:pt>
    <dgm:pt modelId="{DC338ABC-9BF4-4FF0-B16B-FAE955128CDD}" type="pres">
      <dgm:prSet presAssocID="{D8B063A5-5928-4AE8-99F7-CF35608E7584}" presName="Name64" presStyleLbl="parChTrans1D2" presStyleIdx="2" presStyleCnt="4"/>
      <dgm:spPr/>
    </dgm:pt>
    <dgm:pt modelId="{79A0EA69-52B0-467F-BD3C-6B52593A8412}" type="pres">
      <dgm:prSet presAssocID="{E2208621-C8E7-40B9-8501-3F328E46BA3C}" presName="hierRoot2" presStyleCnt="0">
        <dgm:presLayoutVars>
          <dgm:hierBranch val="init"/>
        </dgm:presLayoutVars>
      </dgm:prSet>
      <dgm:spPr/>
    </dgm:pt>
    <dgm:pt modelId="{DDC83A32-1EC3-4F22-A45D-06E5601FD379}" type="pres">
      <dgm:prSet presAssocID="{E2208621-C8E7-40B9-8501-3F328E46BA3C}" presName="rootComposite" presStyleCnt="0"/>
      <dgm:spPr/>
    </dgm:pt>
    <dgm:pt modelId="{DC907F3A-6801-4C59-805A-A9B81EA5716A}" type="pres">
      <dgm:prSet presAssocID="{E2208621-C8E7-40B9-8501-3F328E46BA3C}" presName="rootText" presStyleLbl="node2" presStyleIdx="2" presStyleCnt="4" custScaleX="297303" custScaleY="82810">
        <dgm:presLayoutVars>
          <dgm:chPref val="3"/>
        </dgm:presLayoutVars>
      </dgm:prSet>
      <dgm:spPr/>
    </dgm:pt>
    <dgm:pt modelId="{5CCDC0B6-833B-48A7-9503-23B22128A688}" type="pres">
      <dgm:prSet presAssocID="{E2208621-C8E7-40B9-8501-3F328E46BA3C}" presName="rootConnector" presStyleLbl="node2" presStyleIdx="2" presStyleCnt="4"/>
      <dgm:spPr/>
    </dgm:pt>
    <dgm:pt modelId="{D7594BF0-AB3D-4403-9B90-91AF9DAF70FC}" type="pres">
      <dgm:prSet presAssocID="{E2208621-C8E7-40B9-8501-3F328E46BA3C}" presName="hierChild4" presStyleCnt="0"/>
      <dgm:spPr/>
    </dgm:pt>
    <dgm:pt modelId="{BB5875E1-10A8-405D-BF6B-E4F930FA902E}" type="pres">
      <dgm:prSet presAssocID="{E2208621-C8E7-40B9-8501-3F328E46BA3C}" presName="hierChild5" presStyleCnt="0"/>
      <dgm:spPr/>
    </dgm:pt>
    <dgm:pt modelId="{6C9D1597-A619-43F3-8510-88896E9E18F7}" type="pres">
      <dgm:prSet presAssocID="{C644D1B3-AD13-4536-BF8C-37F3059A6FA0}" presName="Name64" presStyleLbl="parChTrans1D2" presStyleIdx="3" presStyleCnt="4"/>
      <dgm:spPr/>
    </dgm:pt>
    <dgm:pt modelId="{5228FB3B-D759-483A-9C3C-732EA800AC7E}" type="pres">
      <dgm:prSet presAssocID="{655F82CE-8443-44B2-B848-A064891C430C}" presName="hierRoot2" presStyleCnt="0">
        <dgm:presLayoutVars>
          <dgm:hierBranch val="init"/>
        </dgm:presLayoutVars>
      </dgm:prSet>
      <dgm:spPr/>
    </dgm:pt>
    <dgm:pt modelId="{0682BAEA-F966-4FF0-82EB-93A03A558967}" type="pres">
      <dgm:prSet presAssocID="{655F82CE-8443-44B2-B848-A064891C430C}" presName="rootComposite" presStyleCnt="0"/>
      <dgm:spPr/>
    </dgm:pt>
    <dgm:pt modelId="{E8B508A8-12FE-4D34-A1E4-C054EF8B9009}" type="pres">
      <dgm:prSet presAssocID="{655F82CE-8443-44B2-B848-A064891C430C}" presName="rootText" presStyleLbl="node2" presStyleIdx="3" presStyleCnt="4" custScaleX="297303" custScaleY="60511">
        <dgm:presLayoutVars>
          <dgm:chPref val="3"/>
        </dgm:presLayoutVars>
      </dgm:prSet>
      <dgm:spPr/>
    </dgm:pt>
    <dgm:pt modelId="{6E575F2C-C80B-4044-B7E6-C44DDF9453C4}" type="pres">
      <dgm:prSet presAssocID="{655F82CE-8443-44B2-B848-A064891C430C}" presName="rootConnector" presStyleLbl="node2" presStyleIdx="3" presStyleCnt="4"/>
      <dgm:spPr/>
    </dgm:pt>
    <dgm:pt modelId="{70A7232C-094D-4E82-97C5-39647638081B}" type="pres">
      <dgm:prSet presAssocID="{655F82CE-8443-44B2-B848-A064891C430C}" presName="hierChild4" presStyleCnt="0"/>
      <dgm:spPr/>
    </dgm:pt>
    <dgm:pt modelId="{044C12AC-D6E1-4726-84E7-1E4E275E4192}" type="pres">
      <dgm:prSet presAssocID="{655F82CE-8443-44B2-B848-A064891C430C}" presName="hierChild5" presStyleCnt="0"/>
      <dgm:spPr/>
    </dgm:pt>
    <dgm:pt modelId="{F066A186-8697-475F-B974-792C58902924}" type="pres">
      <dgm:prSet presAssocID="{B4B07D90-9AB2-4730-92FB-7381CD7E04E1}" presName="hierChild3" presStyleCnt="0"/>
      <dgm:spPr/>
    </dgm:pt>
  </dgm:ptLst>
  <dgm:cxnLst>
    <dgm:cxn modelId="{618C402D-6CBC-4A2F-BFCE-06CF737916AC}" type="presOf" srcId="{4DEC4C44-1E3B-4BCC-B51D-3D3CE4E67E5D}" destId="{B4637DDF-AA49-4B52-B9E2-5FCA7BCE4659}" srcOrd="0" destOrd="0" presId="urn:microsoft.com/office/officeart/2009/3/layout/HorizontalOrganizationChart"/>
    <dgm:cxn modelId="{29BB4936-36E5-4325-8549-3F38955FA004}" type="presOf" srcId="{655F82CE-8443-44B2-B848-A064891C430C}" destId="{E8B508A8-12FE-4D34-A1E4-C054EF8B9009}" srcOrd="0" destOrd="0" presId="urn:microsoft.com/office/officeart/2009/3/layout/HorizontalOrganizationChart"/>
    <dgm:cxn modelId="{A170F53C-D02B-4ED1-BFE2-454704D4292B}" srcId="{B4B07D90-9AB2-4730-92FB-7381CD7E04E1}" destId="{655F82CE-8443-44B2-B848-A064891C430C}" srcOrd="3" destOrd="0" parTransId="{C644D1B3-AD13-4536-BF8C-37F3059A6FA0}" sibTransId="{A2AE2A78-B9EB-4D9B-9A4D-86970166AB60}"/>
    <dgm:cxn modelId="{E274C746-6562-4ED5-BDF2-2B8716FC55B2}" type="presOf" srcId="{C8A3E0EE-1B37-4416-B394-8912D8EE58D1}" destId="{7CAFA691-A7DA-42F8-8C72-D822C0249CE2}" srcOrd="0" destOrd="0" presId="urn:microsoft.com/office/officeart/2009/3/layout/HorizontalOrganizationChart"/>
    <dgm:cxn modelId="{6D5B666E-F0B7-4FB1-87D8-4AA46A92F9A2}" type="presOf" srcId="{C8A3E0EE-1B37-4416-B394-8912D8EE58D1}" destId="{88F9105A-1AF4-46BD-BB44-6BD01CB2720C}" srcOrd="1" destOrd="0" presId="urn:microsoft.com/office/officeart/2009/3/layout/HorizontalOrganizationChart"/>
    <dgm:cxn modelId="{3A852C59-E5C5-4006-A8B4-8F0B9D045BF8}" type="presOf" srcId="{7A8AAFC9-2ACE-47C8-9CBC-60AB8603D15F}" destId="{5BE9C4EB-A44F-41BA-8D86-3B8C9746368D}" srcOrd="0" destOrd="0" presId="urn:microsoft.com/office/officeart/2009/3/layout/HorizontalOrganizationChart"/>
    <dgm:cxn modelId="{D00D4E7C-0FAF-4D45-ABDD-688F7FCF1D90}" type="presOf" srcId="{655F82CE-8443-44B2-B848-A064891C430C}" destId="{6E575F2C-C80B-4044-B7E6-C44DDF9453C4}" srcOrd="1" destOrd="0" presId="urn:microsoft.com/office/officeart/2009/3/layout/HorizontalOrganizationChart"/>
    <dgm:cxn modelId="{BAAB4384-A416-4491-B740-09AA06C5C90A}" type="presOf" srcId="{B4B07D90-9AB2-4730-92FB-7381CD7E04E1}" destId="{B6BF2D48-B30C-487E-B60C-555A81CC4C59}" srcOrd="1" destOrd="0" presId="urn:microsoft.com/office/officeart/2009/3/layout/HorizontalOrganizationChart"/>
    <dgm:cxn modelId="{3EC4AC8A-FCC1-4AF4-A031-21A0695C492E}" type="presOf" srcId="{4C8C6047-5CC0-4410-BFAF-841F387C22C0}" destId="{5AC84E42-F342-4506-ADB5-484D26531D5F}" srcOrd="1" destOrd="0" presId="urn:microsoft.com/office/officeart/2009/3/layout/HorizontalOrganizationChart"/>
    <dgm:cxn modelId="{41AC5D8B-6A7B-44D9-85D1-B5E9495B9860}" type="presOf" srcId="{D8B063A5-5928-4AE8-99F7-CF35608E7584}" destId="{DC338ABC-9BF4-4FF0-B16B-FAE955128CDD}" srcOrd="0" destOrd="0" presId="urn:microsoft.com/office/officeart/2009/3/layout/HorizontalOrganizationChart"/>
    <dgm:cxn modelId="{6FBE5298-1BB7-4619-BFC7-D3BA71948FD2}" srcId="{B4B07D90-9AB2-4730-92FB-7381CD7E04E1}" destId="{E2208621-C8E7-40B9-8501-3F328E46BA3C}" srcOrd="2" destOrd="0" parTransId="{D8B063A5-5928-4AE8-99F7-CF35608E7584}" sibTransId="{0995EA47-E002-4D20-BFE2-056119341A84}"/>
    <dgm:cxn modelId="{CB5F409D-D9A4-4840-9F9E-8531836EA185}" type="presOf" srcId="{B4B07D90-9AB2-4730-92FB-7381CD7E04E1}" destId="{A71D5A78-DE2C-444D-9ADD-D8064B0A8781}" srcOrd="0" destOrd="0" presId="urn:microsoft.com/office/officeart/2009/3/layout/HorizontalOrganizationChart"/>
    <dgm:cxn modelId="{DAA30F9E-9702-483F-B0A0-096779E5E0A7}" type="presOf" srcId="{DD5AF2BA-FA49-46EC-AA49-0B0D3016341E}" destId="{BF704D9F-6795-41E9-B4F9-9B5326E7CF01}" srcOrd="0" destOrd="0" presId="urn:microsoft.com/office/officeart/2009/3/layout/HorizontalOrganizationChart"/>
    <dgm:cxn modelId="{4BEEE1A2-9C29-411F-BE40-4C471B75041B}" srcId="{B4B07D90-9AB2-4730-92FB-7381CD7E04E1}" destId="{4C8C6047-5CC0-4410-BFAF-841F387C22C0}" srcOrd="0" destOrd="0" parTransId="{7A8AAFC9-2ACE-47C8-9CBC-60AB8603D15F}" sibTransId="{A87E4378-8244-444D-B65D-EE2288E48FF1}"/>
    <dgm:cxn modelId="{AFB131B3-A3E7-403B-8471-1A144E1A9C96}" type="presOf" srcId="{E2208621-C8E7-40B9-8501-3F328E46BA3C}" destId="{5CCDC0B6-833B-48A7-9503-23B22128A688}" srcOrd="1" destOrd="0" presId="urn:microsoft.com/office/officeart/2009/3/layout/HorizontalOrganizationChart"/>
    <dgm:cxn modelId="{5C6AFCB9-C5CF-4CFC-9C9C-EE1DDE90B3C1}" type="presOf" srcId="{4C8C6047-5CC0-4410-BFAF-841F387C22C0}" destId="{025647E0-20CD-4966-80E1-390256486461}" srcOrd="0" destOrd="0" presId="urn:microsoft.com/office/officeart/2009/3/layout/HorizontalOrganizationChart"/>
    <dgm:cxn modelId="{799E9ADE-3FE1-4807-B98A-9C322E5FF54A}" srcId="{4DEC4C44-1E3B-4BCC-B51D-3D3CE4E67E5D}" destId="{B4B07D90-9AB2-4730-92FB-7381CD7E04E1}" srcOrd="0" destOrd="0" parTransId="{A1A9C0D8-0D4A-47A7-9E6E-22D7C79942FB}" sibTransId="{46BB8F47-C8F0-400A-ADBD-7D3D662FC3F5}"/>
    <dgm:cxn modelId="{6E2E8AF5-322D-4E35-AE19-33724CF837B2}" type="presOf" srcId="{C644D1B3-AD13-4536-BF8C-37F3059A6FA0}" destId="{6C9D1597-A619-43F3-8510-88896E9E18F7}" srcOrd="0" destOrd="0" presId="urn:microsoft.com/office/officeart/2009/3/layout/HorizontalOrganizationChart"/>
    <dgm:cxn modelId="{9B66DBF9-16B1-4807-BB48-75C5ED5D5558}" type="presOf" srcId="{E2208621-C8E7-40B9-8501-3F328E46BA3C}" destId="{DC907F3A-6801-4C59-805A-A9B81EA5716A}" srcOrd="0" destOrd="0" presId="urn:microsoft.com/office/officeart/2009/3/layout/HorizontalOrganizationChart"/>
    <dgm:cxn modelId="{9916B4FB-45D6-4CA1-90F1-920132DDA707}" srcId="{B4B07D90-9AB2-4730-92FB-7381CD7E04E1}" destId="{C8A3E0EE-1B37-4416-B394-8912D8EE58D1}" srcOrd="1" destOrd="0" parTransId="{DD5AF2BA-FA49-46EC-AA49-0B0D3016341E}" sibTransId="{F45BD689-E8A6-4BC0-ADA9-8F77B4B590BB}"/>
    <dgm:cxn modelId="{4E2726E2-473D-452D-96A9-3507636D2A45}" type="presParOf" srcId="{B4637DDF-AA49-4B52-B9E2-5FCA7BCE4659}" destId="{948140B8-EA59-4FD2-8F90-B81D942C4CEF}" srcOrd="0" destOrd="0" presId="urn:microsoft.com/office/officeart/2009/3/layout/HorizontalOrganizationChart"/>
    <dgm:cxn modelId="{B22B9823-D400-40DA-BE5F-E22AD1BC358D}" type="presParOf" srcId="{948140B8-EA59-4FD2-8F90-B81D942C4CEF}" destId="{00B69CDB-E898-4C6F-9931-78640D347EA4}" srcOrd="0" destOrd="0" presId="urn:microsoft.com/office/officeart/2009/3/layout/HorizontalOrganizationChart"/>
    <dgm:cxn modelId="{8FBD6CEC-B5B1-4498-90A8-C16D4BBE6C99}" type="presParOf" srcId="{00B69CDB-E898-4C6F-9931-78640D347EA4}" destId="{A71D5A78-DE2C-444D-9ADD-D8064B0A8781}" srcOrd="0" destOrd="0" presId="urn:microsoft.com/office/officeart/2009/3/layout/HorizontalOrganizationChart"/>
    <dgm:cxn modelId="{F1EF0DE9-D09B-44B9-8446-C8FBCA2DA30F}" type="presParOf" srcId="{00B69CDB-E898-4C6F-9931-78640D347EA4}" destId="{B6BF2D48-B30C-487E-B60C-555A81CC4C59}" srcOrd="1" destOrd="0" presId="urn:microsoft.com/office/officeart/2009/3/layout/HorizontalOrganizationChart"/>
    <dgm:cxn modelId="{615305AF-164C-4FBA-9F01-0D943D856AD2}" type="presParOf" srcId="{948140B8-EA59-4FD2-8F90-B81D942C4CEF}" destId="{2B2ADE99-EEBA-483B-9F10-A017FFF1C069}" srcOrd="1" destOrd="0" presId="urn:microsoft.com/office/officeart/2009/3/layout/HorizontalOrganizationChart"/>
    <dgm:cxn modelId="{E23A1E27-DA98-4889-9CB4-2D5CB1B0553C}" type="presParOf" srcId="{2B2ADE99-EEBA-483B-9F10-A017FFF1C069}" destId="{5BE9C4EB-A44F-41BA-8D86-3B8C9746368D}" srcOrd="0" destOrd="0" presId="urn:microsoft.com/office/officeart/2009/3/layout/HorizontalOrganizationChart"/>
    <dgm:cxn modelId="{64B4ACDA-8061-4A3D-9AF3-FE02545386DE}" type="presParOf" srcId="{2B2ADE99-EEBA-483B-9F10-A017FFF1C069}" destId="{597443F0-4746-4C5A-9F36-E7F552A7C362}" srcOrd="1" destOrd="0" presId="urn:microsoft.com/office/officeart/2009/3/layout/HorizontalOrganizationChart"/>
    <dgm:cxn modelId="{33126AA2-488B-4961-AFF3-CB5D984F4FDB}" type="presParOf" srcId="{597443F0-4746-4C5A-9F36-E7F552A7C362}" destId="{FF9ED8CD-7295-4BA7-97CB-B08E918BABD6}" srcOrd="0" destOrd="0" presId="urn:microsoft.com/office/officeart/2009/3/layout/HorizontalOrganizationChart"/>
    <dgm:cxn modelId="{E174F14C-AC79-413E-A0B8-56D20F8DDBE5}" type="presParOf" srcId="{FF9ED8CD-7295-4BA7-97CB-B08E918BABD6}" destId="{025647E0-20CD-4966-80E1-390256486461}" srcOrd="0" destOrd="0" presId="urn:microsoft.com/office/officeart/2009/3/layout/HorizontalOrganizationChart"/>
    <dgm:cxn modelId="{59B4BAD1-3841-4A82-8983-662A7ADEC443}" type="presParOf" srcId="{FF9ED8CD-7295-4BA7-97CB-B08E918BABD6}" destId="{5AC84E42-F342-4506-ADB5-484D26531D5F}" srcOrd="1" destOrd="0" presId="urn:microsoft.com/office/officeart/2009/3/layout/HorizontalOrganizationChart"/>
    <dgm:cxn modelId="{7FB162BC-CCDC-4903-A6F2-11EB84CFDC76}" type="presParOf" srcId="{597443F0-4746-4C5A-9F36-E7F552A7C362}" destId="{36F46D59-EE39-4250-B604-C908DF55E6AD}" srcOrd="1" destOrd="0" presId="urn:microsoft.com/office/officeart/2009/3/layout/HorizontalOrganizationChart"/>
    <dgm:cxn modelId="{D50B0AAB-35E8-4536-9D52-965CBF1E11D9}" type="presParOf" srcId="{597443F0-4746-4C5A-9F36-E7F552A7C362}" destId="{A6EA105F-C9C8-4F61-84A0-8CA361F4CD12}" srcOrd="2" destOrd="0" presId="urn:microsoft.com/office/officeart/2009/3/layout/HorizontalOrganizationChart"/>
    <dgm:cxn modelId="{4DF628FB-B509-415C-A420-BD1CD90BBFFE}" type="presParOf" srcId="{2B2ADE99-EEBA-483B-9F10-A017FFF1C069}" destId="{BF704D9F-6795-41E9-B4F9-9B5326E7CF01}" srcOrd="2" destOrd="0" presId="urn:microsoft.com/office/officeart/2009/3/layout/HorizontalOrganizationChart"/>
    <dgm:cxn modelId="{E39C8A9D-7E68-4E87-BFB8-E1EDFC5C62B1}" type="presParOf" srcId="{2B2ADE99-EEBA-483B-9F10-A017FFF1C069}" destId="{5F261EC2-1841-478F-B0F7-371872C2A6C2}" srcOrd="3" destOrd="0" presId="urn:microsoft.com/office/officeart/2009/3/layout/HorizontalOrganizationChart"/>
    <dgm:cxn modelId="{8B7B402C-20BD-4A50-9C17-0F8A7DA02EE3}" type="presParOf" srcId="{5F261EC2-1841-478F-B0F7-371872C2A6C2}" destId="{D562680C-9C69-4216-87D4-A54FFB243AD7}" srcOrd="0" destOrd="0" presId="urn:microsoft.com/office/officeart/2009/3/layout/HorizontalOrganizationChart"/>
    <dgm:cxn modelId="{A8912939-E003-4484-80D3-79BFFC439B37}" type="presParOf" srcId="{D562680C-9C69-4216-87D4-A54FFB243AD7}" destId="{7CAFA691-A7DA-42F8-8C72-D822C0249CE2}" srcOrd="0" destOrd="0" presId="urn:microsoft.com/office/officeart/2009/3/layout/HorizontalOrganizationChart"/>
    <dgm:cxn modelId="{245E3CC8-0C36-4E7D-AD4A-203AD9EDE2B1}" type="presParOf" srcId="{D562680C-9C69-4216-87D4-A54FFB243AD7}" destId="{88F9105A-1AF4-46BD-BB44-6BD01CB2720C}" srcOrd="1" destOrd="0" presId="urn:microsoft.com/office/officeart/2009/3/layout/HorizontalOrganizationChart"/>
    <dgm:cxn modelId="{5F4E2B7C-A420-4BC3-A5FF-A53CC209CF94}" type="presParOf" srcId="{5F261EC2-1841-478F-B0F7-371872C2A6C2}" destId="{0D255C87-70A8-48B3-A10A-C3A5FA36967C}" srcOrd="1" destOrd="0" presId="urn:microsoft.com/office/officeart/2009/3/layout/HorizontalOrganizationChart"/>
    <dgm:cxn modelId="{407A5F71-1A54-4B67-A4FB-C5E4391CB7AA}" type="presParOf" srcId="{5F261EC2-1841-478F-B0F7-371872C2A6C2}" destId="{77C0986D-F3F4-4783-B09F-6CCA9F171103}" srcOrd="2" destOrd="0" presId="urn:microsoft.com/office/officeart/2009/3/layout/HorizontalOrganizationChart"/>
    <dgm:cxn modelId="{97F15D75-30A1-4CEB-8F43-34D449059D4D}" type="presParOf" srcId="{2B2ADE99-EEBA-483B-9F10-A017FFF1C069}" destId="{DC338ABC-9BF4-4FF0-B16B-FAE955128CDD}" srcOrd="4" destOrd="0" presId="urn:microsoft.com/office/officeart/2009/3/layout/HorizontalOrganizationChart"/>
    <dgm:cxn modelId="{A90643AE-8342-4834-89BA-A455AB62AE5F}" type="presParOf" srcId="{2B2ADE99-EEBA-483B-9F10-A017FFF1C069}" destId="{79A0EA69-52B0-467F-BD3C-6B52593A8412}" srcOrd="5" destOrd="0" presId="urn:microsoft.com/office/officeart/2009/3/layout/HorizontalOrganizationChart"/>
    <dgm:cxn modelId="{892B482B-D4BC-450F-9659-70808E9C8024}" type="presParOf" srcId="{79A0EA69-52B0-467F-BD3C-6B52593A8412}" destId="{DDC83A32-1EC3-4F22-A45D-06E5601FD379}" srcOrd="0" destOrd="0" presId="urn:microsoft.com/office/officeart/2009/3/layout/HorizontalOrganizationChart"/>
    <dgm:cxn modelId="{22FC72F4-1D94-4F1A-86C0-33FC924F186C}" type="presParOf" srcId="{DDC83A32-1EC3-4F22-A45D-06E5601FD379}" destId="{DC907F3A-6801-4C59-805A-A9B81EA5716A}" srcOrd="0" destOrd="0" presId="urn:microsoft.com/office/officeart/2009/3/layout/HorizontalOrganizationChart"/>
    <dgm:cxn modelId="{69D79FE2-2F5B-418B-A5D2-55EB4C2957B8}" type="presParOf" srcId="{DDC83A32-1EC3-4F22-A45D-06E5601FD379}" destId="{5CCDC0B6-833B-48A7-9503-23B22128A688}" srcOrd="1" destOrd="0" presId="urn:microsoft.com/office/officeart/2009/3/layout/HorizontalOrganizationChart"/>
    <dgm:cxn modelId="{A7DE90A7-A2B7-4410-8EFB-D0279E31D561}" type="presParOf" srcId="{79A0EA69-52B0-467F-BD3C-6B52593A8412}" destId="{D7594BF0-AB3D-4403-9B90-91AF9DAF70FC}" srcOrd="1" destOrd="0" presId="urn:microsoft.com/office/officeart/2009/3/layout/HorizontalOrganizationChart"/>
    <dgm:cxn modelId="{DAFEB7B7-25FE-4F08-B1AA-6386B29213D9}" type="presParOf" srcId="{79A0EA69-52B0-467F-BD3C-6B52593A8412}" destId="{BB5875E1-10A8-405D-BF6B-E4F930FA902E}" srcOrd="2" destOrd="0" presId="urn:microsoft.com/office/officeart/2009/3/layout/HorizontalOrganizationChart"/>
    <dgm:cxn modelId="{2A2C9468-1241-4374-9A37-F7CFCF44A366}" type="presParOf" srcId="{2B2ADE99-EEBA-483B-9F10-A017FFF1C069}" destId="{6C9D1597-A619-43F3-8510-88896E9E18F7}" srcOrd="6" destOrd="0" presId="urn:microsoft.com/office/officeart/2009/3/layout/HorizontalOrganizationChart"/>
    <dgm:cxn modelId="{C573ADCA-158B-445A-83CE-7F245BFD4B87}" type="presParOf" srcId="{2B2ADE99-EEBA-483B-9F10-A017FFF1C069}" destId="{5228FB3B-D759-483A-9C3C-732EA800AC7E}" srcOrd="7" destOrd="0" presId="urn:microsoft.com/office/officeart/2009/3/layout/HorizontalOrganizationChart"/>
    <dgm:cxn modelId="{7FBD8356-9055-45E9-BAD5-7CD08645B2BE}" type="presParOf" srcId="{5228FB3B-D759-483A-9C3C-732EA800AC7E}" destId="{0682BAEA-F966-4FF0-82EB-93A03A558967}" srcOrd="0" destOrd="0" presId="urn:microsoft.com/office/officeart/2009/3/layout/HorizontalOrganizationChart"/>
    <dgm:cxn modelId="{F78C62EE-6C3C-44CF-8E9D-EE60CCFAEB88}" type="presParOf" srcId="{0682BAEA-F966-4FF0-82EB-93A03A558967}" destId="{E8B508A8-12FE-4D34-A1E4-C054EF8B9009}" srcOrd="0" destOrd="0" presId="urn:microsoft.com/office/officeart/2009/3/layout/HorizontalOrganizationChart"/>
    <dgm:cxn modelId="{32DDE87D-11B4-4483-BD19-163621482359}" type="presParOf" srcId="{0682BAEA-F966-4FF0-82EB-93A03A558967}" destId="{6E575F2C-C80B-4044-B7E6-C44DDF9453C4}" srcOrd="1" destOrd="0" presId="urn:microsoft.com/office/officeart/2009/3/layout/HorizontalOrganizationChart"/>
    <dgm:cxn modelId="{4CB7C4B5-9358-4EFA-BEBB-F36490783F34}" type="presParOf" srcId="{5228FB3B-D759-483A-9C3C-732EA800AC7E}" destId="{70A7232C-094D-4E82-97C5-39647638081B}" srcOrd="1" destOrd="0" presId="urn:microsoft.com/office/officeart/2009/3/layout/HorizontalOrganizationChart"/>
    <dgm:cxn modelId="{3FCAB562-A411-4B6F-8E1C-CF7E4691E0E2}" type="presParOf" srcId="{5228FB3B-D759-483A-9C3C-732EA800AC7E}" destId="{044C12AC-D6E1-4726-84E7-1E4E275E4192}" srcOrd="2" destOrd="0" presId="urn:microsoft.com/office/officeart/2009/3/layout/HorizontalOrganizationChart"/>
    <dgm:cxn modelId="{F2683E96-CC6C-4103-A408-B5F071AAF348}" type="presParOf" srcId="{948140B8-EA59-4FD2-8F90-B81D942C4CEF}" destId="{F066A186-8697-475F-B974-792C5890292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F173D-F4A8-4FD0-9B55-6189370F1659}">
      <dsp:nvSpPr>
        <dsp:cNvPr id="0" name=""/>
        <dsp:cNvSpPr/>
      </dsp:nvSpPr>
      <dsp:spPr>
        <a:xfrm>
          <a:off x="5246222" y="712423"/>
          <a:ext cx="3574581" cy="87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933"/>
              </a:lnTo>
              <a:lnTo>
                <a:pt x="3574581" y="541933"/>
              </a:lnTo>
              <a:lnTo>
                <a:pt x="3574581" y="8776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8C032-381A-4D02-9897-71FA814B4468}">
      <dsp:nvSpPr>
        <dsp:cNvPr id="0" name=""/>
        <dsp:cNvSpPr/>
      </dsp:nvSpPr>
      <dsp:spPr>
        <a:xfrm>
          <a:off x="3654595" y="712423"/>
          <a:ext cx="1591626" cy="877698"/>
        </a:xfrm>
        <a:custGeom>
          <a:avLst/>
          <a:gdLst/>
          <a:ahLst/>
          <a:cxnLst/>
          <a:rect l="0" t="0" r="0" b="0"/>
          <a:pathLst>
            <a:path>
              <a:moveTo>
                <a:pt x="1591626" y="0"/>
              </a:moveTo>
              <a:lnTo>
                <a:pt x="1591626" y="541933"/>
              </a:lnTo>
              <a:lnTo>
                <a:pt x="0" y="541933"/>
              </a:lnTo>
              <a:lnTo>
                <a:pt x="0" y="8776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0B06A-4101-4011-895E-77D8F3C695C4}">
      <dsp:nvSpPr>
        <dsp:cNvPr id="0" name=""/>
        <dsp:cNvSpPr/>
      </dsp:nvSpPr>
      <dsp:spPr>
        <a:xfrm>
          <a:off x="956142" y="423"/>
          <a:ext cx="8580160" cy="71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9A6E1-D1DB-421D-AE23-26153B653F0B}">
      <dsp:nvSpPr>
        <dsp:cNvPr id="0" name=""/>
        <dsp:cNvSpPr/>
      </dsp:nvSpPr>
      <dsp:spPr>
        <a:xfrm>
          <a:off x="1358858" y="383004"/>
          <a:ext cx="8580160" cy="71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Un retard de paiement représente un coût pour l’entreprise. </a:t>
          </a:r>
          <a:endParaRPr lang="fr-FR" sz="2100" b="1" kern="1200" dirty="0"/>
        </a:p>
      </dsp:txBody>
      <dsp:txXfrm>
        <a:off x="1379712" y="403858"/>
        <a:ext cx="8538452" cy="670292"/>
      </dsp:txXfrm>
    </dsp:sp>
    <dsp:sp modelId="{B9EB39E4-D17A-4E03-9463-9B2F7A2F9C1E}">
      <dsp:nvSpPr>
        <dsp:cNvPr id="0" name=""/>
        <dsp:cNvSpPr/>
      </dsp:nvSpPr>
      <dsp:spPr>
        <a:xfrm>
          <a:off x="482730" y="1590122"/>
          <a:ext cx="6343730" cy="2301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7562E-4A49-4722-B275-CD57AB296B8D}">
      <dsp:nvSpPr>
        <dsp:cNvPr id="0" name=""/>
        <dsp:cNvSpPr/>
      </dsp:nvSpPr>
      <dsp:spPr>
        <a:xfrm>
          <a:off x="885447" y="1972703"/>
          <a:ext cx="6343730" cy="2301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crédit client doit être avancé par l’entreprise et il accroît le besoin en fonds de roulement.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Ces montants peuvent être empruntés et représentent une charge financière.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coût est calculé avec la formule suivante : Intérêt = capital x taux d’intérêt x durée de l’impayé</a:t>
          </a:r>
        </a:p>
      </dsp:txBody>
      <dsp:txXfrm>
        <a:off x="952856" y="2040112"/>
        <a:ext cx="6208912" cy="2166707"/>
      </dsp:txXfrm>
    </dsp:sp>
    <dsp:sp modelId="{1800B921-F8BF-45DE-9A72-C40B365C4013}">
      <dsp:nvSpPr>
        <dsp:cNvPr id="0" name=""/>
        <dsp:cNvSpPr/>
      </dsp:nvSpPr>
      <dsp:spPr>
        <a:xfrm>
          <a:off x="7631894" y="1590122"/>
          <a:ext cx="2377820" cy="2301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7805B-67A9-4D97-B83E-455FE73BA108}">
      <dsp:nvSpPr>
        <dsp:cNvPr id="0" name=""/>
        <dsp:cNvSpPr/>
      </dsp:nvSpPr>
      <dsp:spPr>
        <a:xfrm>
          <a:off x="8034610" y="1972703"/>
          <a:ext cx="2377820" cy="2301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 faut y ajouter le temps consacré à relancer le client qui correspond à un coût salarial</a:t>
          </a:r>
          <a:endParaRPr lang="fr-FR" sz="21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102019" y="2040112"/>
        <a:ext cx="2243002" cy="21667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D1597-A619-43F3-8510-88896E9E18F7}">
      <dsp:nvSpPr>
        <dsp:cNvPr id="0" name=""/>
        <dsp:cNvSpPr/>
      </dsp:nvSpPr>
      <dsp:spPr>
        <a:xfrm>
          <a:off x="2207272" y="2277290"/>
          <a:ext cx="580775" cy="2008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0387" y="0"/>
              </a:lnTo>
              <a:lnTo>
                <a:pt x="290387" y="2008431"/>
              </a:lnTo>
              <a:lnTo>
                <a:pt x="580775" y="200843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8ABC-9BF4-4FF0-B16B-FAE955128CDD}">
      <dsp:nvSpPr>
        <dsp:cNvPr id="0" name=""/>
        <dsp:cNvSpPr/>
      </dsp:nvSpPr>
      <dsp:spPr>
        <a:xfrm>
          <a:off x="2207272" y="2277290"/>
          <a:ext cx="580775" cy="1010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0387" y="0"/>
              </a:lnTo>
              <a:lnTo>
                <a:pt x="290387" y="1010761"/>
              </a:lnTo>
              <a:lnTo>
                <a:pt x="580775" y="10107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04D9F-6795-41E9-B4F9-9B5326E7CF01}">
      <dsp:nvSpPr>
        <dsp:cNvPr id="0" name=""/>
        <dsp:cNvSpPr/>
      </dsp:nvSpPr>
      <dsp:spPr>
        <a:xfrm>
          <a:off x="2207272" y="2050495"/>
          <a:ext cx="580775" cy="226795"/>
        </a:xfrm>
        <a:custGeom>
          <a:avLst/>
          <a:gdLst/>
          <a:ahLst/>
          <a:cxnLst/>
          <a:rect l="0" t="0" r="0" b="0"/>
          <a:pathLst>
            <a:path>
              <a:moveTo>
                <a:pt x="0" y="226795"/>
              </a:moveTo>
              <a:lnTo>
                <a:pt x="290387" y="226795"/>
              </a:lnTo>
              <a:lnTo>
                <a:pt x="290387" y="0"/>
              </a:lnTo>
              <a:lnTo>
                <a:pt x="580775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9C4EB-A44F-41BA-8D86-3B8C9746368D}">
      <dsp:nvSpPr>
        <dsp:cNvPr id="0" name=""/>
        <dsp:cNvSpPr/>
      </dsp:nvSpPr>
      <dsp:spPr>
        <a:xfrm>
          <a:off x="2207272" y="590273"/>
          <a:ext cx="580775" cy="1687017"/>
        </a:xfrm>
        <a:custGeom>
          <a:avLst/>
          <a:gdLst/>
          <a:ahLst/>
          <a:cxnLst/>
          <a:rect l="0" t="0" r="0" b="0"/>
          <a:pathLst>
            <a:path>
              <a:moveTo>
                <a:pt x="0" y="1687017"/>
              </a:moveTo>
              <a:lnTo>
                <a:pt x="290387" y="1687017"/>
              </a:lnTo>
              <a:lnTo>
                <a:pt x="290387" y="0"/>
              </a:lnTo>
              <a:lnTo>
                <a:pt x="580775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D5A78-DE2C-444D-9ADD-D8064B0A8781}">
      <dsp:nvSpPr>
        <dsp:cNvPr id="0" name=""/>
        <dsp:cNvSpPr/>
      </dsp:nvSpPr>
      <dsp:spPr>
        <a:xfrm>
          <a:off x="254007" y="1328303"/>
          <a:ext cx="1953265" cy="1897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L’entreprise doit anticiper ces problèmes </a:t>
          </a:r>
          <a:endParaRPr lang="fr-FR" sz="2200" b="1" kern="1200" dirty="0"/>
        </a:p>
      </dsp:txBody>
      <dsp:txXfrm>
        <a:off x="254007" y="1328303"/>
        <a:ext cx="1953265" cy="1897974"/>
      </dsp:txXfrm>
    </dsp:sp>
    <dsp:sp modelId="{025647E0-20CD-4966-80E1-390256486461}">
      <dsp:nvSpPr>
        <dsp:cNvPr id="0" name=""/>
        <dsp:cNvSpPr/>
      </dsp:nvSpPr>
      <dsp:spPr>
        <a:xfrm>
          <a:off x="2788048" y="890"/>
          <a:ext cx="8633319" cy="11787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Sélection rigoureuse des clients avant la vente et collecte d’informations pertinentes sur leur solvabilité et leur situation financière</a:t>
          </a: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Il est préférable de renoncer à une vente plutôt que de signer un contrat risqué</a:t>
          </a:r>
          <a:endParaRPr lang="fr-FR" sz="19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88048" y="890"/>
        <a:ext cx="8633319" cy="1178764"/>
      </dsp:txXfrm>
    </dsp:sp>
    <dsp:sp modelId="{7CAFA691-A7DA-42F8-8C72-D822C0249CE2}">
      <dsp:nvSpPr>
        <dsp:cNvPr id="0" name=""/>
        <dsp:cNvSpPr/>
      </dsp:nvSpPr>
      <dsp:spPr>
        <a:xfrm>
          <a:off x="2788048" y="1542640"/>
          <a:ext cx="8633319" cy="1015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Dilution des risques en diversifiant le portefeuille clients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ne pas être dépendant d’un seul client dont la défaillance serait catastrophique pour l’entreprise</a:t>
          </a:r>
        </a:p>
      </dsp:txBody>
      <dsp:txXfrm>
        <a:off x="2788048" y="1542640"/>
        <a:ext cx="8633319" cy="1015710"/>
      </dsp:txXfrm>
    </dsp:sp>
    <dsp:sp modelId="{DC907F3A-6801-4C59-805A-A9B81EA5716A}">
      <dsp:nvSpPr>
        <dsp:cNvPr id="0" name=""/>
        <dsp:cNvSpPr/>
      </dsp:nvSpPr>
      <dsp:spPr>
        <a:xfrm>
          <a:off x="2788048" y="2921335"/>
          <a:ext cx="8633319" cy="7334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Suivi rigoureux des règlements et mise en place de procédures de relances </a:t>
          </a:r>
          <a:r>
            <a:rPr lang="fr-FR" sz="19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rapides dès qu’un retard de paiement est diagnostiqué</a:t>
          </a:r>
        </a:p>
      </dsp:txBody>
      <dsp:txXfrm>
        <a:off x="2788048" y="2921335"/>
        <a:ext cx="8633319" cy="733434"/>
      </dsp:txXfrm>
    </dsp:sp>
    <dsp:sp modelId="{E8B508A8-12FE-4D34-A1E4-C054EF8B9009}">
      <dsp:nvSpPr>
        <dsp:cNvPr id="0" name=""/>
        <dsp:cNvSpPr/>
      </dsp:nvSpPr>
      <dsp:spPr>
        <a:xfrm>
          <a:off x="2788048" y="4017754"/>
          <a:ext cx="8633319" cy="5359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Couverture du risque par une assurance-crédit ou par l’affacturage</a:t>
          </a:r>
        </a:p>
      </dsp:txBody>
      <dsp:txXfrm>
        <a:off x="2788048" y="4017754"/>
        <a:ext cx="8633319" cy="535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42626-46CB-6745-9456-90494EFB0C75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5839-F6A0-0448-B839-6FD1A5522F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2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11/09/2021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-1" y="635042"/>
            <a:ext cx="9508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Retards de paiement et impayés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3167" y="1856792"/>
            <a:ext cx="10075333" cy="2597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impayés et les retards de paiement des clients peuvent avoir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conséquences graves sur la trésorerie de l’entreprise et sur son image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b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 dépôt de bilan sur 4 résulte de problèmes de trésorerie)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</p:spTree>
    <p:extLst>
      <p:ext uri="{BB962C8B-B14F-4D97-AF65-F5344CB8AC3E}">
        <p14:creationId xmlns:p14="http://schemas.microsoft.com/office/powerpoint/2010/main" val="310810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-1" y="635042"/>
            <a:ext cx="9508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Retards de paiement et impayés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BB1D33-34B0-4D96-A2E4-4E1FEF2276C1}"/>
              </a:ext>
            </a:extLst>
          </p:cNvPr>
          <p:cNvSpPr txBox="1"/>
          <p:nvPr/>
        </p:nvSpPr>
        <p:spPr>
          <a:xfrm>
            <a:off x="639232" y="1970954"/>
            <a:ext cx="1060026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 </a:t>
            </a: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retard de paiement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lvl="0" algn="ctr"/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peut entraîner un découvert bancaire et des agios proportionnels au montant et à la durée du découvert. </a:t>
            </a:r>
          </a:p>
          <a:p>
            <a:pPr lvl="0" algn="ctr"/>
            <a:endParaRPr lang="fr-FR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ctr"/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fr-FR" sz="28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 le découvert bancaire n'est pas autorisé, </a:t>
            </a:r>
          </a:p>
          <a:p>
            <a:pPr lvl="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peut </a:t>
            </a:r>
          </a:p>
          <a:p>
            <a:pPr lvl="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conduire à une inscription au registre de la Banque de France </a:t>
            </a:r>
          </a:p>
          <a:p>
            <a:pPr lvl="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bloquer les règlements des fournisseurs et nuire à l'image de l'entreprise </a:t>
            </a:r>
            <a:endParaRPr lang="fr-FR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-1" y="635042"/>
            <a:ext cx="9508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Retards de paiement et impayés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594" y="1729792"/>
            <a:ext cx="108434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</a:t>
            </a: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impayé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 une perte sèche pour l'entreprise </a:t>
            </a:r>
          </a:p>
          <a:p>
            <a:pPr lvl="0" algn="ctr"/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doit être compensé par un accroissement du chiffre d’affaires </a:t>
            </a:r>
          </a:p>
          <a:p>
            <a:pPr marL="342900" lvl="0" indent="-342900" algn="ctr">
              <a:buFont typeface="Symbol" panose="05050102010706020507" pitchFamily="18" charset="2"/>
              <a:buChar char="Þ"/>
            </a:pPr>
            <a:r>
              <a:rPr lang="fr-FR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l’entreprise réalise une marge bénéficiaire de 5 % sur ses ventes, un impayé de 10 000 € devra être compensé par une vente 200 000 €)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fr-FR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conséquences peuvent être graves et dans les cas extrêmes, conduire à une cessation de paiement et un dépôt de bilan. </a:t>
            </a:r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</p:spTree>
    <p:extLst>
      <p:ext uri="{BB962C8B-B14F-4D97-AF65-F5344CB8AC3E}">
        <p14:creationId xmlns:p14="http://schemas.microsoft.com/office/powerpoint/2010/main" val="315246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– </a:t>
            </a:r>
            <a:r>
              <a:rPr lang="fr-F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Gérerle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7936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Le coût d’un retard de paiement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690799" y="1527041"/>
          <a:ext cx="10895162" cy="445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53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7841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Le coût d’un retard de paiement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1705" y="940279"/>
            <a:ext cx="1109357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Exemple</a:t>
            </a: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client paie 8 000 €, avec 40 jours de retard.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L’attaché de gestion a réalisé 3 relances qui ont pris 15 minutes chacune.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taux d’intérêt est de 15 %. 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L’attaché de gestion perçoit un salaire brut de 1 800 € pour 151,67 h et les charges patronales sont de 55 %.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Intérêt = 8 000 x 15/100 x 40/360 = 133,33 €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 attaché de gestion = 3 x 15’ = 45’ = 0,75 heure =&gt; 1 800 x 1,55 = 2 790 / 151,67 x 0,75 = 13,79 €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 total = 133,33 € + 13,79 € = 147,12 €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6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Les solutions à mettre en </a:t>
            </a:r>
            <a:r>
              <a:rPr lang="fr-FR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oeuvre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786602566"/>
              </p:ext>
            </p:extLst>
          </p:nvPr>
        </p:nvGraphicFramePr>
        <p:xfrm>
          <a:off x="211826" y="1423525"/>
          <a:ext cx="11675375" cy="4554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54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184</TotalTime>
  <Words>523</Words>
  <Application>Microsoft Office PowerPoint</Application>
  <PresentationFormat>Grand écran</PresentationFormat>
  <Paragraphs>47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Chap. 6 – Gérer le risque client</vt:lpstr>
      <vt:lpstr>Chap. 6 – Gérer le risque client</vt:lpstr>
      <vt:lpstr>Chap. 6 – Gérer le risque client</vt:lpstr>
      <vt:lpstr>Chap. 6 – Gérerle risque client</vt:lpstr>
      <vt:lpstr>Présentation PowerPoint</vt:lpstr>
      <vt:lpstr>Chap. 6 – Gérer le risque clients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2021-09-11T08:21:53Z</dcterms:modified>
</cp:coreProperties>
</file>