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0"/>
  </p:notesMasterIdLst>
  <p:handoutMasterIdLst>
    <p:handoutMasterId r:id="rId11"/>
  </p:handoutMasterIdLst>
  <p:sldIdLst>
    <p:sldId id="263" r:id="rId2"/>
    <p:sldId id="265" r:id="rId3"/>
    <p:sldId id="258" r:id="rId4"/>
    <p:sldId id="264" r:id="rId5"/>
    <p:sldId id="261" r:id="rId6"/>
    <p:sldId id="257" r:id="rId7"/>
    <p:sldId id="259" r:id="rId8"/>
    <p:sldId id="26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2" d="100"/>
          <a:sy n="102" d="100"/>
        </p:scale>
        <p:origin x="816" y="2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6B6485-5581-485A-BDEC-016BFA11C30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4865F727-7EB7-440E-89A6-5906A1E99161}">
      <dgm:prSet phldrT="[Texte]" custT="1"/>
      <dgm:spPr/>
      <dgm:t>
        <a:bodyPr/>
        <a:lstStyle/>
        <a:p>
          <a:pPr>
            <a:spcAft>
              <a:spcPts val="0"/>
            </a:spcAft>
          </a:pPr>
          <a:r>
            <a:rPr lang="fr-FR" sz="2400" dirty="0">
              <a:latin typeface="Arial" panose="020B0604020202020204" pitchFamily="34" charset="0"/>
              <a:ea typeface="Calibri" panose="020F0502020204030204" pitchFamily="34" charset="0"/>
              <a:cs typeface="Times New Roman" panose="02020603050405020304" pitchFamily="18" charset="0"/>
            </a:rPr>
            <a:t>Gérer </a:t>
          </a:r>
          <a:r>
            <a:rPr lang="fr-FR" sz="2400" dirty="0">
              <a:effectLst/>
              <a:latin typeface="Arial" panose="020B0604020202020204" pitchFamily="34" charset="0"/>
              <a:ea typeface="Calibri" panose="020F0502020204030204" pitchFamily="34" charset="0"/>
              <a:cs typeface="Times New Roman" panose="02020603050405020304" pitchFamily="18" charset="0"/>
            </a:rPr>
            <a:t>la trésorerie consiste à constamment </a:t>
          </a:r>
        </a:p>
        <a:p>
          <a:pPr>
            <a:spcAft>
              <a:spcPts val="0"/>
            </a:spcAft>
          </a:pPr>
          <a:r>
            <a:rPr lang="fr-FR" sz="2400" b="1" dirty="0">
              <a:effectLst/>
              <a:latin typeface="Arial" panose="020B0604020202020204" pitchFamily="34" charset="0"/>
              <a:ea typeface="Calibri" panose="020F0502020204030204" pitchFamily="34" charset="0"/>
              <a:cs typeface="Times New Roman" panose="02020603050405020304" pitchFamily="18" charset="0"/>
            </a:rPr>
            <a:t>calculer, anticiper, maîtriser les dépenses et les recettes</a:t>
          </a:r>
          <a:endParaRPr lang="fr-FR" sz="2400" b="1" dirty="0"/>
        </a:p>
      </dgm:t>
    </dgm:pt>
    <dgm:pt modelId="{7ADA8914-7BB7-404B-8F34-F93510295678}" type="parTrans" cxnId="{FBBC2280-FE02-48E7-8CD1-3FD079344E9F}">
      <dgm:prSet/>
      <dgm:spPr/>
      <dgm:t>
        <a:bodyPr/>
        <a:lstStyle/>
        <a:p>
          <a:endParaRPr lang="fr-FR" sz="2400"/>
        </a:p>
      </dgm:t>
    </dgm:pt>
    <dgm:pt modelId="{25D63396-7852-43A2-B11C-3550FA5140B2}" type="sibTrans" cxnId="{FBBC2280-FE02-48E7-8CD1-3FD079344E9F}">
      <dgm:prSet/>
      <dgm:spPr/>
      <dgm:t>
        <a:bodyPr/>
        <a:lstStyle/>
        <a:p>
          <a:endParaRPr lang="fr-FR" sz="2400"/>
        </a:p>
      </dgm:t>
    </dgm:pt>
    <dgm:pt modelId="{D0A57DF1-3AC5-4FF6-A2F7-5E58374B0EA0}">
      <dgm:prSet custT="1"/>
      <dgm:spPr/>
      <dgm:t>
        <a:bodyPr/>
        <a:lstStyle/>
        <a:p>
          <a:r>
            <a:rPr lang="fr-FR" sz="2400" dirty="0">
              <a:effectLst/>
              <a:latin typeface="Arial" panose="020B0604020202020204" pitchFamily="34" charset="0"/>
              <a:ea typeface="Times New Roman" panose="02020603050405020304" pitchFamily="18" charset="0"/>
              <a:cs typeface="Times New Roman" panose="02020603050405020304" pitchFamily="18" charset="0"/>
            </a:rPr>
            <a:t>afin </a:t>
          </a:r>
          <a:r>
            <a:rPr lang="fr-FR" sz="2400" b="1" dirty="0">
              <a:effectLst/>
              <a:latin typeface="Arial" panose="020B0604020202020204" pitchFamily="34" charset="0"/>
              <a:ea typeface="Times New Roman" panose="02020603050405020304" pitchFamily="18" charset="0"/>
              <a:cs typeface="Times New Roman" panose="02020603050405020304" pitchFamily="18" charset="0"/>
            </a:rPr>
            <a:t>d'éviter les découverts </a:t>
          </a:r>
          <a:r>
            <a:rPr lang="fr-FR" sz="2400" dirty="0">
              <a:effectLst/>
              <a:latin typeface="Arial" panose="020B0604020202020204" pitchFamily="34" charset="0"/>
              <a:ea typeface="Times New Roman" panose="02020603050405020304" pitchFamily="18" charset="0"/>
              <a:cs typeface="Times New Roman" panose="02020603050405020304" pitchFamily="18" charset="0"/>
            </a:rPr>
            <a:t>bancaires ou les défauts de paiement</a:t>
          </a:r>
        </a:p>
      </dgm:t>
    </dgm:pt>
    <dgm:pt modelId="{0D72A24A-1AAF-4560-8159-06797BDBA7EF}" type="parTrans" cxnId="{C34187C9-760D-4D7E-8C43-72529D4C89E9}">
      <dgm:prSet/>
      <dgm:spPr/>
      <dgm:t>
        <a:bodyPr/>
        <a:lstStyle/>
        <a:p>
          <a:endParaRPr lang="fr-FR" sz="2400"/>
        </a:p>
      </dgm:t>
    </dgm:pt>
    <dgm:pt modelId="{FB49FCD5-FAE9-4A01-8E76-04559CCDFAB3}" type="sibTrans" cxnId="{C34187C9-760D-4D7E-8C43-72529D4C89E9}">
      <dgm:prSet/>
      <dgm:spPr/>
      <dgm:t>
        <a:bodyPr/>
        <a:lstStyle/>
        <a:p>
          <a:endParaRPr lang="fr-FR" sz="2400"/>
        </a:p>
      </dgm:t>
    </dgm:pt>
    <dgm:pt modelId="{CC9C33AE-C1DA-4640-B2FD-1F00E16E97B4}">
      <dgm:prSet custT="1"/>
      <dgm:spPr/>
      <dgm:t>
        <a:bodyPr/>
        <a:lstStyle/>
        <a:p>
          <a:r>
            <a:rPr lang="fr-FR" sz="2400" dirty="0">
              <a:effectLst/>
              <a:latin typeface="Arial" panose="020B0604020202020204" pitchFamily="34" charset="0"/>
              <a:ea typeface="Times New Roman" panose="02020603050405020304" pitchFamily="18" charset="0"/>
              <a:cs typeface="Times New Roman" panose="02020603050405020304" pitchFamily="18" charset="0"/>
            </a:rPr>
            <a:t>afin </a:t>
          </a:r>
          <a:r>
            <a:rPr lang="fr-FR" sz="2400" b="1" dirty="0">
              <a:effectLst/>
              <a:latin typeface="Arial" panose="020B0604020202020204" pitchFamily="34" charset="0"/>
              <a:ea typeface="Times New Roman" panose="02020603050405020304" pitchFamily="18" charset="0"/>
              <a:cs typeface="Times New Roman" panose="02020603050405020304" pitchFamily="18" charset="0"/>
            </a:rPr>
            <a:t>d'éviter les excès de trésorerie </a:t>
          </a:r>
          <a:r>
            <a:rPr lang="fr-FR" sz="2400" dirty="0">
              <a:effectLst/>
              <a:latin typeface="Arial" panose="020B0604020202020204" pitchFamily="34" charset="0"/>
              <a:ea typeface="Times New Roman" panose="02020603050405020304" pitchFamily="18" charset="0"/>
              <a:cs typeface="Times New Roman" panose="02020603050405020304" pitchFamily="18" charset="0"/>
            </a:rPr>
            <a:t>qui immobilisent inutilement des liquidités</a:t>
          </a:r>
        </a:p>
      </dgm:t>
    </dgm:pt>
    <dgm:pt modelId="{9E887C7C-9A58-4D1B-B130-54717742709F}" type="parTrans" cxnId="{69149F36-B612-4ED7-8F18-0A709300AC21}">
      <dgm:prSet/>
      <dgm:spPr/>
      <dgm:t>
        <a:bodyPr/>
        <a:lstStyle/>
        <a:p>
          <a:endParaRPr lang="fr-FR" sz="2400"/>
        </a:p>
      </dgm:t>
    </dgm:pt>
    <dgm:pt modelId="{9D951F07-9B13-4257-96A1-C9AF71FE1C3C}" type="sibTrans" cxnId="{69149F36-B612-4ED7-8F18-0A709300AC21}">
      <dgm:prSet/>
      <dgm:spPr/>
      <dgm:t>
        <a:bodyPr/>
        <a:lstStyle/>
        <a:p>
          <a:endParaRPr lang="fr-FR" sz="2400"/>
        </a:p>
      </dgm:t>
    </dgm:pt>
    <dgm:pt modelId="{03A467EF-6819-4475-BF58-CE67E834AD98}" type="pres">
      <dgm:prSet presAssocID="{C96B6485-5581-485A-BDEC-016BFA11C30D}" presName="hierChild1" presStyleCnt="0">
        <dgm:presLayoutVars>
          <dgm:chPref val="1"/>
          <dgm:dir/>
          <dgm:animOne val="branch"/>
          <dgm:animLvl val="lvl"/>
          <dgm:resizeHandles/>
        </dgm:presLayoutVars>
      </dgm:prSet>
      <dgm:spPr/>
    </dgm:pt>
    <dgm:pt modelId="{BF94EBCC-FED7-4971-A7C7-2DEC71A98E5D}" type="pres">
      <dgm:prSet presAssocID="{4865F727-7EB7-440E-89A6-5906A1E99161}" presName="hierRoot1" presStyleCnt="0"/>
      <dgm:spPr/>
    </dgm:pt>
    <dgm:pt modelId="{2052D654-EB70-4D16-97FA-1D908E1687BF}" type="pres">
      <dgm:prSet presAssocID="{4865F727-7EB7-440E-89A6-5906A1E99161}" presName="composite" presStyleCnt="0"/>
      <dgm:spPr/>
    </dgm:pt>
    <dgm:pt modelId="{4132EA07-107F-43F7-98E8-6E2F6113A691}" type="pres">
      <dgm:prSet presAssocID="{4865F727-7EB7-440E-89A6-5906A1E99161}" presName="background" presStyleLbl="node0" presStyleIdx="0" presStyleCnt="1"/>
      <dgm:spPr/>
    </dgm:pt>
    <dgm:pt modelId="{391CF767-38B6-46BB-808F-F4EA0C6B0A8E}" type="pres">
      <dgm:prSet presAssocID="{4865F727-7EB7-440E-89A6-5906A1E99161}" presName="text" presStyleLbl="fgAcc0" presStyleIdx="0" presStyleCnt="1" custScaleX="511737" custScaleY="71788" custLinFactNeighborY="-1013">
        <dgm:presLayoutVars>
          <dgm:chPref val="3"/>
        </dgm:presLayoutVars>
      </dgm:prSet>
      <dgm:spPr/>
    </dgm:pt>
    <dgm:pt modelId="{05C82EC2-F10E-4B18-A6A2-DA894A8A3736}" type="pres">
      <dgm:prSet presAssocID="{4865F727-7EB7-440E-89A6-5906A1E99161}" presName="hierChild2" presStyleCnt="0"/>
      <dgm:spPr/>
    </dgm:pt>
    <dgm:pt modelId="{C1F5EAD9-38C2-481B-A636-142FDE910CF3}" type="pres">
      <dgm:prSet presAssocID="{0D72A24A-1AAF-4560-8159-06797BDBA7EF}" presName="Name10" presStyleLbl="parChTrans1D2" presStyleIdx="0" presStyleCnt="2"/>
      <dgm:spPr/>
    </dgm:pt>
    <dgm:pt modelId="{791A53B8-5DA1-4654-9205-60716F7EB291}" type="pres">
      <dgm:prSet presAssocID="{D0A57DF1-3AC5-4FF6-A2F7-5E58374B0EA0}" presName="hierRoot2" presStyleCnt="0"/>
      <dgm:spPr/>
    </dgm:pt>
    <dgm:pt modelId="{F6717538-143E-4971-B142-AE8D4112A1E4}" type="pres">
      <dgm:prSet presAssocID="{D0A57DF1-3AC5-4FF6-A2F7-5E58374B0EA0}" presName="composite2" presStyleCnt="0"/>
      <dgm:spPr/>
    </dgm:pt>
    <dgm:pt modelId="{44ED3506-E9A6-48E0-B535-A377C8356BDE}" type="pres">
      <dgm:prSet presAssocID="{D0A57DF1-3AC5-4FF6-A2F7-5E58374B0EA0}" presName="background2" presStyleLbl="node2" presStyleIdx="0" presStyleCnt="2"/>
      <dgm:spPr/>
    </dgm:pt>
    <dgm:pt modelId="{D2C3F718-8701-4578-87D0-67D1BC0E48E5}" type="pres">
      <dgm:prSet presAssocID="{D0A57DF1-3AC5-4FF6-A2F7-5E58374B0EA0}" presName="text2" presStyleLbl="fgAcc2" presStyleIdx="0" presStyleCnt="2" custScaleX="256937">
        <dgm:presLayoutVars>
          <dgm:chPref val="3"/>
        </dgm:presLayoutVars>
      </dgm:prSet>
      <dgm:spPr/>
    </dgm:pt>
    <dgm:pt modelId="{9A38143C-CA13-42CD-A92A-3FA15EB52228}" type="pres">
      <dgm:prSet presAssocID="{D0A57DF1-3AC5-4FF6-A2F7-5E58374B0EA0}" presName="hierChild3" presStyleCnt="0"/>
      <dgm:spPr/>
    </dgm:pt>
    <dgm:pt modelId="{E55DB87A-6C2C-45ED-997D-980F1E1CF768}" type="pres">
      <dgm:prSet presAssocID="{9E887C7C-9A58-4D1B-B130-54717742709F}" presName="Name10" presStyleLbl="parChTrans1D2" presStyleIdx="1" presStyleCnt="2"/>
      <dgm:spPr/>
    </dgm:pt>
    <dgm:pt modelId="{B3B00111-1682-45C1-A4BB-97878EC28AF0}" type="pres">
      <dgm:prSet presAssocID="{CC9C33AE-C1DA-4640-B2FD-1F00E16E97B4}" presName="hierRoot2" presStyleCnt="0"/>
      <dgm:spPr/>
    </dgm:pt>
    <dgm:pt modelId="{2B59E302-2DDB-4772-B8E7-EB846A7DDF9D}" type="pres">
      <dgm:prSet presAssocID="{CC9C33AE-C1DA-4640-B2FD-1F00E16E97B4}" presName="composite2" presStyleCnt="0"/>
      <dgm:spPr/>
    </dgm:pt>
    <dgm:pt modelId="{5110143C-E028-420D-AE95-37E5A3405D4E}" type="pres">
      <dgm:prSet presAssocID="{CC9C33AE-C1DA-4640-B2FD-1F00E16E97B4}" presName="background2" presStyleLbl="node2" presStyleIdx="1" presStyleCnt="2"/>
      <dgm:spPr/>
    </dgm:pt>
    <dgm:pt modelId="{338294F0-100D-40C3-9355-8D390EC1AB7F}" type="pres">
      <dgm:prSet presAssocID="{CC9C33AE-C1DA-4640-B2FD-1F00E16E97B4}" presName="text2" presStyleLbl="fgAcc2" presStyleIdx="1" presStyleCnt="2" custScaleX="256937">
        <dgm:presLayoutVars>
          <dgm:chPref val="3"/>
        </dgm:presLayoutVars>
      </dgm:prSet>
      <dgm:spPr/>
    </dgm:pt>
    <dgm:pt modelId="{7B785265-6018-4BA6-B1E1-0FB8FC6DFA68}" type="pres">
      <dgm:prSet presAssocID="{CC9C33AE-C1DA-4640-B2FD-1F00E16E97B4}" presName="hierChild3" presStyleCnt="0"/>
      <dgm:spPr/>
    </dgm:pt>
  </dgm:ptLst>
  <dgm:cxnLst>
    <dgm:cxn modelId="{FD99BE11-6C22-4F1E-A4CF-E137198F84DE}" type="presOf" srcId="{CC9C33AE-C1DA-4640-B2FD-1F00E16E97B4}" destId="{338294F0-100D-40C3-9355-8D390EC1AB7F}" srcOrd="0" destOrd="0" presId="urn:microsoft.com/office/officeart/2005/8/layout/hierarchy1"/>
    <dgm:cxn modelId="{69149F36-B612-4ED7-8F18-0A709300AC21}" srcId="{4865F727-7EB7-440E-89A6-5906A1E99161}" destId="{CC9C33AE-C1DA-4640-B2FD-1F00E16E97B4}" srcOrd="1" destOrd="0" parTransId="{9E887C7C-9A58-4D1B-B130-54717742709F}" sibTransId="{9D951F07-9B13-4257-96A1-C9AF71FE1C3C}"/>
    <dgm:cxn modelId="{2EC3CA3E-CBA3-460F-9E4D-20F236F49C53}" type="presOf" srcId="{9E887C7C-9A58-4D1B-B130-54717742709F}" destId="{E55DB87A-6C2C-45ED-997D-980F1E1CF768}" srcOrd="0" destOrd="0" presId="urn:microsoft.com/office/officeart/2005/8/layout/hierarchy1"/>
    <dgm:cxn modelId="{7AF0086C-688B-4FBF-8FE8-AAA513A675B5}" type="presOf" srcId="{C96B6485-5581-485A-BDEC-016BFA11C30D}" destId="{03A467EF-6819-4475-BF58-CE67E834AD98}" srcOrd="0" destOrd="0" presId="urn:microsoft.com/office/officeart/2005/8/layout/hierarchy1"/>
    <dgm:cxn modelId="{14334759-EE9C-4CEC-9F36-61895B461A69}" type="presOf" srcId="{4865F727-7EB7-440E-89A6-5906A1E99161}" destId="{391CF767-38B6-46BB-808F-F4EA0C6B0A8E}" srcOrd="0" destOrd="0" presId="urn:microsoft.com/office/officeart/2005/8/layout/hierarchy1"/>
    <dgm:cxn modelId="{C515B87D-DAEB-4372-9D91-17395F22ABFD}" type="presOf" srcId="{0D72A24A-1AAF-4560-8159-06797BDBA7EF}" destId="{C1F5EAD9-38C2-481B-A636-142FDE910CF3}" srcOrd="0" destOrd="0" presId="urn:microsoft.com/office/officeart/2005/8/layout/hierarchy1"/>
    <dgm:cxn modelId="{FBBC2280-FE02-48E7-8CD1-3FD079344E9F}" srcId="{C96B6485-5581-485A-BDEC-016BFA11C30D}" destId="{4865F727-7EB7-440E-89A6-5906A1E99161}" srcOrd="0" destOrd="0" parTransId="{7ADA8914-7BB7-404B-8F34-F93510295678}" sibTransId="{25D63396-7852-43A2-B11C-3550FA5140B2}"/>
    <dgm:cxn modelId="{C34187C9-760D-4D7E-8C43-72529D4C89E9}" srcId="{4865F727-7EB7-440E-89A6-5906A1E99161}" destId="{D0A57DF1-3AC5-4FF6-A2F7-5E58374B0EA0}" srcOrd="0" destOrd="0" parTransId="{0D72A24A-1AAF-4560-8159-06797BDBA7EF}" sibTransId="{FB49FCD5-FAE9-4A01-8E76-04559CCDFAB3}"/>
    <dgm:cxn modelId="{7EB6BFD6-FF73-46B7-940B-3525A57E407D}" type="presOf" srcId="{D0A57DF1-3AC5-4FF6-A2F7-5E58374B0EA0}" destId="{D2C3F718-8701-4578-87D0-67D1BC0E48E5}" srcOrd="0" destOrd="0" presId="urn:microsoft.com/office/officeart/2005/8/layout/hierarchy1"/>
    <dgm:cxn modelId="{AA52A9C4-6121-4093-8438-8F8C62B9D6F2}" type="presParOf" srcId="{03A467EF-6819-4475-BF58-CE67E834AD98}" destId="{BF94EBCC-FED7-4971-A7C7-2DEC71A98E5D}" srcOrd="0" destOrd="0" presId="urn:microsoft.com/office/officeart/2005/8/layout/hierarchy1"/>
    <dgm:cxn modelId="{00E7320C-415B-4367-B712-FD6247615086}" type="presParOf" srcId="{BF94EBCC-FED7-4971-A7C7-2DEC71A98E5D}" destId="{2052D654-EB70-4D16-97FA-1D908E1687BF}" srcOrd="0" destOrd="0" presId="urn:microsoft.com/office/officeart/2005/8/layout/hierarchy1"/>
    <dgm:cxn modelId="{44136A41-7DBC-4DF7-9DC9-A6F1DF34F8D3}" type="presParOf" srcId="{2052D654-EB70-4D16-97FA-1D908E1687BF}" destId="{4132EA07-107F-43F7-98E8-6E2F6113A691}" srcOrd="0" destOrd="0" presId="urn:microsoft.com/office/officeart/2005/8/layout/hierarchy1"/>
    <dgm:cxn modelId="{FF20E6F1-C868-4A67-AEDE-AF157684AB54}" type="presParOf" srcId="{2052D654-EB70-4D16-97FA-1D908E1687BF}" destId="{391CF767-38B6-46BB-808F-F4EA0C6B0A8E}" srcOrd="1" destOrd="0" presId="urn:microsoft.com/office/officeart/2005/8/layout/hierarchy1"/>
    <dgm:cxn modelId="{A763361A-EDE0-49AA-9FF3-9C8945ADB1AA}" type="presParOf" srcId="{BF94EBCC-FED7-4971-A7C7-2DEC71A98E5D}" destId="{05C82EC2-F10E-4B18-A6A2-DA894A8A3736}" srcOrd="1" destOrd="0" presId="urn:microsoft.com/office/officeart/2005/8/layout/hierarchy1"/>
    <dgm:cxn modelId="{F4C87F3F-0BE1-42D7-91E3-A634F76105C7}" type="presParOf" srcId="{05C82EC2-F10E-4B18-A6A2-DA894A8A3736}" destId="{C1F5EAD9-38C2-481B-A636-142FDE910CF3}" srcOrd="0" destOrd="0" presId="urn:microsoft.com/office/officeart/2005/8/layout/hierarchy1"/>
    <dgm:cxn modelId="{23CF4442-A5FA-4586-AC2D-2DAFBFB2DE55}" type="presParOf" srcId="{05C82EC2-F10E-4B18-A6A2-DA894A8A3736}" destId="{791A53B8-5DA1-4654-9205-60716F7EB291}" srcOrd="1" destOrd="0" presId="urn:microsoft.com/office/officeart/2005/8/layout/hierarchy1"/>
    <dgm:cxn modelId="{B44B7770-10F9-442C-B0FA-59A9A513543B}" type="presParOf" srcId="{791A53B8-5DA1-4654-9205-60716F7EB291}" destId="{F6717538-143E-4971-B142-AE8D4112A1E4}" srcOrd="0" destOrd="0" presId="urn:microsoft.com/office/officeart/2005/8/layout/hierarchy1"/>
    <dgm:cxn modelId="{DC613734-7F90-48C2-9833-2BDAB5E74B30}" type="presParOf" srcId="{F6717538-143E-4971-B142-AE8D4112A1E4}" destId="{44ED3506-E9A6-48E0-B535-A377C8356BDE}" srcOrd="0" destOrd="0" presId="urn:microsoft.com/office/officeart/2005/8/layout/hierarchy1"/>
    <dgm:cxn modelId="{045480EE-5584-4DBD-A8CC-3BBF69BE7104}" type="presParOf" srcId="{F6717538-143E-4971-B142-AE8D4112A1E4}" destId="{D2C3F718-8701-4578-87D0-67D1BC0E48E5}" srcOrd="1" destOrd="0" presId="urn:microsoft.com/office/officeart/2005/8/layout/hierarchy1"/>
    <dgm:cxn modelId="{5EF401E4-5380-4F7E-AFF8-FC2F0ED7C435}" type="presParOf" srcId="{791A53B8-5DA1-4654-9205-60716F7EB291}" destId="{9A38143C-CA13-42CD-A92A-3FA15EB52228}" srcOrd="1" destOrd="0" presId="urn:microsoft.com/office/officeart/2005/8/layout/hierarchy1"/>
    <dgm:cxn modelId="{21C31945-77C2-4D79-8298-5DE8ED3BC04D}" type="presParOf" srcId="{05C82EC2-F10E-4B18-A6A2-DA894A8A3736}" destId="{E55DB87A-6C2C-45ED-997D-980F1E1CF768}" srcOrd="2" destOrd="0" presId="urn:microsoft.com/office/officeart/2005/8/layout/hierarchy1"/>
    <dgm:cxn modelId="{2C5492ED-FD83-4069-A79E-DC98ECD70235}" type="presParOf" srcId="{05C82EC2-F10E-4B18-A6A2-DA894A8A3736}" destId="{B3B00111-1682-45C1-A4BB-97878EC28AF0}" srcOrd="3" destOrd="0" presId="urn:microsoft.com/office/officeart/2005/8/layout/hierarchy1"/>
    <dgm:cxn modelId="{D227740B-4B98-4F58-84CE-CECBBBB90793}" type="presParOf" srcId="{B3B00111-1682-45C1-A4BB-97878EC28AF0}" destId="{2B59E302-2DDB-4772-B8E7-EB846A7DDF9D}" srcOrd="0" destOrd="0" presId="urn:microsoft.com/office/officeart/2005/8/layout/hierarchy1"/>
    <dgm:cxn modelId="{F98F7DE1-421E-43A0-A24F-1F14DBA1AED0}" type="presParOf" srcId="{2B59E302-2DDB-4772-B8E7-EB846A7DDF9D}" destId="{5110143C-E028-420D-AE95-37E5A3405D4E}" srcOrd="0" destOrd="0" presId="urn:microsoft.com/office/officeart/2005/8/layout/hierarchy1"/>
    <dgm:cxn modelId="{643E1D67-4941-400C-935E-E1DE14F86E71}" type="presParOf" srcId="{2B59E302-2DDB-4772-B8E7-EB846A7DDF9D}" destId="{338294F0-100D-40C3-9355-8D390EC1AB7F}" srcOrd="1" destOrd="0" presId="urn:microsoft.com/office/officeart/2005/8/layout/hierarchy1"/>
    <dgm:cxn modelId="{2613A5A7-0067-455E-8004-58353211109B}" type="presParOf" srcId="{B3B00111-1682-45C1-A4BB-97878EC28AF0}" destId="{7B785265-6018-4BA6-B1E1-0FB8FC6DFA6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DB87A-6C2C-45ED-997D-980F1E1CF768}">
      <dsp:nvSpPr>
        <dsp:cNvPr id="0" name=""/>
        <dsp:cNvSpPr/>
      </dsp:nvSpPr>
      <dsp:spPr>
        <a:xfrm>
          <a:off x="5297951" y="1446780"/>
          <a:ext cx="2756418" cy="587040"/>
        </a:xfrm>
        <a:custGeom>
          <a:avLst/>
          <a:gdLst/>
          <a:ahLst/>
          <a:cxnLst/>
          <a:rect l="0" t="0" r="0" b="0"/>
          <a:pathLst>
            <a:path>
              <a:moveTo>
                <a:pt x="0" y="0"/>
              </a:moveTo>
              <a:lnTo>
                <a:pt x="0" y="404097"/>
              </a:lnTo>
              <a:lnTo>
                <a:pt x="2756418" y="404097"/>
              </a:lnTo>
              <a:lnTo>
                <a:pt x="2756418" y="58704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F5EAD9-38C2-481B-A636-142FDE910CF3}">
      <dsp:nvSpPr>
        <dsp:cNvPr id="0" name=""/>
        <dsp:cNvSpPr/>
      </dsp:nvSpPr>
      <dsp:spPr>
        <a:xfrm>
          <a:off x="2541533" y="1446780"/>
          <a:ext cx="2756418" cy="587040"/>
        </a:xfrm>
        <a:custGeom>
          <a:avLst/>
          <a:gdLst/>
          <a:ahLst/>
          <a:cxnLst/>
          <a:rect l="0" t="0" r="0" b="0"/>
          <a:pathLst>
            <a:path>
              <a:moveTo>
                <a:pt x="2756418" y="0"/>
              </a:moveTo>
              <a:lnTo>
                <a:pt x="2756418" y="404097"/>
              </a:lnTo>
              <a:lnTo>
                <a:pt x="0" y="404097"/>
              </a:lnTo>
              <a:lnTo>
                <a:pt x="0" y="58704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32EA07-107F-43F7-98E8-6E2F6113A691}">
      <dsp:nvSpPr>
        <dsp:cNvPr id="0" name=""/>
        <dsp:cNvSpPr/>
      </dsp:nvSpPr>
      <dsp:spPr>
        <a:xfrm>
          <a:off x="245059" y="546559"/>
          <a:ext cx="10105784" cy="90022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CF767-38B6-46BB-808F-F4EA0C6B0A8E}">
      <dsp:nvSpPr>
        <dsp:cNvPr id="0" name=""/>
        <dsp:cNvSpPr/>
      </dsp:nvSpPr>
      <dsp:spPr>
        <a:xfrm>
          <a:off x="464482" y="755010"/>
          <a:ext cx="10105784" cy="90022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ts val="0"/>
            </a:spcAft>
            <a:buNone/>
          </a:pPr>
          <a:r>
            <a:rPr lang="fr-FR" sz="2400" kern="1200" dirty="0">
              <a:latin typeface="Arial" panose="020B0604020202020204" pitchFamily="34" charset="0"/>
              <a:ea typeface="Calibri" panose="020F0502020204030204" pitchFamily="34" charset="0"/>
              <a:cs typeface="Times New Roman" panose="02020603050405020304" pitchFamily="18" charset="0"/>
            </a:rPr>
            <a:t>Gérer </a:t>
          </a:r>
          <a:r>
            <a:rPr lang="fr-FR" sz="2400" kern="1200" dirty="0">
              <a:effectLst/>
              <a:latin typeface="Arial" panose="020B0604020202020204" pitchFamily="34" charset="0"/>
              <a:ea typeface="Calibri" panose="020F0502020204030204" pitchFamily="34" charset="0"/>
              <a:cs typeface="Times New Roman" panose="02020603050405020304" pitchFamily="18" charset="0"/>
            </a:rPr>
            <a:t>la trésorerie consiste à constamment </a:t>
          </a:r>
        </a:p>
        <a:p>
          <a:pPr marL="0" lvl="0" indent="0" algn="ctr" defTabSz="1066800">
            <a:lnSpc>
              <a:spcPct val="90000"/>
            </a:lnSpc>
            <a:spcBef>
              <a:spcPct val="0"/>
            </a:spcBef>
            <a:spcAft>
              <a:spcPts val="0"/>
            </a:spcAft>
            <a:buNone/>
          </a:pPr>
          <a:r>
            <a:rPr lang="fr-FR" sz="2400" b="1" kern="1200" dirty="0">
              <a:effectLst/>
              <a:latin typeface="Arial" panose="020B0604020202020204" pitchFamily="34" charset="0"/>
              <a:ea typeface="Calibri" panose="020F0502020204030204" pitchFamily="34" charset="0"/>
              <a:cs typeface="Times New Roman" panose="02020603050405020304" pitchFamily="18" charset="0"/>
            </a:rPr>
            <a:t>calculer, anticiper, maîtriser les dépenses et les recettes</a:t>
          </a:r>
          <a:endParaRPr lang="fr-FR" sz="2400" b="1" kern="1200" dirty="0"/>
        </a:p>
      </dsp:txBody>
      <dsp:txXfrm>
        <a:off x="490849" y="781377"/>
        <a:ext cx="10053050" cy="847486"/>
      </dsp:txXfrm>
    </dsp:sp>
    <dsp:sp modelId="{44ED3506-E9A6-48E0-B535-A377C8356BDE}">
      <dsp:nvSpPr>
        <dsp:cNvPr id="0" name=""/>
        <dsp:cNvSpPr/>
      </dsp:nvSpPr>
      <dsp:spPr>
        <a:xfrm>
          <a:off x="4536" y="2033820"/>
          <a:ext cx="5073992" cy="125399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C3F718-8701-4578-87D0-67D1BC0E48E5}">
      <dsp:nvSpPr>
        <dsp:cNvPr id="0" name=""/>
        <dsp:cNvSpPr/>
      </dsp:nvSpPr>
      <dsp:spPr>
        <a:xfrm>
          <a:off x="223959" y="2242271"/>
          <a:ext cx="5073992" cy="125399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effectLst/>
              <a:latin typeface="Arial" panose="020B0604020202020204" pitchFamily="34" charset="0"/>
              <a:ea typeface="Times New Roman" panose="02020603050405020304" pitchFamily="18" charset="0"/>
              <a:cs typeface="Times New Roman" panose="02020603050405020304" pitchFamily="18" charset="0"/>
            </a:rPr>
            <a:t>afin </a:t>
          </a:r>
          <a:r>
            <a:rPr lang="fr-FR" sz="2400" b="1" kern="1200" dirty="0">
              <a:effectLst/>
              <a:latin typeface="Arial" panose="020B0604020202020204" pitchFamily="34" charset="0"/>
              <a:ea typeface="Times New Roman" panose="02020603050405020304" pitchFamily="18" charset="0"/>
              <a:cs typeface="Times New Roman" panose="02020603050405020304" pitchFamily="18" charset="0"/>
            </a:rPr>
            <a:t>d'éviter les découverts </a:t>
          </a:r>
          <a:r>
            <a:rPr lang="fr-FR" sz="2400" kern="1200" dirty="0">
              <a:effectLst/>
              <a:latin typeface="Arial" panose="020B0604020202020204" pitchFamily="34" charset="0"/>
              <a:ea typeface="Times New Roman" panose="02020603050405020304" pitchFamily="18" charset="0"/>
              <a:cs typeface="Times New Roman" panose="02020603050405020304" pitchFamily="18" charset="0"/>
            </a:rPr>
            <a:t>bancaires ou les défauts de paiement</a:t>
          </a:r>
        </a:p>
      </dsp:txBody>
      <dsp:txXfrm>
        <a:off x="260687" y="2278999"/>
        <a:ext cx="5000536" cy="1180542"/>
      </dsp:txXfrm>
    </dsp:sp>
    <dsp:sp modelId="{5110143C-E028-420D-AE95-37E5A3405D4E}">
      <dsp:nvSpPr>
        <dsp:cNvPr id="0" name=""/>
        <dsp:cNvSpPr/>
      </dsp:nvSpPr>
      <dsp:spPr>
        <a:xfrm>
          <a:off x="5517374" y="2033820"/>
          <a:ext cx="5073992" cy="125399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8294F0-100D-40C3-9355-8D390EC1AB7F}">
      <dsp:nvSpPr>
        <dsp:cNvPr id="0" name=""/>
        <dsp:cNvSpPr/>
      </dsp:nvSpPr>
      <dsp:spPr>
        <a:xfrm>
          <a:off x="5736796" y="2242271"/>
          <a:ext cx="5073992" cy="125399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effectLst/>
              <a:latin typeface="Arial" panose="020B0604020202020204" pitchFamily="34" charset="0"/>
              <a:ea typeface="Times New Roman" panose="02020603050405020304" pitchFamily="18" charset="0"/>
              <a:cs typeface="Times New Roman" panose="02020603050405020304" pitchFamily="18" charset="0"/>
            </a:rPr>
            <a:t>afin </a:t>
          </a:r>
          <a:r>
            <a:rPr lang="fr-FR" sz="2400" b="1" kern="1200" dirty="0">
              <a:effectLst/>
              <a:latin typeface="Arial" panose="020B0604020202020204" pitchFamily="34" charset="0"/>
              <a:ea typeface="Times New Roman" panose="02020603050405020304" pitchFamily="18" charset="0"/>
              <a:cs typeface="Times New Roman" panose="02020603050405020304" pitchFamily="18" charset="0"/>
            </a:rPr>
            <a:t>d'éviter les excès de trésorerie </a:t>
          </a:r>
          <a:r>
            <a:rPr lang="fr-FR" sz="2400" kern="1200" dirty="0">
              <a:effectLst/>
              <a:latin typeface="Arial" panose="020B0604020202020204" pitchFamily="34" charset="0"/>
              <a:ea typeface="Times New Roman" panose="02020603050405020304" pitchFamily="18" charset="0"/>
              <a:cs typeface="Times New Roman" panose="02020603050405020304" pitchFamily="18" charset="0"/>
            </a:rPr>
            <a:t>qui immobilisent inutilement des liquidités</a:t>
          </a:r>
        </a:p>
      </dsp:txBody>
      <dsp:txXfrm>
        <a:off x="5773524" y="2278999"/>
        <a:ext cx="5000536" cy="11805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6DB270-534B-D047-ACAF-60AE5F6424D7}" type="datetimeFigureOut">
              <a:rPr lang="fr-FR" smtClean="0"/>
              <a:t>27/08/2025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0F4774-FAA5-0944-8046-284FBB4C0FD0}" type="slidenum">
              <a:rPr lang="fr-FR" smtClean="0"/>
              <a:t>‹N°›</a:t>
            </a:fld>
            <a:endParaRPr lang="fr-FR"/>
          </a:p>
        </p:txBody>
      </p:sp>
    </p:spTree>
    <p:extLst>
      <p:ext uri="{BB962C8B-B14F-4D97-AF65-F5344CB8AC3E}">
        <p14:creationId xmlns:p14="http://schemas.microsoft.com/office/powerpoint/2010/main" val="36253937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1C9DEB-415E-D64D-900E-986158240273}" type="datetimeFigureOut">
              <a:rPr lang="fr-FR" smtClean="0"/>
              <a:t>27/08/2025</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F82D49-E710-E04A-B941-4CFE56EE105B}" type="slidenum">
              <a:rPr lang="fr-FR" smtClean="0"/>
              <a:t>‹N°›</a:t>
            </a:fld>
            <a:endParaRPr lang="fr-FR"/>
          </a:p>
        </p:txBody>
      </p:sp>
    </p:spTree>
    <p:extLst>
      <p:ext uri="{BB962C8B-B14F-4D97-AF65-F5344CB8AC3E}">
        <p14:creationId xmlns:p14="http://schemas.microsoft.com/office/powerpoint/2010/main" val="363218355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5447174-137B-F145-B9AB-33CF0FF063EA}" type="datetime1">
              <a:rPr lang="fr-FR" smtClean="0"/>
              <a:t>27/08/2025</a:t>
            </a:fld>
            <a:endParaRPr lang="fr-FR"/>
          </a:p>
        </p:txBody>
      </p:sp>
      <p:sp>
        <p:nvSpPr>
          <p:cNvPr id="5" name="Footer Placeholder 4"/>
          <p:cNvSpPr>
            <a:spLocks noGrp="1"/>
          </p:cNvSpPr>
          <p:nvPr>
            <p:ph type="ftr" sz="quarter" idx="11"/>
          </p:nvPr>
        </p:nvSpPr>
        <p:spPr/>
        <p:txBody>
          <a:bodyPr/>
          <a:lstStyle/>
          <a:p>
            <a:r>
              <a:rPr lang="fr-FR"/>
              <a:t>© Delagrave </a:t>
            </a:r>
          </a:p>
        </p:txBody>
      </p:sp>
      <p:sp>
        <p:nvSpPr>
          <p:cNvPr id="6" name="Slide Number Placeholder 5"/>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904739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fr-FR"/>
              <a:t>Modifiez le style du titre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464E524-F133-FF49-9EBD-FB003D325D18}"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151938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A2CA5C6-8C81-764A-90D6-901ED80823E7}"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681630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111F015C-EB8F-6946-A8E6-911BCD42751C}"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55414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21CBF215-20D9-2C4E-9DCB-82FBC3A1E19D}"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886643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fr-FR"/>
              <a:t>Modifiez le style du titre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1755B2ED-871C-5548-B475-35D7AA264B3E}" type="datetime1">
              <a:rPr lang="fr-FR" smtClean="0"/>
              <a:t>27/08/2025</a:t>
            </a:fld>
            <a:endParaRPr lang="fr-FR"/>
          </a:p>
        </p:txBody>
      </p:sp>
      <p:sp>
        <p:nvSpPr>
          <p:cNvPr id="4" name="Footer Placeholder 3"/>
          <p:cNvSpPr>
            <a:spLocks noGrp="1"/>
          </p:cNvSpPr>
          <p:nvPr>
            <p:ph type="ftr" sz="quarter" idx="11"/>
          </p:nvPr>
        </p:nvSpPr>
        <p:spPr/>
        <p:txBody>
          <a:bodyPr/>
          <a:lstStyle/>
          <a:p>
            <a:r>
              <a:rPr lang="fr-FR"/>
              <a:t>© Delagrave </a:t>
            </a:r>
          </a:p>
        </p:txBody>
      </p:sp>
      <p:sp>
        <p:nvSpPr>
          <p:cNvPr id="5" name="Slide Number Placeholder 4"/>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29944170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fr-FR"/>
              <a:t>Modifiez le style du titre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E3739BD8-5D21-2448-B68E-E1AC988921DD}" type="datetime1">
              <a:rPr lang="fr-FR" smtClean="0"/>
              <a:t>27/08/2025</a:t>
            </a:fld>
            <a:endParaRPr lang="fr-FR"/>
          </a:p>
        </p:txBody>
      </p:sp>
      <p:sp>
        <p:nvSpPr>
          <p:cNvPr id="4" name="Footer Placeholder 3"/>
          <p:cNvSpPr>
            <a:spLocks noGrp="1"/>
          </p:cNvSpPr>
          <p:nvPr>
            <p:ph type="ftr" sz="quarter" idx="11"/>
          </p:nvPr>
        </p:nvSpPr>
        <p:spPr/>
        <p:txBody>
          <a:bodyPr/>
          <a:lstStyle/>
          <a:p>
            <a:r>
              <a:rPr lang="fr-FR"/>
              <a:t>© Delagrave </a:t>
            </a:r>
          </a:p>
        </p:txBody>
      </p:sp>
      <p:sp>
        <p:nvSpPr>
          <p:cNvPr id="5" name="Slide Number Placeholder 4"/>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428768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1FA0EE-FF82-E244-B5EA-9EC1BEA5D8E4}" type="datetime1">
              <a:rPr lang="fr-FR" smtClean="0"/>
              <a:t>27/08/2025</a:t>
            </a:fld>
            <a:endParaRPr lang="fr-FR"/>
          </a:p>
        </p:txBody>
      </p:sp>
      <p:sp>
        <p:nvSpPr>
          <p:cNvPr id="5" name="Footer Placeholder 4"/>
          <p:cNvSpPr>
            <a:spLocks noGrp="1"/>
          </p:cNvSpPr>
          <p:nvPr>
            <p:ph type="ftr" sz="quarter" idx="11"/>
          </p:nvPr>
        </p:nvSpPr>
        <p:spPr/>
        <p:txBody>
          <a:bodyPr/>
          <a:lstStyle/>
          <a:p>
            <a:r>
              <a:rPr lang="fr-FR"/>
              <a:t>© Delagrave </a:t>
            </a:r>
          </a:p>
        </p:txBody>
      </p:sp>
      <p:sp>
        <p:nvSpPr>
          <p:cNvPr id="6" name="Slide Number Placeholder 5"/>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42060404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43278C-1F8E-224F-B245-77A916340BD9}" type="datetime1">
              <a:rPr lang="fr-FR" smtClean="0"/>
              <a:t>27/08/2025</a:t>
            </a:fld>
            <a:endParaRPr lang="fr-FR"/>
          </a:p>
        </p:txBody>
      </p:sp>
      <p:sp>
        <p:nvSpPr>
          <p:cNvPr id="5" name="Footer Placeholder 4"/>
          <p:cNvSpPr>
            <a:spLocks noGrp="1"/>
          </p:cNvSpPr>
          <p:nvPr>
            <p:ph type="ftr" sz="quarter" idx="11"/>
          </p:nvPr>
        </p:nvSpPr>
        <p:spPr/>
        <p:txBody>
          <a:bodyPr/>
          <a:lstStyle/>
          <a:p>
            <a:r>
              <a:rPr lang="fr-FR"/>
              <a:t>© Delagrave </a:t>
            </a:r>
          </a:p>
        </p:txBody>
      </p:sp>
      <p:sp>
        <p:nvSpPr>
          <p:cNvPr id="6" name="Slide Number Placeholder 5"/>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298163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61E13A1-265F-884B-A120-479872612C01}" type="datetime1">
              <a:rPr lang="fr-FR" smtClean="0"/>
              <a:t>27/08/2025</a:t>
            </a:fld>
            <a:endParaRPr lang="fr-FR"/>
          </a:p>
        </p:txBody>
      </p:sp>
      <p:sp>
        <p:nvSpPr>
          <p:cNvPr id="5" name="Footer Placeholder 4"/>
          <p:cNvSpPr>
            <a:spLocks noGrp="1"/>
          </p:cNvSpPr>
          <p:nvPr>
            <p:ph type="ftr" sz="quarter" idx="11"/>
          </p:nvPr>
        </p:nvSpPr>
        <p:spPr/>
        <p:txBody>
          <a:bodyPr/>
          <a:lstStyle/>
          <a:p>
            <a:r>
              <a:rPr lang="fr-FR"/>
              <a:t>© Delagrave </a:t>
            </a:r>
          </a:p>
        </p:txBody>
      </p:sp>
      <p:sp>
        <p:nvSpPr>
          <p:cNvPr id="6" name="Slide Number Placeholder 5"/>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531953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fr-FR"/>
              <a:t>Modifiez le style du titre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DB89D784-FDF1-2A46-90D0-86B8172D07E2}" type="datetime1">
              <a:rPr lang="fr-FR" smtClean="0"/>
              <a:t>27/08/2025</a:t>
            </a:fld>
            <a:endParaRPr lang="fr-FR"/>
          </a:p>
        </p:txBody>
      </p:sp>
      <p:sp>
        <p:nvSpPr>
          <p:cNvPr id="5" name="Footer Placeholder 4"/>
          <p:cNvSpPr>
            <a:spLocks noGrp="1"/>
          </p:cNvSpPr>
          <p:nvPr>
            <p:ph type="ftr" sz="quarter" idx="11"/>
          </p:nvPr>
        </p:nvSpPr>
        <p:spPr/>
        <p:txBody>
          <a:bodyPr/>
          <a:lstStyle/>
          <a:p>
            <a:r>
              <a:rPr lang="fr-FR"/>
              <a:t>© Delagrave </a:t>
            </a:r>
          </a:p>
        </p:txBody>
      </p:sp>
      <p:sp>
        <p:nvSpPr>
          <p:cNvPr id="6" name="Slide Number Placeholder 5"/>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993464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fr-FR"/>
              <a:t>Modifiez le style du titre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8142002-8929-E344-B346-4B587CA0815B}"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198163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913795" y="2912232"/>
            <a:ext cx="5107208" cy="287896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0" y="2912232"/>
            <a:ext cx="5095357" cy="287896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85F923B-F616-DE49-A5F3-69DFD94E8984}" type="datetime1">
              <a:rPr lang="fr-FR" smtClean="0"/>
              <a:t>27/08/2025</a:t>
            </a:fld>
            <a:endParaRPr lang="fr-FR"/>
          </a:p>
        </p:txBody>
      </p:sp>
      <p:sp>
        <p:nvSpPr>
          <p:cNvPr id="8" name="Footer Placeholder 7"/>
          <p:cNvSpPr>
            <a:spLocks noGrp="1"/>
          </p:cNvSpPr>
          <p:nvPr>
            <p:ph type="ftr" sz="quarter" idx="11"/>
          </p:nvPr>
        </p:nvSpPr>
        <p:spPr/>
        <p:txBody>
          <a:bodyPr/>
          <a:lstStyle/>
          <a:p>
            <a:r>
              <a:rPr lang="fr-FR"/>
              <a:t>© Delagrave </a:t>
            </a:r>
          </a:p>
        </p:txBody>
      </p:sp>
      <p:sp>
        <p:nvSpPr>
          <p:cNvPr id="9" name="Slide Number Placeholder 8"/>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4159360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F177BDB-6904-8D4C-88A8-BFB8291AADFC}" type="datetime1">
              <a:rPr lang="fr-FR" smtClean="0"/>
              <a:t>27/08/2025</a:t>
            </a:fld>
            <a:endParaRPr lang="fr-FR"/>
          </a:p>
        </p:txBody>
      </p:sp>
      <p:sp>
        <p:nvSpPr>
          <p:cNvPr id="4" name="Footer Placeholder 3"/>
          <p:cNvSpPr>
            <a:spLocks noGrp="1"/>
          </p:cNvSpPr>
          <p:nvPr>
            <p:ph type="ftr" sz="quarter" idx="11"/>
          </p:nvPr>
        </p:nvSpPr>
        <p:spPr/>
        <p:txBody>
          <a:bodyPr/>
          <a:lstStyle/>
          <a:p>
            <a:r>
              <a:rPr lang="fr-FR"/>
              <a:t>© Delagrave </a:t>
            </a:r>
          </a:p>
        </p:txBody>
      </p:sp>
      <p:sp>
        <p:nvSpPr>
          <p:cNvPr id="5" name="Slide Number Placeholder 4"/>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1570490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36FA8-99B4-9845-85AF-2B7F07A64325}" type="datetime1">
              <a:rPr lang="fr-FR" smtClean="0"/>
              <a:t>27/08/2025</a:t>
            </a:fld>
            <a:endParaRPr lang="fr-FR"/>
          </a:p>
        </p:txBody>
      </p:sp>
      <p:sp>
        <p:nvSpPr>
          <p:cNvPr id="3" name="Footer Placeholder 2"/>
          <p:cNvSpPr>
            <a:spLocks noGrp="1"/>
          </p:cNvSpPr>
          <p:nvPr>
            <p:ph type="ftr" sz="quarter" idx="11"/>
          </p:nvPr>
        </p:nvSpPr>
        <p:spPr/>
        <p:txBody>
          <a:bodyPr/>
          <a:lstStyle/>
          <a:p>
            <a:r>
              <a:rPr lang="fr-FR"/>
              <a:t>© Delagrave </a:t>
            </a:r>
          </a:p>
        </p:txBody>
      </p:sp>
      <p:sp>
        <p:nvSpPr>
          <p:cNvPr id="4" name="Slide Number Placeholder 3"/>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103304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fr-FR"/>
              <a:t>Modifiez le style du titre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D1CFF056-3927-C64A-8CA7-85AD5093D745}"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317464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6AE296D3-18D0-F74F-B6C0-E192EFAB6CF5}" type="datetime1">
              <a:rPr lang="fr-FR" smtClean="0"/>
              <a:t>27/08/2025</a:t>
            </a:fld>
            <a:endParaRPr lang="fr-FR"/>
          </a:p>
        </p:txBody>
      </p:sp>
      <p:sp>
        <p:nvSpPr>
          <p:cNvPr id="6" name="Footer Placeholder 5"/>
          <p:cNvSpPr>
            <a:spLocks noGrp="1"/>
          </p:cNvSpPr>
          <p:nvPr>
            <p:ph type="ftr" sz="quarter" idx="11"/>
          </p:nvPr>
        </p:nvSpPr>
        <p:spPr/>
        <p:txBody>
          <a:bodyPr/>
          <a:lstStyle/>
          <a:p>
            <a:r>
              <a:rPr lang="fr-FR"/>
              <a:t>© Delagrave </a:t>
            </a:r>
          </a:p>
        </p:txBody>
      </p:sp>
      <p:sp>
        <p:nvSpPr>
          <p:cNvPr id="7" name="Slide Number Placeholder 6"/>
          <p:cNvSpPr>
            <a:spLocks noGrp="1"/>
          </p:cNvSpPr>
          <p:nvPr>
            <p:ph type="sldNum" sz="quarter" idx="12"/>
          </p:nvPr>
        </p:nvSpPr>
        <p:spPr/>
        <p:txBody>
          <a:bodyPr/>
          <a:lstStyle/>
          <a:p>
            <a:fld id="{45E10A30-0CDE-43F7-9DC8-E96FA2DD1C8D}" type="slidenum">
              <a:rPr lang="fr-FR" smtClean="0"/>
              <a:t>‹N°›</a:t>
            </a:fld>
            <a:endParaRPr lang="fr-FR"/>
          </a:p>
        </p:txBody>
      </p:sp>
    </p:spTree>
    <p:extLst>
      <p:ext uri="{BB962C8B-B14F-4D97-AF65-F5344CB8AC3E}">
        <p14:creationId xmlns:p14="http://schemas.microsoft.com/office/powerpoint/2010/main" val="1281225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DAEAA83-CA4E-3443-A22C-8D0E49D43A5F}" type="datetime1">
              <a:rPr lang="fr-FR" smtClean="0"/>
              <a:t>27/08/2025</a:t>
            </a:fld>
            <a:endParaRPr lang="fr-F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fr-FR"/>
              <a:t>© Delagrave </a:t>
            </a: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5E10A30-0CDE-43F7-9DC8-E96FA2DD1C8D}" type="slidenum">
              <a:rPr lang="fr-FR" smtClean="0"/>
              <a:t>‹N°›</a:t>
            </a:fld>
            <a:endParaRPr lang="fr-FR"/>
          </a:p>
        </p:txBody>
      </p:sp>
    </p:spTree>
    <p:extLst>
      <p:ext uri="{BB962C8B-B14F-4D97-AF65-F5344CB8AC3E}">
        <p14:creationId xmlns:p14="http://schemas.microsoft.com/office/powerpoint/2010/main" val="954441657"/>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4.1. Avoir une stratégie de gestion</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3800" y="32126"/>
            <a:ext cx="2050616" cy="1367078"/>
          </a:xfrm>
          <a:prstGeom prst="rect">
            <a:avLst/>
          </a:prstGeom>
        </p:spPr>
      </p:pic>
      <p:graphicFrame>
        <p:nvGraphicFramePr>
          <p:cNvPr id="3" name="Diagramme 2">
            <a:extLst>
              <a:ext uri="{FF2B5EF4-FFF2-40B4-BE49-F238E27FC236}">
                <a16:creationId xmlns:a16="http://schemas.microsoft.com/office/drawing/2014/main" id="{9C8D412E-F9E5-4ACB-B32C-CAE92E614B07}"/>
              </a:ext>
            </a:extLst>
          </p:cNvPr>
          <p:cNvGraphicFramePr/>
          <p:nvPr>
            <p:extLst>
              <p:ext uri="{D42A27DB-BD31-4B8C-83A1-F6EECF244321}">
                <p14:modId xmlns:p14="http://schemas.microsoft.com/office/powerpoint/2010/main" val="2164199097"/>
              </p:ext>
            </p:extLst>
          </p:nvPr>
        </p:nvGraphicFramePr>
        <p:xfrm>
          <a:off x="445341" y="1481666"/>
          <a:ext cx="10815326" cy="40555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560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4.1. Avoir une stratégie de gestion</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24066" y="32126"/>
            <a:ext cx="1610349" cy="1073567"/>
          </a:xfrm>
          <a:prstGeom prst="rect">
            <a:avLst/>
          </a:prstGeom>
        </p:spPr>
      </p:pic>
      <p:graphicFrame>
        <p:nvGraphicFramePr>
          <p:cNvPr id="2" name="Tableau 1">
            <a:extLst>
              <a:ext uri="{FF2B5EF4-FFF2-40B4-BE49-F238E27FC236}">
                <a16:creationId xmlns:a16="http://schemas.microsoft.com/office/drawing/2014/main" id="{AB3AE80D-1D06-4768-9DAC-38A27CAF6F87}"/>
              </a:ext>
            </a:extLst>
          </p:cNvPr>
          <p:cNvGraphicFramePr>
            <a:graphicFrameLocks noGrp="1"/>
          </p:cNvGraphicFramePr>
          <p:nvPr>
            <p:extLst>
              <p:ext uri="{D42A27DB-BD31-4B8C-83A1-F6EECF244321}">
                <p14:modId xmlns:p14="http://schemas.microsoft.com/office/powerpoint/2010/main" val="1321948717"/>
              </p:ext>
            </p:extLst>
          </p:nvPr>
        </p:nvGraphicFramePr>
        <p:xfrm>
          <a:off x="506569" y="1399204"/>
          <a:ext cx="10995398" cy="4864452"/>
        </p:xfrm>
        <a:graphic>
          <a:graphicData uri="http://schemas.openxmlformats.org/drawingml/2006/table">
            <a:tbl>
              <a:tblPr firstRow="1" firstCol="1" bandRow="1">
                <a:tableStyleId>{5C22544A-7EE6-4342-B048-85BDC9FD1C3A}</a:tableStyleId>
              </a:tblPr>
              <a:tblGrid>
                <a:gridCol w="2587910">
                  <a:extLst>
                    <a:ext uri="{9D8B030D-6E8A-4147-A177-3AD203B41FA5}">
                      <a16:colId xmlns:a16="http://schemas.microsoft.com/office/drawing/2014/main" val="2453303080"/>
                    </a:ext>
                  </a:extLst>
                </a:gridCol>
                <a:gridCol w="8407488">
                  <a:extLst>
                    <a:ext uri="{9D8B030D-6E8A-4147-A177-3AD203B41FA5}">
                      <a16:colId xmlns:a16="http://schemas.microsoft.com/office/drawing/2014/main" val="221855788"/>
                    </a:ext>
                  </a:extLst>
                </a:gridCol>
              </a:tblGrid>
              <a:tr h="653963">
                <a:tc gridSpan="2">
                  <a:txBody>
                    <a:bodyPr/>
                    <a:lstStyle/>
                    <a:p>
                      <a:pPr algn="ctr">
                        <a:spcBef>
                          <a:spcPts val="600"/>
                        </a:spcBef>
                        <a:spcAft>
                          <a:spcPts val="600"/>
                        </a:spcAft>
                      </a:pPr>
                      <a:r>
                        <a:rPr lang="fr-FR" sz="2400" dirty="0">
                          <a:effectLst/>
                          <a:latin typeface="Arial" panose="020B0604020202020204" pitchFamily="34" charset="0"/>
                          <a:cs typeface="Arial" panose="020B0604020202020204" pitchFamily="34" charset="0"/>
                        </a:rPr>
                        <a:t>Modalités d’une bonne gestion de la trésorerie</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hMerge="1">
                  <a:txBody>
                    <a:bodyPr/>
                    <a:lstStyle/>
                    <a:p>
                      <a:endParaRPr lang="fr-FR"/>
                    </a:p>
                  </a:txBody>
                  <a:tcPr/>
                </a:tc>
                <a:extLst>
                  <a:ext uri="{0D108BD9-81ED-4DB2-BD59-A6C34878D82A}">
                    <a16:rowId xmlns:a16="http://schemas.microsoft.com/office/drawing/2014/main" val="1564696155"/>
                  </a:ext>
                </a:extLst>
              </a:tr>
              <a:tr h="825111">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Facturer régulièrement</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Envoyer les factures dès que les travaux sont terminés ou les articles envoyés pour accélérer les entrées d’argent.</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2777554910"/>
                  </a:ext>
                </a:extLst>
              </a:tr>
              <a:tr h="1093142">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Faire payer des acomptes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Un acompte fait rentrer de l’argent et couvre en partie les dépenses induites par les travaux à réaliser ou les produits à acheter ou à fabriquer.</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1267534581"/>
                  </a:ext>
                </a:extLst>
              </a:tr>
              <a:tr h="1022001">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Pénalités de retard</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Elles doivent être mentionnées dans les conditions générales de ventes et sur la facture. Elles dissuadent les clients de payer avec retard.</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915497499"/>
                  </a:ext>
                </a:extLst>
              </a:tr>
              <a:tr h="1270235">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Négocier un délai de paiement long avec les fournisseurs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Un délai de paiement long laisse le temps de vendre le produit avant de payer le fournisseur. Il réduit le besoin en fonds de roulement et améliore la trésorerie en retardant les paiements.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2555182983"/>
                  </a:ext>
                </a:extLst>
              </a:tr>
            </a:tbl>
          </a:graphicData>
        </a:graphic>
      </p:graphicFrame>
    </p:spTree>
    <p:extLst>
      <p:ext uri="{BB962C8B-B14F-4D97-AF65-F5344CB8AC3E}">
        <p14:creationId xmlns:p14="http://schemas.microsoft.com/office/powerpoint/2010/main" val="203171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4.1.  Avoir une stratégie de gestion</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24066" y="32126"/>
            <a:ext cx="1610349" cy="1073567"/>
          </a:xfrm>
          <a:prstGeom prst="rect">
            <a:avLst/>
          </a:prstGeom>
        </p:spPr>
      </p:pic>
      <p:graphicFrame>
        <p:nvGraphicFramePr>
          <p:cNvPr id="2" name="Tableau 1">
            <a:extLst>
              <a:ext uri="{FF2B5EF4-FFF2-40B4-BE49-F238E27FC236}">
                <a16:creationId xmlns:a16="http://schemas.microsoft.com/office/drawing/2014/main" id="{AB3AE80D-1D06-4768-9DAC-38A27CAF6F87}"/>
              </a:ext>
            </a:extLst>
          </p:cNvPr>
          <p:cNvGraphicFramePr>
            <a:graphicFrameLocks noGrp="1"/>
          </p:cNvGraphicFramePr>
          <p:nvPr>
            <p:extLst>
              <p:ext uri="{D42A27DB-BD31-4B8C-83A1-F6EECF244321}">
                <p14:modId xmlns:p14="http://schemas.microsoft.com/office/powerpoint/2010/main" val="2322705270"/>
              </p:ext>
            </p:extLst>
          </p:nvPr>
        </p:nvGraphicFramePr>
        <p:xfrm>
          <a:off x="419100" y="1306071"/>
          <a:ext cx="11188700" cy="5307579"/>
        </p:xfrm>
        <a:graphic>
          <a:graphicData uri="http://schemas.openxmlformats.org/drawingml/2006/table">
            <a:tbl>
              <a:tblPr firstRow="1" firstCol="1" bandRow="1">
                <a:tableStyleId>{5C22544A-7EE6-4342-B048-85BDC9FD1C3A}</a:tableStyleId>
              </a:tblPr>
              <a:tblGrid>
                <a:gridCol w="2425700">
                  <a:extLst>
                    <a:ext uri="{9D8B030D-6E8A-4147-A177-3AD203B41FA5}">
                      <a16:colId xmlns:a16="http://schemas.microsoft.com/office/drawing/2014/main" val="2453303080"/>
                    </a:ext>
                  </a:extLst>
                </a:gridCol>
                <a:gridCol w="8763000">
                  <a:extLst>
                    <a:ext uri="{9D8B030D-6E8A-4147-A177-3AD203B41FA5}">
                      <a16:colId xmlns:a16="http://schemas.microsoft.com/office/drawing/2014/main" val="221855788"/>
                    </a:ext>
                  </a:extLst>
                </a:gridCol>
              </a:tblGrid>
              <a:tr h="549648">
                <a:tc gridSpan="2">
                  <a:txBody>
                    <a:bodyPr/>
                    <a:lstStyle/>
                    <a:p>
                      <a:pPr algn="ctr">
                        <a:spcBef>
                          <a:spcPts val="600"/>
                        </a:spcBef>
                        <a:spcAft>
                          <a:spcPts val="600"/>
                        </a:spcAft>
                      </a:pPr>
                      <a:r>
                        <a:rPr lang="fr-FR" sz="2400" dirty="0">
                          <a:effectLst/>
                          <a:latin typeface="Arial" panose="020B0604020202020204" pitchFamily="34" charset="0"/>
                          <a:cs typeface="Arial" panose="020B0604020202020204" pitchFamily="34" charset="0"/>
                        </a:rPr>
                        <a:t>Modalités d’une bonne gestion de la trésorerie</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hMerge="1">
                  <a:txBody>
                    <a:bodyPr/>
                    <a:lstStyle/>
                    <a:p>
                      <a:endParaRPr lang="fr-FR"/>
                    </a:p>
                  </a:txBody>
                  <a:tcPr/>
                </a:tc>
                <a:extLst>
                  <a:ext uri="{0D108BD9-81ED-4DB2-BD59-A6C34878D82A}">
                    <a16:rowId xmlns:a16="http://schemas.microsoft.com/office/drawing/2014/main" val="1564696155"/>
                  </a:ext>
                </a:extLst>
              </a:tr>
              <a:tr h="1022948">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Négocier un délai de paiement court avec les clients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1900" dirty="0">
                          <a:effectLst/>
                          <a:latin typeface="Arial" panose="020B0604020202020204" pitchFamily="34" charset="0"/>
                          <a:cs typeface="Arial" panose="020B0604020202020204" pitchFamily="34" charset="0"/>
                        </a:rPr>
                        <a:t>Un délai de paiement court permet d’encaisser l’argent avant de payer le fournisseur. Il réduit le besoin en fonds de roulement et améliore la trésorerie en accélérant les encaissements.</a:t>
                      </a:r>
                      <a:endParaRPr lang="fr-FR" sz="19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3688449069"/>
                  </a:ext>
                </a:extLst>
              </a:tr>
              <a:tr h="1276513">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Réaliser un suivi régulier des règlements clients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1900" dirty="0">
                          <a:effectLst/>
                          <a:latin typeface="Arial" panose="020B0604020202020204" pitchFamily="34" charset="0"/>
                          <a:cs typeface="Arial" panose="020B0604020202020204" pitchFamily="34" charset="0"/>
                        </a:rPr>
                        <a:t>Le suivi des encaissements sensibilise les clients au respect des délais de paiement et réduit les retards de règlement. Ce travail est facilité par le PGI ou par le logiciel de comptabilité, lorsqu’ils intègrent un module de relance des clients.</a:t>
                      </a:r>
                      <a:endParaRPr lang="fr-FR" sz="19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2700274354"/>
                  </a:ext>
                </a:extLst>
              </a:tr>
              <a:tr h="1197716">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Recourir à l'affacturage avec les clients difficile</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1900" dirty="0">
                          <a:effectLst/>
                          <a:latin typeface="Arial" panose="020B0604020202020204" pitchFamily="34" charset="0"/>
                          <a:cs typeface="Arial" panose="020B0604020202020204" pitchFamily="34" charset="0"/>
                        </a:rPr>
                        <a:t>Cette solution consiste à vendre la créance client à une entreprise spécialisée dans la récupération des créances. L’’affactureur se rémunère par un pourcentage de la créance. Cette solution couteuse évite les impayées.</a:t>
                      </a:r>
                      <a:endParaRPr lang="fr-FR" sz="19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3847474139"/>
                  </a:ext>
                </a:extLst>
              </a:tr>
              <a:tr h="1260754">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Négocier des lignes de crédit auprès de sa banque</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1900" dirty="0">
                          <a:effectLst/>
                          <a:latin typeface="Arial" panose="020B0604020202020204" pitchFamily="34" charset="0"/>
                          <a:cs typeface="Arial" panose="020B0604020202020204" pitchFamily="34" charset="0"/>
                        </a:rPr>
                        <a:t>Un découvert bancaire génère des agios qui peuvent être importants. La société peut négocier un découvert autorisé qui permet des découverts sans frais dans la limite autorisée.</a:t>
                      </a:r>
                      <a:endParaRPr lang="fr-FR" sz="19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4065584895"/>
                  </a:ext>
                </a:extLst>
              </a:tr>
            </a:tbl>
          </a:graphicData>
        </a:graphic>
      </p:graphicFrame>
    </p:spTree>
    <p:extLst>
      <p:ext uri="{BB962C8B-B14F-4D97-AF65-F5344CB8AC3E}">
        <p14:creationId xmlns:p14="http://schemas.microsoft.com/office/powerpoint/2010/main" val="399696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4.1.  Avoir une stratégie de gestion</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24066" y="32126"/>
            <a:ext cx="1610349" cy="1073567"/>
          </a:xfrm>
          <a:prstGeom prst="rect">
            <a:avLst/>
          </a:prstGeom>
        </p:spPr>
      </p:pic>
      <p:graphicFrame>
        <p:nvGraphicFramePr>
          <p:cNvPr id="2" name="Tableau 1">
            <a:extLst>
              <a:ext uri="{FF2B5EF4-FFF2-40B4-BE49-F238E27FC236}">
                <a16:creationId xmlns:a16="http://schemas.microsoft.com/office/drawing/2014/main" id="{AB3AE80D-1D06-4768-9DAC-38A27CAF6F87}"/>
              </a:ext>
            </a:extLst>
          </p:cNvPr>
          <p:cNvGraphicFramePr>
            <a:graphicFrameLocks noGrp="1"/>
          </p:cNvGraphicFramePr>
          <p:nvPr>
            <p:extLst>
              <p:ext uri="{D42A27DB-BD31-4B8C-83A1-F6EECF244321}">
                <p14:modId xmlns:p14="http://schemas.microsoft.com/office/powerpoint/2010/main" val="470558669"/>
              </p:ext>
            </p:extLst>
          </p:nvPr>
        </p:nvGraphicFramePr>
        <p:xfrm>
          <a:off x="541866" y="1399204"/>
          <a:ext cx="11388263" cy="4835338"/>
        </p:xfrm>
        <a:graphic>
          <a:graphicData uri="http://schemas.openxmlformats.org/drawingml/2006/table">
            <a:tbl>
              <a:tblPr firstRow="1" firstCol="1" bandRow="1">
                <a:tableStyleId>{5C22544A-7EE6-4342-B048-85BDC9FD1C3A}</a:tableStyleId>
              </a:tblPr>
              <a:tblGrid>
                <a:gridCol w="2279638">
                  <a:extLst>
                    <a:ext uri="{9D8B030D-6E8A-4147-A177-3AD203B41FA5}">
                      <a16:colId xmlns:a16="http://schemas.microsoft.com/office/drawing/2014/main" val="2453303080"/>
                    </a:ext>
                  </a:extLst>
                </a:gridCol>
                <a:gridCol w="9108625">
                  <a:extLst>
                    <a:ext uri="{9D8B030D-6E8A-4147-A177-3AD203B41FA5}">
                      <a16:colId xmlns:a16="http://schemas.microsoft.com/office/drawing/2014/main" val="221855788"/>
                    </a:ext>
                  </a:extLst>
                </a:gridCol>
              </a:tblGrid>
              <a:tr h="606182">
                <a:tc gridSpan="2">
                  <a:txBody>
                    <a:bodyPr/>
                    <a:lstStyle/>
                    <a:p>
                      <a:pPr algn="ctr">
                        <a:spcBef>
                          <a:spcPts val="600"/>
                        </a:spcBef>
                        <a:spcAft>
                          <a:spcPts val="600"/>
                        </a:spcAft>
                      </a:pPr>
                      <a:r>
                        <a:rPr lang="fr-FR" sz="2400" dirty="0">
                          <a:effectLst/>
                          <a:latin typeface="Arial" panose="020B0604020202020204" pitchFamily="34" charset="0"/>
                          <a:cs typeface="Arial" panose="020B0604020202020204" pitchFamily="34" charset="0"/>
                        </a:rPr>
                        <a:t>Modalités d’une bonne gestion de la trésorerie</a:t>
                      </a:r>
                      <a:endParaRPr lang="fr-FR" sz="24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hMerge="1">
                  <a:txBody>
                    <a:bodyPr/>
                    <a:lstStyle/>
                    <a:p>
                      <a:endParaRPr lang="fr-FR"/>
                    </a:p>
                  </a:txBody>
                  <a:tcPr/>
                </a:tc>
                <a:extLst>
                  <a:ext uri="{0D108BD9-81ED-4DB2-BD59-A6C34878D82A}">
                    <a16:rowId xmlns:a16="http://schemas.microsoft.com/office/drawing/2014/main" val="1564696155"/>
                  </a:ext>
                </a:extLst>
              </a:tr>
              <a:tr h="1347414">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Suivre régulièrement les soldes bancaires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Le contrôle du solde bancaire permet de réagir rapidement en cas de problème ou d’excès de trésorerie. </a:t>
                      </a:r>
                    </a:p>
                    <a:p>
                      <a:pPr algn="l">
                        <a:spcBef>
                          <a:spcPts val="300"/>
                        </a:spcBef>
                        <a:spcAft>
                          <a:spcPts val="300"/>
                        </a:spcAft>
                      </a:pPr>
                      <a:r>
                        <a:rPr lang="fr-FR" sz="2000" dirty="0">
                          <a:effectLst/>
                          <a:latin typeface="Arial" panose="020B0604020202020204" pitchFamily="34" charset="0"/>
                          <a:cs typeface="Arial" panose="020B0604020202020204" pitchFamily="34" charset="0"/>
                        </a:rPr>
                        <a:t>Réaliser les états de rapprochements pour identifier les problèmes éventuels.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153140272"/>
                  </a:ext>
                </a:extLst>
              </a:tr>
              <a:tr h="1602572">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Anticiper les dépenses en réalisant les budgets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Le budget de trésorerie récapitule les recettes et les dépenses prévisionnelles. Il permet de connaitre le solde prévisionnel bancaire et d’anticiper les décisions de gestion afin d’éviter les insuffisances ou les excès de liquidité. </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564714124"/>
                  </a:ext>
                </a:extLst>
              </a:tr>
              <a:tr h="1279170">
                <a:tc>
                  <a:txBody>
                    <a:bodyPr/>
                    <a:lstStyle/>
                    <a:p>
                      <a:pPr algn="ctr">
                        <a:spcBef>
                          <a:spcPts val="300"/>
                        </a:spcBef>
                        <a:spcAft>
                          <a:spcPts val="300"/>
                        </a:spcAft>
                      </a:pPr>
                      <a:r>
                        <a:rPr lang="fr-FR" sz="2000" dirty="0">
                          <a:effectLst/>
                          <a:latin typeface="Arial" panose="020B0604020202020204" pitchFamily="34" charset="0"/>
                          <a:cs typeface="Arial" panose="020B0604020202020204" pitchFamily="34" charset="0"/>
                        </a:rPr>
                        <a:t>Utiliser un outil de suivi des encaissements et décaissements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tc>
                  <a:txBody>
                    <a:bodyPr/>
                    <a:lstStyle/>
                    <a:p>
                      <a:pPr algn="l">
                        <a:spcBef>
                          <a:spcPts val="300"/>
                        </a:spcBef>
                        <a:spcAft>
                          <a:spcPts val="300"/>
                        </a:spcAft>
                      </a:pPr>
                      <a:r>
                        <a:rPr lang="fr-FR" sz="2000" dirty="0">
                          <a:effectLst/>
                          <a:latin typeface="Arial" panose="020B0604020202020204" pitchFamily="34" charset="0"/>
                          <a:cs typeface="Arial" panose="020B0604020202020204" pitchFamily="34" charset="0"/>
                        </a:rPr>
                        <a:t>Les budgets et le suivi des encaissements et décaissements prévisionnels peuvent être réalisés l’aide d’une application de trésorerie, du PGI ou avec Excel.</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45563" marR="45563" marT="0" marB="0" anchor="ctr"/>
                </a:tc>
                <a:extLst>
                  <a:ext uri="{0D108BD9-81ED-4DB2-BD59-A6C34878D82A}">
                    <a16:rowId xmlns:a16="http://schemas.microsoft.com/office/drawing/2014/main" val="3617279983"/>
                  </a:ext>
                </a:extLst>
              </a:tr>
            </a:tbl>
          </a:graphicData>
        </a:graphic>
      </p:graphicFrame>
    </p:spTree>
    <p:extLst>
      <p:ext uri="{BB962C8B-B14F-4D97-AF65-F5344CB8AC3E}">
        <p14:creationId xmlns:p14="http://schemas.microsoft.com/office/powerpoint/2010/main" val="2044514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4.2. Gérer les excès et insuffisances de trésorerie</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3800" y="32126"/>
            <a:ext cx="2050616" cy="1367078"/>
          </a:xfrm>
          <a:prstGeom prst="rect">
            <a:avLst/>
          </a:prstGeom>
        </p:spPr>
      </p:pic>
      <p:sp>
        <p:nvSpPr>
          <p:cNvPr id="8" name="ZoneTexte 7">
            <a:extLst>
              <a:ext uri="{FF2B5EF4-FFF2-40B4-BE49-F238E27FC236}">
                <a16:creationId xmlns:a16="http://schemas.microsoft.com/office/drawing/2014/main" id="{09523AC8-2EBD-49F1-BAFF-7B446FB7B6C6}"/>
              </a:ext>
            </a:extLst>
          </p:cNvPr>
          <p:cNvSpPr txBox="1"/>
          <p:nvPr/>
        </p:nvSpPr>
        <p:spPr>
          <a:xfrm>
            <a:off x="338666" y="1279657"/>
            <a:ext cx="11362267" cy="1184940"/>
          </a:xfrm>
          <a:prstGeom prst="rect">
            <a:avLst/>
          </a:prstGeom>
          <a:noFill/>
        </p:spPr>
        <p:txBody>
          <a:bodyPr wrap="square">
            <a:spAutoFit/>
          </a:bodyPr>
          <a:lstStyle/>
          <a:p>
            <a:pPr algn="ctr">
              <a:spcAft>
                <a:spcPts val="600"/>
              </a:spcAft>
            </a:pPr>
            <a:r>
              <a:rPr lang="fr-FR" sz="2200" dirty="0">
                <a:effectLst/>
                <a:latin typeface="Arial" panose="020B0604020202020204" pitchFamily="34" charset="0"/>
                <a:ea typeface="Calibri" panose="020F0502020204030204" pitchFamily="34" charset="0"/>
                <a:cs typeface="Arial" panose="020B0604020202020204" pitchFamily="34" charset="0"/>
              </a:rPr>
              <a:t>Le budget de trésorerie fait apparaître des soldes négatifs ou positifs. </a:t>
            </a:r>
          </a:p>
          <a:p>
            <a:pPr algn="ctr">
              <a:spcAft>
                <a:spcPts val="600"/>
              </a:spcAft>
            </a:pPr>
            <a:r>
              <a:rPr lang="fr-FR" sz="2200" dirty="0">
                <a:effectLst/>
                <a:latin typeface="Arial" panose="020B0604020202020204" pitchFamily="34" charset="0"/>
                <a:ea typeface="Calibri" panose="020F0502020204030204" pitchFamily="34" charset="0"/>
                <a:cs typeface="Arial" panose="020B0604020202020204" pitchFamily="34" charset="0"/>
              </a:rPr>
              <a:t>Le responsable doit gérer la trésorerie en utilisant les différents moyens de financement ou de placement qui s’offrent à l’entreprise. </a:t>
            </a:r>
            <a:endParaRPr lang="fr-FR" sz="22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9" name="Tableau 8">
            <a:extLst>
              <a:ext uri="{FF2B5EF4-FFF2-40B4-BE49-F238E27FC236}">
                <a16:creationId xmlns:a16="http://schemas.microsoft.com/office/drawing/2014/main" id="{DD4CBEC5-D68B-4299-8649-D5F2F0BAFB16}"/>
              </a:ext>
            </a:extLst>
          </p:cNvPr>
          <p:cNvGraphicFramePr>
            <a:graphicFrameLocks noGrp="1"/>
          </p:cNvGraphicFramePr>
          <p:nvPr>
            <p:extLst>
              <p:ext uri="{D42A27DB-BD31-4B8C-83A1-F6EECF244321}">
                <p14:modId xmlns:p14="http://schemas.microsoft.com/office/powerpoint/2010/main" val="3118572311"/>
              </p:ext>
            </p:extLst>
          </p:nvPr>
        </p:nvGraphicFramePr>
        <p:xfrm>
          <a:off x="615875" y="2559315"/>
          <a:ext cx="10932657" cy="4037457"/>
        </p:xfrm>
        <a:graphic>
          <a:graphicData uri="http://schemas.openxmlformats.org/drawingml/2006/table">
            <a:tbl>
              <a:tblPr firstRow="1" firstCol="1" bandRow="1">
                <a:tableStyleId>{5C22544A-7EE6-4342-B048-85BDC9FD1C3A}</a:tableStyleId>
              </a:tblPr>
              <a:tblGrid>
                <a:gridCol w="1610858">
                  <a:extLst>
                    <a:ext uri="{9D8B030D-6E8A-4147-A177-3AD203B41FA5}">
                      <a16:colId xmlns:a16="http://schemas.microsoft.com/office/drawing/2014/main" val="2782363991"/>
                    </a:ext>
                  </a:extLst>
                </a:gridCol>
                <a:gridCol w="9321799">
                  <a:extLst>
                    <a:ext uri="{9D8B030D-6E8A-4147-A177-3AD203B41FA5}">
                      <a16:colId xmlns:a16="http://schemas.microsoft.com/office/drawing/2014/main" val="1962991214"/>
                    </a:ext>
                  </a:extLst>
                </a:gridCol>
              </a:tblGrid>
              <a:tr h="475985">
                <a:tc gridSpan="2">
                  <a:txBody>
                    <a:bodyPr/>
                    <a:lstStyle/>
                    <a:p>
                      <a:pPr algn="ctr">
                        <a:spcBef>
                          <a:spcPts val="600"/>
                        </a:spcBef>
                        <a:spcAft>
                          <a:spcPts val="600"/>
                        </a:spcAft>
                      </a:pPr>
                      <a:r>
                        <a:rPr lang="fr-FR" sz="2000" dirty="0">
                          <a:solidFill>
                            <a:srgbClr val="FF0000"/>
                          </a:solidFill>
                          <a:effectLst/>
                          <a:latin typeface="Arial" panose="020B0604020202020204" pitchFamily="34" charset="0"/>
                          <a:cs typeface="Arial" panose="020B0604020202020204" pitchFamily="34" charset="0"/>
                        </a:rPr>
                        <a:t>Solutions disponibles en cas de soldes négatifs</a:t>
                      </a:r>
                      <a:endParaRPr lang="fr-FR" sz="2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tc hMerge="1">
                  <a:txBody>
                    <a:bodyPr/>
                    <a:lstStyle/>
                    <a:p>
                      <a:endParaRPr lang="fr-FR"/>
                    </a:p>
                  </a:txBody>
                  <a:tcPr/>
                </a:tc>
                <a:extLst>
                  <a:ext uri="{0D108BD9-81ED-4DB2-BD59-A6C34878D82A}">
                    <a16:rowId xmlns:a16="http://schemas.microsoft.com/office/drawing/2014/main" val="1755719129"/>
                  </a:ext>
                </a:extLst>
              </a:tr>
              <a:tr h="1380383">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Découvert bancaire</a:t>
                      </a:r>
                    </a:p>
                  </a:txBody>
                  <a:tcPr marL="33462" marR="33462" marT="0" marB="0" anchor="ctr"/>
                </a:tc>
                <a:tc>
                  <a:txBody>
                    <a:bodyPr/>
                    <a:lstStyle/>
                    <a:p>
                      <a:pPr algn="just">
                        <a:spcBef>
                          <a:spcPts val="0"/>
                        </a:spcBef>
                        <a:spcAft>
                          <a:spcPts val="0"/>
                        </a:spcAft>
                      </a:pPr>
                      <a:r>
                        <a:rPr lang="fr-FR" sz="1800" dirty="0">
                          <a:effectLst/>
                          <a:latin typeface="Arial" panose="020B0604020202020204" pitchFamily="34" charset="0"/>
                          <a:cs typeface="Arial" panose="020B0604020202020204" pitchFamily="34" charset="0"/>
                        </a:rPr>
                        <a:t>C’est un solde négatif du compte banque. Il peut être  :</a:t>
                      </a:r>
                    </a:p>
                    <a:p>
                      <a:pPr marL="342900" lvl="0" indent="-342900" algn="just">
                        <a:spcBef>
                          <a:spcPts val="0"/>
                        </a:spcBef>
                        <a:spcAft>
                          <a:spcPts val="0"/>
                        </a:spcAft>
                        <a:buFont typeface="Times New Roman" panose="02020603050405020304" pitchFamily="18" charset="0"/>
                        <a:buChar char="-"/>
                      </a:pPr>
                      <a:r>
                        <a:rPr lang="fr-FR" sz="1800" b="1" dirty="0">
                          <a:effectLst/>
                          <a:latin typeface="Arial" panose="020B0604020202020204" pitchFamily="34" charset="0"/>
                          <a:cs typeface="Arial" panose="020B0604020202020204" pitchFamily="34" charset="0"/>
                        </a:rPr>
                        <a:t>accidentel</a:t>
                      </a:r>
                      <a:r>
                        <a:rPr lang="fr-FR" sz="1800" dirty="0">
                          <a:effectLst/>
                          <a:latin typeface="Arial" panose="020B0604020202020204" pitchFamily="34" charset="0"/>
                          <a:cs typeface="Arial" panose="020B0604020202020204" pitchFamily="34" charset="0"/>
                        </a:rPr>
                        <a:t> et dans ce cas les frais bancaires sont élevés*, </a:t>
                      </a:r>
                    </a:p>
                    <a:p>
                      <a:pPr marL="342900" lvl="0" indent="-342900" algn="l">
                        <a:spcBef>
                          <a:spcPts val="0"/>
                        </a:spcBef>
                        <a:spcAft>
                          <a:spcPts val="0"/>
                        </a:spcAft>
                        <a:buFont typeface="Times New Roman" panose="02020603050405020304" pitchFamily="18" charset="0"/>
                        <a:buChar char="-"/>
                      </a:pPr>
                      <a:r>
                        <a:rPr lang="fr-FR" sz="1800" b="1" dirty="0">
                          <a:effectLst/>
                          <a:latin typeface="Arial" panose="020B0604020202020204" pitchFamily="34" charset="0"/>
                          <a:cs typeface="Arial" panose="020B0604020202020204" pitchFamily="34" charset="0"/>
                        </a:rPr>
                        <a:t>autorisé</a:t>
                      </a:r>
                      <a:r>
                        <a:rPr lang="fr-FR" sz="1800" dirty="0">
                          <a:effectLst/>
                          <a:latin typeface="Arial" panose="020B0604020202020204" pitchFamily="34" charset="0"/>
                          <a:cs typeface="Arial" panose="020B0604020202020204" pitchFamily="34" charset="0"/>
                        </a:rPr>
                        <a:t> et dans ce cas les frais et les agios sont moins importants voire  inexistants selon l’accord négocié avec la banque.</a:t>
                      </a:r>
                      <a:endParaRPr lang="fr-FR" sz="1800" dirty="0">
                        <a:effectLst/>
                        <a:latin typeface="Arial" panose="020B0604020202020204" pitchFamily="34" charset="0"/>
                        <a:ea typeface="Times New Roman" panose="02020603050405020304" pitchFamily="18" charset="0"/>
                        <a:cs typeface="Arial" panose="020B0604020202020204" pitchFamily="34" charset="0"/>
                      </a:endParaRPr>
                    </a:p>
                  </a:txBody>
                  <a:tcPr marL="33462" marR="33462" marT="0" marB="0" anchor="ctr"/>
                </a:tc>
                <a:extLst>
                  <a:ext uri="{0D108BD9-81ED-4DB2-BD59-A6C34878D82A}">
                    <a16:rowId xmlns:a16="http://schemas.microsoft.com/office/drawing/2014/main" val="3406132614"/>
                  </a:ext>
                </a:extLst>
              </a:tr>
              <a:tr h="1049213">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Escompte de traite</a:t>
                      </a:r>
                    </a:p>
                  </a:txBody>
                  <a:tcPr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Consiste à négocier une traite avant son échéance auprès de la banque. Cette solution permet de mobiliser rapidement des fonds mais les intérêts et commissions prélevés par la banque sont assez importants*.</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535473614"/>
                  </a:ext>
                </a:extLst>
              </a:tr>
              <a:tr h="1131876">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Affacturage</a:t>
                      </a:r>
                    </a:p>
                  </a:txBody>
                  <a:tcPr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Consiste à vendre la créance client à une entreprise spécialisée qui prend en charge l’encaissement. L’entreprise d’affacturage se rémunère par un pourcentage du montant de la créance. Cette solution est assez couteuse mais évite les impayées.</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2553549065"/>
                  </a:ext>
                </a:extLst>
              </a:tr>
            </a:tbl>
          </a:graphicData>
        </a:graphic>
      </p:graphicFrame>
    </p:spTree>
    <p:extLst>
      <p:ext uri="{BB962C8B-B14F-4D97-AF65-F5344CB8AC3E}">
        <p14:creationId xmlns:p14="http://schemas.microsoft.com/office/powerpoint/2010/main" val="3351737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4.2. Gérer les excès et insuffisances de trésorerie</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3800" y="32126"/>
            <a:ext cx="2050616" cy="1367078"/>
          </a:xfrm>
          <a:prstGeom prst="rect">
            <a:avLst/>
          </a:prstGeom>
        </p:spPr>
      </p:pic>
      <p:graphicFrame>
        <p:nvGraphicFramePr>
          <p:cNvPr id="9" name="Tableau 8">
            <a:extLst>
              <a:ext uri="{FF2B5EF4-FFF2-40B4-BE49-F238E27FC236}">
                <a16:creationId xmlns:a16="http://schemas.microsoft.com/office/drawing/2014/main" id="{DD4CBEC5-D68B-4299-8649-D5F2F0BAFB16}"/>
              </a:ext>
            </a:extLst>
          </p:cNvPr>
          <p:cNvGraphicFramePr>
            <a:graphicFrameLocks noGrp="1"/>
          </p:cNvGraphicFramePr>
          <p:nvPr>
            <p:extLst>
              <p:ext uri="{D42A27DB-BD31-4B8C-83A1-F6EECF244321}">
                <p14:modId xmlns:p14="http://schemas.microsoft.com/office/powerpoint/2010/main" val="2936059246"/>
              </p:ext>
            </p:extLst>
          </p:nvPr>
        </p:nvGraphicFramePr>
        <p:xfrm>
          <a:off x="478367" y="1781631"/>
          <a:ext cx="10981266" cy="4003373"/>
        </p:xfrm>
        <a:graphic>
          <a:graphicData uri="http://schemas.openxmlformats.org/drawingml/2006/table">
            <a:tbl>
              <a:tblPr firstRow="1" firstCol="1" bandRow="1">
                <a:tableStyleId>{5C22544A-7EE6-4342-B048-85BDC9FD1C3A}</a:tableStyleId>
              </a:tblPr>
              <a:tblGrid>
                <a:gridCol w="1752600">
                  <a:extLst>
                    <a:ext uri="{9D8B030D-6E8A-4147-A177-3AD203B41FA5}">
                      <a16:colId xmlns:a16="http://schemas.microsoft.com/office/drawing/2014/main" val="2782363991"/>
                    </a:ext>
                  </a:extLst>
                </a:gridCol>
                <a:gridCol w="9228666">
                  <a:extLst>
                    <a:ext uri="{9D8B030D-6E8A-4147-A177-3AD203B41FA5}">
                      <a16:colId xmlns:a16="http://schemas.microsoft.com/office/drawing/2014/main" val="1962991214"/>
                    </a:ext>
                  </a:extLst>
                </a:gridCol>
              </a:tblGrid>
              <a:tr h="470375">
                <a:tc gridSpan="2">
                  <a:txBody>
                    <a:bodyPr/>
                    <a:lstStyle/>
                    <a:p>
                      <a:pPr algn="ctr">
                        <a:spcBef>
                          <a:spcPts val="600"/>
                        </a:spcBef>
                        <a:spcAft>
                          <a:spcPts val="600"/>
                        </a:spcAft>
                      </a:pPr>
                      <a:r>
                        <a:rPr lang="fr-FR" sz="2000" dirty="0">
                          <a:solidFill>
                            <a:srgbClr val="FF0000"/>
                          </a:solidFill>
                          <a:effectLst/>
                          <a:latin typeface="Arial" panose="020B0604020202020204" pitchFamily="34" charset="0"/>
                          <a:cs typeface="Arial" panose="020B0604020202020204" pitchFamily="34" charset="0"/>
                        </a:rPr>
                        <a:t>Solutions disponibles en cas de soldes négatifs</a:t>
                      </a:r>
                      <a:endParaRPr lang="fr-FR" sz="2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tc hMerge="1">
                  <a:txBody>
                    <a:bodyPr/>
                    <a:lstStyle/>
                    <a:p>
                      <a:endParaRPr lang="fr-FR"/>
                    </a:p>
                  </a:txBody>
                  <a:tcPr/>
                </a:tc>
                <a:extLst>
                  <a:ext uri="{0D108BD9-81ED-4DB2-BD59-A6C34878D82A}">
                    <a16:rowId xmlns:a16="http://schemas.microsoft.com/office/drawing/2014/main" val="1755719129"/>
                  </a:ext>
                </a:extLst>
              </a:tr>
              <a:tr h="1024594">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Crédit de campagne</a:t>
                      </a:r>
                    </a:p>
                  </a:txBody>
                  <a:tcPr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C’est un crédit accordé par la banque aux entreprises dont l’activité est saisonnière. Le prêt est utilisé en période basse et remboursé en période haute.</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701554639"/>
                  </a:ext>
                </a:extLst>
              </a:tr>
              <a:tr h="1335649">
                <a:tc>
                  <a:txBody>
                    <a:bodyPr/>
                    <a:lstStyle/>
                    <a:p>
                      <a:pPr algn="ctr"/>
                      <a:r>
                        <a:rPr lang="fr-FR" sz="1800" b="1" dirty="0">
                          <a:solidFill>
                            <a:schemeClr val="bg1"/>
                          </a:solidFill>
                          <a:effectLst/>
                          <a:latin typeface="Arial" panose="020B0604020202020204" pitchFamily="34" charset="0"/>
                          <a:cs typeface="Arial" panose="020B0604020202020204" pitchFamily="34" charset="0"/>
                        </a:rPr>
                        <a:t>Financement Dailly</a:t>
                      </a:r>
                      <a:endParaRPr lang="fr-FR" dirty="0">
                        <a:solidFill>
                          <a:schemeClr val="bg1"/>
                        </a:solidFill>
                      </a:endParaRPr>
                    </a:p>
                  </a:txBody>
                  <a:tcPr anchor="ctr"/>
                </a:tc>
                <a:tc>
                  <a:txBody>
                    <a:bodyPr/>
                    <a:lstStyle/>
                    <a:p>
                      <a:r>
                        <a:rPr lang="fr-FR" sz="1800" dirty="0">
                          <a:effectLst/>
                          <a:latin typeface="Arial" panose="020B0604020202020204" pitchFamily="34" charset="0"/>
                          <a:cs typeface="Arial" panose="020B0604020202020204" pitchFamily="34" charset="0"/>
                        </a:rPr>
                        <a:t>Consiste à transférer la propriété d’une partie du poste « clients » de l’entreprise à son banquier, en échange d’une ligne de crédit à court terme rémunérée par des intérêts. L’émetteur d’une facture peut donc se faire avancer par sa banque le montant de sa créance.</a:t>
                      </a:r>
                      <a:endParaRPr lang="fr-FR" dirty="0"/>
                    </a:p>
                  </a:txBody>
                  <a:tcPr marL="33462" marR="33462" marT="0" marB="0" anchor="ctr"/>
                </a:tc>
                <a:extLst>
                  <a:ext uri="{0D108BD9-81ED-4DB2-BD59-A6C34878D82A}">
                    <a16:rowId xmlns:a16="http://schemas.microsoft.com/office/drawing/2014/main" val="3346087642"/>
                  </a:ext>
                </a:extLst>
              </a:tr>
              <a:tr h="1172755">
                <a:tc>
                  <a:txBody>
                    <a:bodyPr/>
                    <a:lstStyle/>
                    <a:p>
                      <a:pPr algn="ctr"/>
                      <a:r>
                        <a:rPr lang="fr-FR" sz="1800" b="1" dirty="0">
                          <a:solidFill>
                            <a:schemeClr val="bg1"/>
                          </a:solidFill>
                          <a:effectLst/>
                          <a:latin typeface="Arial" panose="020B0604020202020204" pitchFamily="34" charset="0"/>
                          <a:cs typeface="Arial" panose="020B0604020202020204" pitchFamily="34" charset="0"/>
                        </a:rPr>
                        <a:t>Apport en compte courant</a:t>
                      </a:r>
                      <a:endParaRPr lang="fr-FR" dirty="0">
                        <a:solidFill>
                          <a:schemeClr val="bg1"/>
                        </a:solidFill>
                      </a:endParaRPr>
                    </a:p>
                  </a:txBody>
                  <a:tcPr anchor="ctr"/>
                </a:tc>
                <a:tc>
                  <a:txBody>
                    <a:bodyPr/>
                    <a:lstStyle/>
                    <a:p>
                      <a:r>
                        <a:rPr lang="fr-FR" sz="1800" dirty="0">
                          <a:effectLst/>
                          <a:latin typeface="Arial" panose="020B0604020202020204" pitchFamily="34" charset="0"/>
                          <a:cs typeface="Arial" panose="020B0604020202020204" pitchFamily="34" charset="0"/>
                        </a:rPr>
                        <a:t>Les actionnaires d’une SARL ou d’une SAS peuvent faire un apport en compte courant pour assainir la situation et récupérer les sommes apportées ultérieurement. Ces apports peuvent être rémunérés par un intérêt négocié au préalable.</a:t>
                      </a:r>
                      <a:endParaRPr lang="fr-FR" dirty="0"/>
                    </a:p>
                  </a:txBody>
                  <a:tcPr marL="33462" marR="33462" marT="0" marB="0" anchor="ctr"/>
                </a:tc>
                <a:extLst>
                  <a:ext uri="{0D108BD9-81ED-4DB2-BD59-A6C34878D82A}">
                    <a16:rowId xmlns:a16="http://schemas.microsoft.com/office/drawing/2014/main" val="4114919685"/>
                  </a:ext>
                </a:extLst>
              </a:tr>
            </a:tbl>
          </a:graphicData>
        </a:graphic>
      </p:graphicFrame>
    </p:spTree>
    <p:extLst>
      <p:ext uri="{BB962C8B-B14F-4D97-AF65-F5344CB8AC3E}">
        <p14:creationId xmlns:p14="http://schemas.microsoft.com/office/powerpoint/2010/main" val="26973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4.2. Gérer les excès et insuffisances de trésorerie</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3800" y="32126"/>
            <a:ext cx="2050616" cy="1367078"/>
          </a:xfrm>
          <a:prstGeom prst="rect">
            <a:avLst/>
          </a:prstGeom>
        </p:spPr>
      </p:pic>
      <p:graphicFrame>
        <p:nvGraphicFramePr>
          <p:cNvPr id="9" name="Tableau 8">
            <a:extLst>
              <a:ext uri="{FF2B5EF4-FFF2-40B4-BE49-F238E27FC236}">
                <a16:creationId xmlns:a16="http://schemas.microsoft.com/office/drawing/2014/main" id="{DD4CBEC5-D68B-4299-8649-D5F2F0BAFB16}"/>
              </a:ext>
            </a:extLst>
          </p:cNvPr>
          <p:cNvGraphicFramePr>
            <a:graphicFrameLocks noGrp="1"/>
          </p:cNvGraphicFramePr>
          <p:nvPr>
            <p:extLst>
              <p:ext uri="{D42A27DB-BD31-4B8C-83A1-F6EECF244321}">
                <p14:modId xmlns:p14="http://schemas.microsoft.com/office/powerpoint/2010/main" val="1680280305"/>
              </p:ext>
            </p:extLst>
          </p:nvPr>
        </p:nvGraphicFramePr>
        <p:xfrm>
          <a:off x="402167" y="1717894"/>
          <a:ext cx="11362266" cy="4311469"/>
        </p:xfrm>
        <a:graphic>
          <a:graphicData uri="http://schemas.openxmlformats.org/drawingml/2006/table">
            <a:tbl>
              <a:tblPr firstRow="1" firstCol="1" bandRow="1">
                <a:tableStyleId>{5C22544A-7EE6-4342-B048-85BDC9FD1C3A}</a:tableStyleId>
              </a:tblPr>
              <a:tblGrid>
                <a:gridCol w="1938866">
                  <a:extLst>
                    <a:ext uri="{9D8B030D-6E8A-4147-A177-3AD203B41FA5}">
                      <a16:colId xmlns:a16="http://schemas.microsoft.com/office/drawing/2014/main" val="2782363991"/>
                    </a:ext>
                  </a:extLst>
                </a:gridCol>
                <a:gridCol w="9423400">
                  <a:extLst>
                    <a:ext uri="{9D8B030D-6E8A-4147-A177-3AD203B41FA5}">
                      <a16:colId xmlns:a16="http://schemas.microsoft.com/office/drawing/2014/main" val="1962991214"/>
                    </a:ext>
                  </a:extLst>
                </a:gridCol>
              </a:tblGrid>
              <a:tr h="671969">
                <a:tc gridSpan="2">
                  <a:txBody>
                    <a:bodyPr/>
                    <a:lstStyle/>
                    <a:p>
                      <a:pPr algn="ctr">
                        <a:spcBef>
                          <a:spcPts val="600"/>
                        </a:spcBef>
                        <a:spcAft>
                          <a:spcPts val="600"/>
                        </a:spcAft>
                      </a:pPr>
                      <a:r>
                        <a:rPr lang="fr-FR" sz="1800" dirty="0">
                          <a:solidFill>
                            <a:srgbClr val="FF0000"/>
                          </a:solidFill>
                          <a:effectLst/>
                          <a:latin typeface="Arial" panose="020B0604020202020204" pitchFamily="34" charset="0"/>
                          <a:cs typeface="Arial" panose="020B0604020202020204" pitchFamily="34" charset="0"/>
                        </a:rPr>
                        <a:t>Solutions disponibles en cas de soldes positifs</a:t>
                      </a:r>
                      <a:endParaRPr lang="fr-FR" sz="18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tc hMerge="1">
                  <a:txBody>
                    <a:bodyPr/>
                    <a:lstStyle/>
                    <a:p>
                      <a:endParaRPr lang="fr-FR"/>
                    </a:p>
                  </a:txBody>
                  <a:tcPr/>
                </a:tc>
                <a:extLst>
                  <a:ext uri="{0D108BD9-81ED-4DB2-BD59-A6C34878D82A}">
                    <a16:rowId xmlns:a16="http://schemas.microsoft.com/office/drawing/2014/main" val="1755719129"/>
                  </a:ext>
                </a:extLst>
              </a:tr>
              <a:tr h="1420137">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Compte rémunéré</a:t>
                      </a:r>
                    </a:p>
                  </a:txBody>
                  <a:tcPr marL="33462" marR="33462" marT="0" marB="0"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Un compte rémunéré est un compte à vue ouvert dans une banque sur lequel le solde est rémunéré à un taux fixé par cette dernière. Le compte rémunéré ne doit pas être confondu avec le livret épargne. Cette rémunération des liquidités est généralement liée, en contrepartie, à la souscription de services payants.  </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355157905"/>
                  </a:ext>
                </a:extLst>
              </a:tr>
              <a:tr h="1238638">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OPCVM</a:t>
                      </a:r>
                    </a:p>
                  </a:txBody>
                  <a:tcPr marL="33462" marR="33462" marT="0" marB="0"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Consiste à placer les excès de trésorerie auprès d’organismes de placement collectif en valeurs mobilières (OPCVM). Ils donnent, à l’entreprise, la possibilité d'investir sur des marchés financiers difficilement accessibles (marchés financiers et monétaires étrangers, actions non cotées…).</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1817743747"/>
                  </a:ext>
                </a:extLst>
              </a:tr>
              <a:tr h="980725">
                <a:tc>
                  <a:txBody>
                    <a:bodyPr/>
                    <a:lstStyle/>
                    <a:p>
                      <a:pPr algn="ctr">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Financer des investissements</a:t>
                      </a:r>
                    </a:p>
                  </a:txBody>
                  <a:tcPr marL="33462" marR="33462" marT="0" marB="0" anchor="ctr"/>
                </a:tc>
                <a:tc>
                  <a:txBody>
                    <a:bodyPr/>
                    <a:lstStyle/>
                    <a:p>
                      <a:pPr algn="l">
                        <a:spcBef>
                          <a:spcPts val="300"/>
                        </a:spcBef>
                        <a:spcAft>
                          <a:spcPts val="300"/>
                        </a:spcAft>
                      </a:pPr>
                      <a:r>
                        <a:rPr lang="fr-FR" sz="1800" dirty="0">
                          <a:effectLst/>
                          <a:latin typeface="Arial" panose="020B0604020202020204" pitchFamily="34" charset="0"/>
                          <a:cs typeface="Arial" panose="020B0604020202020204" pitchFamily="34" charset="0"/>
                        </a:rPr>
                        <a:t>Les excès de trésorerie peuvent être utilisés pour autofinancer des investissements. Ils permettent par ailleurs de réduire les résultats par le jeu des amortissements d’immobilisations</a:t>
                      </a:r>
                      <a:endParaRPr lang="fr-FR" sz="1800" dirty="0">
                        <a:effectLst/>
                        <a:latin typeface="Arial" panose="020B0604020202020204" pitchFamily="34" charset="0"/>
                        <a:ea typeface="Calibri" panose="020F0502020204030204" pitchFamily="34" charset="0"/>
                        <a:cs typeface="Arial" panose="020B0604020202020204" pitchFamily="34" charset="0"/>
                      </a:endParaRPr>
                    </a:p>
                  </a:txBody>
                  <a:tcPr marL="33462" marR="33462" marT="0" marB="0" anchor="ctr"/>
                </a:tc>
                <a:extLst>
                  <a:ext uri="{0D108BD9-81ED-4DB2-BD59-A6C34878D82A}">
                    <a16:rowId xmlns:a16="http://schemas.microsoft.com/office/drawing/2014/main" val="263361671"/>
                  </a:ext>
                </a:extLst>
              </a:tr>
            </a:tbl>
          </a:graphicData>
        </a:graphic>
      </p:graphicFrame>
    </p:spTree>
    <p:extLst>
      <p:ext uri="{BB962C8B-B14F-4D97-AF65-F5344CB8AC3E}">
        <p14:creationId xmlns:p14="http://schemas.microsoft.com/office/powerpoint/2010/main" val="3159379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759297" cy="1092607"/>
          </a:xfrm>
          <a:prstGeom prst="rect">
            <a:avLst/>
          </a:prstGeom>
        </p:spPr>
        <p:txBody>
          <a:bodyPr wrap="square">
            <a:spAutoFit/>
          </a:bodyPr>
          <a:lstStyle/>
          <a:p>
            <a:pPr>
              <a:spcBef>
                <a:spcPts val="300"/>
              </a:spcBef>
              <a:spcAft>
                <a:spcPts val="300"/>
              </a:spcAft>
            </a:pPr>
            <a:r>
              <a:rPr lang="fr-FR" sz="3200" b="1" dirty="0">
                <a:solidFill>
                  <a:srgbClr val="FFFF00"/>
                </a:solidFill>
                <a:effectLst/>
                <a:latin typeface="Arial" panose="020B0604020202020204" pitchFamily="34" charset="0"/>
                <a:ea typeface="Times New Roman" panose="02020603050405020304" pitchFamily="18" charset="0"/>
              </a:rPr>
              <a:t>Chap.5 – Gérer les risques de trésorerie</a:t>
            </a:r>
          </a:p>
          <a:p>
            <a:pPr>
              <a:spcBef>
                <a:spcPts val="300"/>
              </a:spcBef>
              <a:spcAft>
                <a:spcPts val="300"/>
              </a:spcAft>
            </a:pPr>
            <a:r>
              <a:rPr lang="fr-FR" sz="2800" b="1" dirty="0">
                <a:latin typeface="Arial" panose="020B0604020202020204" pitchFamily="34" charset="0"/>
                <a:ea typeface="Times New Roman" panose="02020603050405020304" pitchFamily="18" charset="0"/>
              </a:rPr>
              <a:t>4.2. Gérer les excès et insuffisances de trésorerie</a:t>
            </a:r>
            <a:endParaRPr lang="fr-FR" sz="2800" b="1" dirty="0">
              <a:effectLst/>
              <a:latin typeface="Arial" panose="020B0604020202020204" pitchFamily="34" charset="0"/>
              <a:ea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3800" y="32126"/>
            <a:ext cx="2050616" cy="1367078"/>
          </a:xfrm>
          <a:prstGeom prst="rect">
            <a:avLst/>
          </a:prstGeom>
        </p:spPr>
      </p:pic>
      <p:sp>
        <p:nvSpPr>
          <p:cNvPr id="6" name="ZoneTexte 5">
            <a:extLst>
              <a:ext uri="{FF2B5EF4-FFF2-40B4-BE49-F238E27FC236}">
                <a16:creationId xmlns:a16="http://schemas.microsoft.com/office/drawing/2014/main" id="{5DF4B7AF-B0D2-4FA5-B9B1-566BC48DEBB4}"/>
              </a:ext>
            </a:extLst>
          </p:cNvPr>
          <p:cNvSpPr txBox="1"/>
          <p:nvPr/>
        </p:nvSpPr>
        <p:spPr>
          <a:xfrm>
            <a:off x="787399" y="2006600"/>
            <a:ext cx="10642601" cy="3570208"/>
          </a:xfrm>
          <a:prstGeom prst="rect">
            <a:avLst/>
          </a:prstGeom>
          <a:noFill/>
        </p:spPr>
        <p:txBody>
          <a:bodyPr wrap="square">
            <a:spAutoFit/>
          </a:bodyPr>
          <a:lstStyle/>
          <a:p>
            <a:pPr algn="just">
              <a:tabLst>
                <a:tab pos="449580" algn="l"/>
              </a:tabLst>
            </a:pPr>
            <a:r>
              <a:rPr lang="fr-FR" sz="2400" i="1" dirty="0">
                <a:effectLst/>
                <a:latin typeface="Arial" panose="020B0604020202020204" pitchFamily="34" charset="0"/>
                <a:ea typeface="Calibri" panose="020F0502020204030204" pitchFamily="34" charset="0"/>
                <a:cs typeface="Arial" panose="020B0604020202020204" pitchFamily="34" charset="0"/>
              </a:rPr>
              <a:t>* </a:t>
            </a:r>
            <a:r>
              <a:rPr lang="fr-FR" sz="2400" b="1" i="1" dirty="0">
                <a:effectLst/>
                <a:latin typeface="Arial" panose="020B0604020202020204" pitchFamily="34" charset="0"/>
                <a:ea typeface="Calibri" panose="020F0502020204030204" pitchFamily="34" charset="0"/>
                <a:cs typeface="Arial" panose="020B0604020202020204" pitchFamily="34" charset="0"/>
              </a:rPr>
              <a:t>Les frais bancaires</a:t>
            </a:r>
            <a:r>
              <a:rPr lang="fr-FR" sz="2400" i="1" dirty="0">
                <a:effectLst/>
                <a:latin typeface="Arial" panose="020B0604020202020204" pitchFamily="34" charset="0"/>
                <a:ea typeface="Calibri" panose="020F0502020204030204" pitchFamily="34" charset="0"/>
                <a:cs typeface="Arial" panose="020B0604020202020204" pitchFamily="34" charset="0"/>
              </a:rPr>
              <a:t> sont calculés en intégrant des frais fixes majorés d’intérêts calculés en appliquant un taux d’intérêt au montant emprunté et à la durée de l'emprunt.</a:t>
            </a:r>
            <a:endParaRPr lang="fr-FR" sz="2400" dirty="0">
              <a:effectLst/>
              <a:latin typeface="Arial" panose="020B0604020202020204" pitchFamily="34" charset="0"/>
              <a:ea typeface="Calibri" panose="020F0502020204030204" pitchFamily="34" charset="0"/>
              <a:cs typeface="Times New Roman" panose="02020603050405020304" pitchFamily="18" charset="0"/>
            </a:endParaRPr>
          </a:p>
          <a:p>
            <a:pPr algn="ctr">
              <a:spcBef>
                <a:spcPts val="1800"/>
              </a:spcBef>
              <a:tabLst>
                <a:tab pos="449580" algn="l"/>
              </a:tabLst>
            </a:pPr>
            <a:r>
              <a:rPr lang="fr-FR" sz="2400" b="1" i="1" dirty="0">
                <a:effectLst/>
                <a:latin typeface="Arial" panose="020B0604020202020204" pitchFamily="34" charset="0"/>
                <a:ea typeface="Calibri" panose="020F0502020204030204" pitchFamily="34" charset="0"/>
                <a:cs typeface="Arial" panose="020B0604020202020204" pitchFamily="34" charset="0"/>
              </a:rPr>
              <a:t>Exemple</a:t>
            </a:r>
            <a:r>
              <a:rPr lang="fr-FR" sz="2400" i="1" dirty="0">
                <a:effectLst/>
                <a:latin typeface="Arial" panose="020B0604020202020204" pitchFamily="34" charset="0"/>
                <a:ea typeface="Calibri" panose="020F0502020204030204" pitchFamily="34" charset="0"/>
                <a:cs typeface="Arial" panose="020B0604020202020204" pitchFamily="34" charset="0"/>
              </a:rPr>
              <a:t> </a:t>
            </a:r>
          </a:p>
          <a:p>
            <a:pPr algn="just">
              <a:spcBef>
                <a:spcPts val="600"/>
              </a:spcBef>
              <a:tabLst>
                <a:tab pos="449580" algn="l"/>
              </a:tabLst>
            </a:pPr>
            <a:r>
              <a:rPr lang="fr-FR" sz="2400" i="1" dirty="0">
                <a:latin typeface="Arial" panose="020B0604020202020204" pitchFamily="34" charset="0"/>
                <a:ea typeface="Calibri" panose="020F0502020204030204" pitchFamily="34" charset="0"/>
                <a:cs typeface="Arial" panose="020B0604020202020204" pitchFamily="34" charset="0"/>
              </a:rPr>
              <a:t>L</a:t>
            </a:r>
            <a:r>
              <a:rPr lang="fr-FR" sz="2400" i="1">
                <a:effectLst/>
                <a:latin typeface="Arial" panose="020B0604020202020204" pitchFamily="34" charset="0"/>
                <a:ea typeface="Calibri" panose="020F0502020204030204" pitchFamily="34" charset="0"/>
                <a:cs typeface="Arial" panose="020B0604020202020204" pitchFamily="34" charset="0"/>
              </a:rPr>
              <a:t>e </a:t>
            </a:r>
            <a:r>
              <a:rPr lang="fr-FR" sz="2400" i="1" dirty="0">
                <a:effectLst/>
                <a:latin typeface="Arial" panose="020B0604020202020204" pitchFamily="34" charset="0"/>
                <a:ea typeface="Calibri" panose="020F0502020204030204" pitchFamily="34" charset="0"/>
                <a:cs typeface="Arial" panose="020B0604020202020204" pitchFamily="34" charset="0"/>
              </a:rPr>
              <a:t>coût d’un découvert bancaire non autorisé de 15 jours pour un montant de 20 000 € au taux de 17 % avec des frais de dossier de 85 € sera : </a:t>
            </a:r>
          </a:p>
          <a:p>
            <a:pPr algn="just">
              <a:spcBef>
                <a:spcPts val="600"/>
              </a:spcBef>
              <a:tabLst>
                <a:tab pos="449580" algn="l"/>
              </a:tabLst>
            </a:pPr>
            <a:endParaRPr lang="fr-FR" sz="2400" i="1" dirty="0">
              <a:latin typeface="Arial" panose="020B0604020202020204" pitchFamily="34" charset="0"/>
              <a:ea typeface="Calibri" panose="020F0502020204030204" pitchFamily="34" charset="0"/>
              <a:cs typeface="Arial" panose="020B0604020202020204" pitchFamily="34" charset="0"/>
            </a:endParaRPr>
          </a:p>
          <a:p>
            <a:pPr algn="ctr">
              <a:spcBef>
                <a:spcPts val="600"/>
              </a:spcBef>
              <a:tabLst>
                <a:tab pos="449580" algn="l"/>
              </a:tabLst>
            </a:pPr>
            <a:r>
              <a:rPr lang="fr-FR" sz="2800" i="1" dirty="0">
                <a:effectLst/>
                <a:latin typeface="Arial" panose="020B0604020202020204" pitchFamily="34" charset="0"/>
                <a:ea typeface="Calibri" panose="020F0502020204030204" pitchFamily="34" charset="0"/>
                <a:cs typeface="Arial" panose="020B0604020202020204" pitchFamily="34" charset="0"/>
              </a:rPr>
              <a:t>(20 000 € x 17 % x 15/360) + 85 € = </a:t>
            </a:r>
            <a:r>
              <a:rPr lang="fr-FR" sz="2800" b="1" i="1" dirty="0">
                <a:effectLst/>
                <a:latin typeface="Arial" panose="020B0604020202020204" pitchFamily="34" charset="0"/>
                <a:ea typeface="Calibri" panose="020F0502020204030204" pitchFamily="34" charset="0"/>
                <a:cs typeface="Arial" panose="020B0604020202020204" pitchFamily="34" charset="0"/>
              </a:rPr>
              <a:t>226,67</a:t>
            </a:r>
            <a:r>
              <a:rPr lang="fr-FR" sz="2800" i="1" dirty="0">
                <a:effectLst/>
                <a:latin typeface="Arial" panose="020B0604020202020204" pitchFamily="34" charset="0"/>
                <a:ea typeface="Calibri" panose="020F0502020204030204" pitchFamily="34" charset="0"/>
                <a:cs typeface="Arial" panose="020B0604020202020204" pitchFamily="34" charset="0"/>
              </a:rPr>
              <a:t> </a:t>
            </a:r>
            <a:r>
              <a:rPr lang="fr-FR" sz="2800" b="1" i="1" dirty="0">
                <a:effectLst/>
                <a:latin typeface="Arial" panose="020B0604020202020204" pitchFamily="34" charset="0"/>
                <a:ea typeface="Calibri" panose="020F0502020204030204" pitchFamily="34" charset="0"/>
                <a:cs typeface="Arial" panose="020B0604020202020204" pitchFamily="34" charset="0"/>
              </a:rPr>
              <a:t>€.</a:t>
            </a:r>
            <a:endParaRPr lang="fr-FR" sz="2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3085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TC104033921[[fn=Damas]]</Template>
  <TotalTime>579</TotalTime>
  <Words>1112</Words>
  <Application>Microsoft Office PowerPoint</Application>
  <PresentationFormat>Grand écran</PresentationFormat>
  <Paragraphs>76</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Bookman Old Style</vt:lpstr>
      <vt:lpstr>Calibri</vt:lpstr>
      <vt:lpstr>Rockwell</vt:lpstr>
      <vt:lpstr>Times New Roman</vt:lpstr>
      <vt:lpstr>Damask</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Claude Terrier</dc:creator>
  <cp:lastModifiedBy>Claude Terrier</cp:lastModifiedBy>
  <cp:revision>21</cp:revision>
  <dcterms:created xsi:type="dcterms:W3CDTF">2014-06-17T06:47:14Z</dcterms:created>
  <dcterms:modified xsi:type="dcterms:W3CDTF">2025-08-27T05:45:33Z</dcterms:modified>
</cp:coreProperties>
</file>